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9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4" r:id="rId16"/>
    <p:sldId id="278" r:id="rId17"/>
    <p:sldId id="279" r:id="rId18"/>
    <p:sldId id="280" r:id="rId19"/>
    <p:sldId id="281" r:id="rId20"/>
    <p:sldId id="282" r:id="rId21"/>
  </p:sldIdLst>
  <p:sldSz cx="24377650" cy="13716000"/>
  <p:notesSz cx="6858000" cy="9144000"/>
  <p:custDataLst>
    <p:tags r:id="rId23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594B3"/>
    <a:srgbClr val="0077C8"/>
    <a:srgbClr val="5B6770"/>
    <a:srgbClr val="000000"/>
    <a:srgbClr val="002554"/>
    <a:srgbClr val="AE2A25"/>
    <a:srgbClr val="7DB225"/>
    <a:srgbClr val="0A46A4"/>
    <a:srgbClr val="1A9497"/>
    <a:srgbClr val="27C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8" autoAdjust="0"/>
    <p:restoredTop sz="86364" autoAdjust="0"/>
  </p:normalViewPr>
  <p:slideViewPr>
    <p:cSldViewPr snapToGrid="0" snapToObjects="1">
      <p:cViewPr varScale="1">
        <p:scale>
          <a:sx n="27" d="100"/>
          <a:sy n="27" d="100"/>
        </p:scale>
        <p:origin x="120" y="726"/>
      </p:cViewPr>
      <p:guideLst>
        <p:guide orient="horz" pos="8249"/>
        <p:guide orient="horz" pos="360"/>
        <p:guide pos="7678"/>
        <p:guide pos="910"/>
        <p:guide pos="14446"/>
        <p:guide orient="horz" pos="461"/>
      </p:guideLst>
    </p:cSldViewPr>
  </p:slideViewPr>
  <p:outlineViewPr>
    <p:cViewPr>
      <p:scale>
        <a:sx n="33" d="100"/>
        <a:sy n="33" d="100"/>
      </p:scale>
      <p:origin x="0" y="-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2544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0EBB60-2BC7-478E-BB8F-9D3B24389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4819" y="6561141"/>
            <a:ext cx="8201058" cy="10207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 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2C2876-C4F2-4EEA-A11F-F9DA2DF7D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4188" y="7734300"/>
            <a:ext cx="8201025" cy="122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E32-A77A-4E3B-8E14-8B03A8CAE7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340B-879F-4CF8-8374-CF0850B49C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9A0F2-9E8D-499F-B6DC-55C7A7384BD9}"/>
              </a:ext>
            </a:extLst>
          </p:cNvPr>
          <p:cNvSpPr/>
          <p:nvPr userDrawn="1"/>
        </p:nvSpPr>
        <p:spPr>
          <a:xfrm>
            <a:off x="2963098" y="8413141"/>
            <a:ext cx="361150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8413E-481C-4196-8926-CE01B2E59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849" y="5454659"/>
            <a:ext cx="11351698" cy="1689091"/>
          </a:xfrm>
        </p:spPr>
        <p:txBody>
          <a:bodyPr>
            <a:no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0FB9FD-9AC8-4378-B7E3-E64FA4F02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8613" y="7143751"/>
            <a:ext cx="11514137" cy="85725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a great subtitle</a:t>
            </a:r>
          </a:p>
        </p:txBody>
      </p:sp>
    </p:spTree>
    <p:extLst>
      <p:ext uri="{BB962C8B-B14F-4D97-AF65-F5344CB8AC3E}">
        <p14:creationId xmlns:p14="http://schemas.microsoft.com/office/powerpoint/2010/main" val="32186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-18288" y="3209115"/>
            <a:ext cx="24395938" cy="7458886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AB7B6-654F-42D9-9526-767FEB1F1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632" y="730260"/>
            <a:ext cx="23846589" cy="107447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Banner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D3BCD-7AF6-4811-8152-3620607E0D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1300" y="1949870"/>
            <a:ext cx="23845838" cy="8334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6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414224" cy="13716000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F33FB-61F9-42EE-BA0F-63F92A333C08}"/>
              </a:ext>
            </a:extLst>
          </p:cNvPr>
          <p:cNvSpPr/>
          <p:nvPr userDrawn="1"/>
        </p:nvSpPr>
        <p:spPr>
          <a:xfrm>
            <a:off x="0" y="0"/>
            <a:ext cx="9878064" cy="13716000"/>
          </a:xfrm>
          <a:prstGeom prst="rect">
            <a:avLst/>
          </a:prstGeom>
          <a:solidFill>
            <a:srgbClr val="2C3744">
              <a:alpha val="9411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BDB0-B45D-42CA-9FC7-61041F5F8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84" y="730259"/>
            <a:ext cx="9095875" cy="15076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</a:p>
        </p:txBody>
      </p:sp>
    </p:spTree>
    <p:extLst>
      <p:ext uri="{BB962C8B-B14F-4D97-AF65-F5344CB8AC3E}">
        <p14:creationId xmlns:p14="http://schemas.microsoft.com/office/powerpoint/2010/main" val="30009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A1E-AA65-4FA8-BAB3-05E3B1D38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5964" y="730259"/>
            <a:ext cx="21025723" cy="16279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2DEC-0118-4340-BC7C-DB87844507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2454695"/>
            <a:ext cx="21024850" cy="1130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628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A1E-AA65-4FA8-BAB3-05E3B1D38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5964" y="730259"/>
            <a:ext cx="21025723" cy="162793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2DEC-0118-4340-BC7C-DB87844507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2454695"/>
            <a:ext cx="21024850" cy="1130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793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1F1C2A-32E3-4390-8D27-6D5A5EF186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854113" y="3165988"/>
            <a:ext cx="7815262" cy="89979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986A-934B-46C6-9F20-33D5ED2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74" y="730259"/>
            <a:ext cx="21211013" cy="127127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25CD6F-41C6-4D3D-BF39-CA734734A4F7}"/>
              </a:ext>
            </a:extLst>
          </p:cNvPr>
          <p:cNvCxnSpPr/>
          <p:nvPr userDrawn="1"/>
        </p:nvCxnSpPr>
        <p:spPr>
          <a:xfrm>
            <a:off x="11756890" y="3165988"/>
            <a:ext cx="0" cy="8804580"/>
          </a:xfrm>
          <a:prstGeom prst="line">
            <a:avLst/>
          </a:prstGeom>
          <a:ln>
            <a:solidFill>
              <a:srgbClr val="7F7F7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B96540-B3A6-4A72-850E-27DEF52C0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0663" y="2001839"/>
            <a:ext cx="21210587" cy="982902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1F1C2A-32E3-4390-8D27-6D5A5EF186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19004" y="3165988"/>
            <a:ext cx="7815262" cy="89979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986A-934B-46C6-9F20-33D5ED2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74" y="730259"/>
            <a:ext cx="21211013" cy="127127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25CD6F-41C6-4D3D-BF39-CA734734A4F7}"/>
              </a:ext>
            </a:extLst>
          </p:cNvPr>
          <p:cNvCxnSpPr/>
          <p:nvPr userDrawn="1"/>
        </p:nvCxnSpPr>
        <p:spPr>
          <a:xfrm>
            <a:off x="11756890" y="3165988"/>
            <a:ext cx="0" cy="8804580"/>
          </a:xfrm>
          <a:prstGeom prst="line">
            <a:avLst/>
          </a:prstGeom>
          <a:ln>
            <a:solidFill>
              <a:srgbClr val="7F7F7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B96540-B3A6-4A72-850E-27DEF52C0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0663" y="2001839"/>
            <a:ext cx="21210587" cy="982902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8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396805" y="0"/>
            <a:ext cx="3611504" cy="277793"/>
          </a:xfrm>
          <a:prstGeom prst="rect">
            <a:avLst/>
          </a:prstGeom>
          <a:solidFill>
            <a:srgbClr val="0077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763" y="12001002"/>
            <a:ext cx="1618647" cy="1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4052" r:id="rId2"/>
    <p:sldLayoutId id="2147484038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3752" r:id="rId9"/>
    <p:sldLayoutId id="2147484058" r:id="rId1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accent5">
              <a:lumMod val="75000"/>
            </a:schemeClr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accent5">
              <a:lumMod val="7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accent5">
              <a:lumMod val="7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accent5">
              <a:lumMod val="7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accent5">
              <a:lumMod val="7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accent5">
              <a:lumMod val="7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7" b="7887"/>
          <a:stretch>
            <a:fillRect/>
          </a:stretch>
        </p:blipFill>
        <p:spPr>
          <a:xfrm>
            <a:off x="-49213" y="0"/>
            <a:ext cx="24426863" cy="13716000"/>
          </a:xfrm>
        </p:spPr>
      </p:pic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13" y="0"/>
            <a:ext cx="24426863" cy="13716000"/>
          </a:xfrm>
          <a:prstGeom prst="rect">
            <a:avLst/>
          </a:prstGeom>
          <a:solidFill>
            <a:srgbClr val="2C3744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4818" y="0"/>
            <a:ext cx="8201058" cy="9478928"/>
          </a:xfrm>
          <a:prstGeom prst="rect">
            <a:avLst/>
          </a:prstGeom>
          <a:solidFill>
            <a:srgbClr val="0077C8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pic>
        <p:nvPicPr>
          <p:cNvPr id="3" name="Picture 2" descr="NU Logo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14" y="1377038"/>
            <a:ext cx="4691286" cy="3807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902D6-C4D5-45C7-B01F-4F5C2DEB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17" y="6561141"/>
            <a:ext cx="8201060" cy="1020758"/>
          </a:xfrm>
        </p:spPr>
        <p:txBody>
          <a:bodyPr/>
          <a:lstStyle/>
          <a:p>
            <a:r>
              <a:rPr lang="en-US" dirty="0"/>
              <a:t>CSC272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5CAF3-9569-4502-95BB-4964E9E81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4819" y="7734300"/>
            <a:ext cx="8201058" cy="1224637"/>
          </a:xfrm>
        </p:spPr>
        <p:txBody>
          <a:bodyPr/>
          <a:lstStyle/>
          <a:p>
            <a:r>
              <a:rPr lang="en-US" dirty="0"/>
              <a:t>Chapters 8-12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5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2" y="407373"/>
            <a:ext cx="11383289" cy="8380611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699" y="3036382"/>
            <a:ext cx="13537496" cy="69059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54E317-2264-4E7A-8B35-7C65E7FDC5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81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0" y="653548"/>
            <a:ext cx="17374028" cy="9772890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590" y="5628203"/>
            <a:ext cx="11018614" cy="4076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E665C5-3B60-4F47-B9CD-86BEE75CE1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62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1" y="1787"/>
            <a:ext cx="18304464" cy="106204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9F4419-729D-403B-91C1-DBAC428FF0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59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8" y="244433"/>
            <a:ext cx="16188347" cy="113141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823DAC-0943-4B83-BEAB-C9844FE7EA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1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9" y="677602"/>
            <a:ext cx="17687643" cy="74145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534547-61FE-4BFF-8AD1-B3A645BCA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74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6453" y="3156423"/>
            <a:ext cx="16647774" cy="1147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Define the abstract class </a:t>
            </a:r>
            <a:r>
              <a:rPr lang="en-US" sz="3200" b="1" dirty="0" err="1">
                <a:solidFill>
                  <a:schemeClr val="accent5"/>
                </a:solidFill>
              </a:rPr>
              <a:t>OneD</a:t>
            </a:r>
            <a:r>
              <a:rPr lang="en-US" sz="3200" dirty="0">
                <a:solidFill>
                  <a:schemeClr val="accent5"/>
                </a:solidFill>
              </a:rPr>
              <a:t>. This class has one double type instance variable called x. 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The class must define set and get methods for the instance variable x. The class must override the method </a:t>
            </a:r>
            <a:r>
              <a:rPr lang="en-US" sz="3200" dirty="0" err="1">
                <a:solidFill>
                  <a:schemeClr val="accent5"/>
                </a:solidFill>
              </a:rPr>
              <a:t>toSting</a:t>
            </a:r>
            <a:r>
              <a:rPr lang="en-US" sz="3200" dirty="0">
                <a:solidFill>
                  <a:schemeClr val="accent5"/>
                </a:solidFill>
              </a:rPr>
              <a:t>() to display the value of x. Class </a:t>
            </a:r>
            <a:r>
              <a:rPr lang="en-US" sz="3200" b="1" dirty="0" err="1">
                <a:solidFill>
                  <a:schemeClr val="accent5"/>
                </a:solidFill>
              </a:rPr>
              <a:t>OneD</a:t>
            </a:r>
            <a:r>
              <a:rPr lang="en-US" sz="3200" dirty="0">
                <a:solidFill>
                  <a:schemeClr val="accent5"/>
                </a:solidFill>
              </a:rPr>
              <a:t> must also have an abstract method </a:t>
            </a:r>
            <a:r>
              <a:rPr lang="en-US" sz="3200" b="1" dirty="0">
                <a:solidFill>
                  <a:schemeClr val="accent5"/>
                </a:solidFill>
              </a:rPr>
              <a:t>distance</a:t>
            </a:r>
            <a:r>
              <a:rPr lang="en-US" sz="3200" dirty="0">
                <a:solidFill>
                  <a:schemeClr val="accent5"/>
                </a:solidFill>
              </a:rPr>
              <a:t>().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/>
              </a:solidFill>
            </a:endParaRP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Define the class </a:t>
            </a:r>
            <a:r>
              <a:rPr lang="en-US" sz="3200" b="1" dirty="0" err="1">
                <a:solidFill>
                  <a:schemeClr val="accent5"/>
                </a:solidFill>
              </a:rPr>
              <a:t>TwoD</a:t>
            </a:r>
            <a:r>
              <a:rPr lang="en-US" sz="3200" dirty="0">
                <a:solidFill>
                  <a:schemeClr val="accent5"/>
                </a:solidFill>
              </a:rPr>
              <a:t>, that inherits from class </a:t>
            </a:r>
            <a:r>
              <a:rPr lang="en-US" sz="3200" b="1" dirty="0" err="1">
                <a:solidFill>
                  <a:schemeClr val="accent5"/>
                </a:solidFill>
              </a:rPr>
              <a:t>OneD</a:t>
            </a:r>
            <a:r>
              <a:rPr lang="en-US" sz="3200" dirty="0">
                <a:solidFill>
                  <a:schemeClr val="accent5"/>
                </a:solidFill>
              </a:rPr>
              <a:t>, class </a:t>
            </a:r>
            <a:r>
              <a:rPr lang="en-US" sz="3200" b="1" dirty="0" err="1">
                <a:solidFill>
                  <a:schemeClr val="accent5"/>
                </a:solidFill>
              </a:rPr>
              <a:t>TwoD</a:t>
            </a:r>
            <a:r>
              <a:rPr lang="en-US" sz="3200" dirty="0">
                <a:solidFill>
                  <a:schemeClr val="accent5"/>
                </a:solidFill>
              </a:rPr>
              <a:t> defines one instance variable called y. 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Include the set and get methods for variable y. Override the </a:t>
            </a:r>
            <a:r>
              <a:rPr lang="en-US" sz="3200" dirty="0" err="1">
                <a:solidFill>
                  <a:schemeClr val="accent5"/>
                </a:solidFill>
              </a:rPr>
              <a:t>toString</a:t>
            </a:r>
            <a:r>
              <a:rPr lang="en-US" sz="3200" dirty="0">
                <a:solidFill>
                  <a:schemeClr val="accent5"/>
                </a:solidFill>
              </a:rPr>
              <a:t> method to display the values of x and y i.e. (</a:t>
            </a:r>
            <a:r>
              <a:rPr lang="en-US" sz="3200" dirty="0" err="1">
                <a:solidFill>
                  <a:schemeClr val="accent5"/>
                </a:solidFill>
              </a:rPr>
              <a:t>x,y</a:t>
            </a:r>
            <a:r>
              <a:rPr lang="en-US" sz="3200" dirty="0">
                <a:solidFill>
                  <a:schemeClr val="accent5"/>
                </a:solidFill>
              </a:rPr>
              <a:t>).  Class </a:t>
            </a:r>
            <a:r>
              <a:rPr lang="en-US" sz="3200" b="1" dirty="0" err="1">
                <a:solidFill>
                  <a:schemeClr val="accent5"/>
                </a:solidFill>
              </a:rPr>
              <a:t>TwoD</a:t>
            </a:r>
            <a:r>
              <a:rPr lang="en-US" sz="3200" dirty="0">
                <a:solidFill>
                  <a:schemeClr val="accent5"/>
                </a:solidFill>
              </a:rPr>
              <a:t> must also override the distance function to return the distance of point (</a:t>
            </a:r>
            <a:r>
              <a:rPr lang="en-US" sz="3200" dirty="0" err="1">
                <a:solidFill>
                  <a:schemeClr val="accent5"/>
                </a:solidFill>
              </a:rPr>
              <a:t>x,y</a:t>
            </a:r>
            <a:r>
              <a:rPr lang="en-US" sz="3200" dirty="0">
                <a:solidFill>
                  <a:schemeClr val="accent5"/>
                </a:solidFill>
              </a:rPr>
              <a:t>)  from the origin.  Ask your instructor for the formula if you have forgotten it.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/>
              </a:solidFill>
            </a:endParaRP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Define class </a:t>
            </a:r>
            <a:r>
              <a:rPr lang="en-US" sz="3200" b="1" dirty="0" err="1">
                <a:solidFill>
                  <a:schemeClr val="accent5"/>
                </a:solidFill>
              </a:rPr>
              <a:t>ThreeD</a:t>
            </a:r>
            <a:r>
              <a:rPr lang="en-US" sz="3200" dirty="0">
                <a:solidFill>
                  <a:schemeClr val="accent5"/>
                </a:solidFill>
              </a:rPr>
              <a:t>, this class inherits from class </a:t>
            </a:r>
            <a:r>
              <a:rPr lang="en-US" sz="3200" b="1" dirty="0" err="1">
                <a:solidFill>
                  <a:schemeClr val="accent5"/>
                </a:solidFill>
              </a:rPr>
              <a:t>TwoD</a:t>
            </a:r>
            <a:r>
              <a:rPr lang="en-US" sz="3200" dirty="0">
                <a:solidFill>
                  <a:schemeClr val="accent5"/>
                </a:solidFill>
              </a:rPr>
              <a:t> and introduces a new instance variable called z. 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/>
              </a:solidFill>
            </a:endParaRP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Define set and get methods for variable z. override </a:t>
            </a:r>
            <a:r>
              <a:rPr lang="en-US" sz="3200" dirty="0" err="1">
                <a:solidFill>
                  <a:schemeClr val="accent5"/>
                </a:solidFill>
              </a:rPr>
              <a:t>toString</a:t>
            </a:r>
            <a:r>
              <a:rPr lang="en-US" sz="3200" dirty="0">
                <a:solidFill>
                  <a:schemeClr val="accent5"/>
                </a:solidFill>
              </a:rPr>
              <a:t>() method to display (</a:t>
            </a:r>
            <a:r>
              <a:rPr lang="en-US" sz="3200" dirty="0" err="1">
                <a:solidFill>
                  <a:schemeClr val="accent5"/>
                </a:solidFill>
              </a:rPr>
              <a:t>x,y,z</a:t>
            </a:r>
            <a:r>
              <a:rPr lang="en-US" sz="3200" dirty="0">
                <a:solidFill>
                  <a:schemeClr val="accent5"/>
                </a:solidFill>
              </a:rPr>
              <a:t>). Override method distance() to return the distance of (</a:t>
            </a:r>
            <a:r>
              <a:rPr lang="en-US" sz="3200" dirty="0" err="1">
                <a:solidFill>
                  <a:schemeClr val="accent5"/>
                </a:solidFill>
              </a:rPr>
              <a:t>x,y,z</a:t>
            </a:r>
            <a:r>
              <a:rPr lang="en-US" sz="3200" dirty="0">
                <a:solidFill>
                  <a:schemeClr val="accent5"/>
                </a:solidFill>
              </a:rPr>
              <a:t>) from the origin. Ask your instructor for the formula.</a:t>
            </a:r>
          </a:p>
          <a:p>
            <a:pPr marL="571357" indent="-571357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/>
              </a:solidFill>
            </a:endParaRPr>
          </a:p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Write a main function to test your classes.</a:t>
            </a:r>
          </a:p>
          <a:p>
            <a:endParaRPr lang="en-US" sz="2800" dirty="0"/>
          </a:p>
          <a:p>
            <a:endParaRPr lang="en-US" sz="7198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E95B-437C-40B3-96C0-611848E159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18193" y="547588"/>
            <a:ext cx="9349034" cy="12000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8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 1 – Student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30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4" y="852108"/>
            <a:ext cx="8348239" cy="2716037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54" y="3568145"/>
            <a:ext cx="12968342" cy="8125883"/>
          </a:xfrm>
          <a:prstGeom prst="rect">
            <a:avLst/>
          </a:prstGeom>
        </p:spPr>
      </p:pic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13616202" y="345779"/>
            <a:ext cx="4161717" cy="12000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8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Interfaces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198891" y="1972949"/>
            <a:ext cx="4256565" cy="131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28596" y="1944380"/>
            <a:ext cx="8151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Implements the Payable interface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766544" y="2984841"/>
            <a:ext cx="817933" cy="5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7114" y="2210127"/>
            <a:ext cx="3498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Abstract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16202" y="8686325"/>
            <a:ext cx="9084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Subclasses must implement the methods </a:t>
            </a:r>
          </a:p>
          <a:p>
            <a:r>
              <a:rPr lang="en-US" sz="4000" dirty="0">
                <a:solidFill>
                  <a:schemeClr val="accent5"/>
                </a:solidFill>
              </a:rPr>
              <a:t>In interface Payable.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15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3" y="770994"/>
            <a:ext cx="13967678" cy="107424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7A84EA-04C7-42B9-873F-1C3438AB00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3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0" y="254661"/>
            <a:ext cx="15361832" cy="10085055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950" y="2268498"/>
            <a:ext cx="11263886" cy="40985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C218E4-B980-436B-A818-793BB0C7F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06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7" y="200701"/>
            <a:ext cx="13269102" cy="9260986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37" y="9461687"/>
            <a:ext cx="13992979" cy="38396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461FAB0-79F5-42AD-B6D9-3D99DA3F26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9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3" y="1069256"/>
            <a:ext cx="17724939" cy="11384758"/>
          </a:xfrm>
          <a:prstGeom prst="rect">
            <a:avLst/>
          </a:prstGeo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729374" y="482925"/>
            <a:ext cx="8308685" cy="10768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8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8 - Inheritance</a:t>
            </a: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406245" y="4476368"/>
            <a:ext cx="5557142" cy="10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00183" y="4548539"/>
            <a:ext cx="5422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Exception handling feature</a:t>
            </a:r>
          </a:p>
          <a:p>
            <a:r>
              <a:rPr lang="en-US" dirty="0">
                <a:solidFill>
                  <a:schemeClr val="accent5"/>
                </a:solidFill>
              </a:rPr>
              <a:t>for validation of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0975" y="7339139"/>
            <a:ext cx="6796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See page 333 of your textbook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26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9" y="608051"/>
            <a:ext cx="19130235" cy="103185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BC5AA4-FA05-445B-9A7D-F6E786684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/>
              <a:t>Continued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0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6" y="426419"/>
            <a:ext cx="13231014" cy="8300062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323979"/>
            <a:ext cx="14938751" cy="46498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509029" y="1733884"/>
            <a:ext cx="3151451" cy="24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60480" y="1388705"/>
            <a:ext cx="9747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Date objects, an example of composition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804820" y="7758170"/>
            <a:ext cx="2423917" cy="126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18217" y="8739233"/>
            <a:ext cx="5299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printed here?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6AB76-5727-4B68-A7D0-1A095A46FE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43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2" y="270883"/>
            <a:ext cx="20781351" cy="129620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7AB1C1-083E-436F-9444-AC289C7DD3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0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07" y="460271"/>
            <a:ext cx="15502738" cy="127954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FB5106-27E0-4C56-B8E5-E72A1B2AC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9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3751"/>
            <a:ext cx="20494837" cy="101164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F2E85E-1653-4A02-8A42-BCA866BF9F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7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3" y="275116"/>
            <a:ext cx="13202093" cy="9132795"/>
          </a:xfrm>
          <a:prstGeom prst="rect">
            <a:avLst/>
          </a:prstGeom>
        </p:spPr>
      </p:pic>
      <p:pic>
        <p:nvPicPr>
          <p:cNvPr id="3" name="Picture 2" descr="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4" y="9633639"/>
            <a:ext cx="13611300" cy="37532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07204" y="1115825"/>
            <a:ext cx="10394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/>
                </a:solidFill>
              </a:rPr>
              <a:t>Which class is the Superclass  and which one is the subclass?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7204" y="2933697"/>
            <a:ext cx="8629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/>
                </a:solidFill>
              </a:rPr>
              <a:t>The extend causes the subclass to inherit Methods and fields of superclass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815211" y="6785830"/>
            <a:ext cx="4667036" cy="156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80165" y="5657984"/>
            <a:ext cx="77563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/>
                </a:solidFill>
              </a:rPr>
              <a:t>Subclass does not have direct access to Superclass’s private data members. Need to  use get/set methods.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76128" y="10442476"/>
            <a:ext cx="841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357" indent="-571357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Advantage of Inheritance is code reuse.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D3B8A-3C4E-4162-A605-A2449713E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2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3" y="668715"/>
            <a:ext cx="14848782" cy="9633725"/>
          </a:xfrm>
          <a:prstGeom prst="rect">
            <a:avLst/>
          </a:prstGeo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885519" y="207169"/>
            <a:ext cx="9255482" cy="83086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Polymorphism and abstract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594" y="4404198"/>
            <a:ext cx="114512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An abstract class is intended to be used as a super class.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It is an incomplete class and is never instantiated. Subclasses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Define the missing pieces and complete the abstract class, these 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are called  concrete classes .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Common attributes of classes in the same hierarchy are placed in 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The abstract class.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676" y="5586635"/>
            <a:ext cx="18694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@Override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04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7" y="210578"/>
            <a:ext cx="14441078" cy="110027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283887" y="2913563"/>
            <a:ext cx="3769508" cy="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17692" y="3026420"/>
            <a:ext cx="8053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A call to superclass’s constructor.</a:t>
            </a:r>
          </a:p>
        </p:txBody>
      </p:sp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365277" y="7134507"/>
            <a:ext cx="2731199" cy="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6204" y="7224792"/>
            <a:ext cx="1325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Provide an implementation for the abstract method earnings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D3F170-7835-4892-A8BD-606EDC131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5964" y="-2651126"/>
            <a:ext cx="21025723" cy="2651126"/>
          </a:xfrm>
        </p:spPr>
        <p:txBody>
          <a:bodyPr vert="horz" lIns="182843" tIns="91422" rIns="182843" bIns="91422" rtlCol="0" anchor="b">
            <a:normAutofit/>
          </a:bodyPr>
          <a:lstStyle/>
          <a:p>
            <a:r>
              <a:rPr lang="en-US" dirty="0"/>
              <a:t>Continued 6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64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Blue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00AAF0"/>
      </a:accent1>
      <a:accent2>
        <a:srgbClr val="59BAF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25151</TotalTime>
  <Words>429</Words>
  <Application>Microsoft Office PowerPoint</Application>
  <PresentationFormat>Custom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Lato Light</vt:lpstr>
      <vt:lpstr>Open Sans</vt:lpstr>
      <vt:lpstr>Open Sans Extrabold</vt:lpstr>
      <vt:lpstr>Default Theme</vt:lpstr>
      <vt:lpstr>CSC272</vt:lpstr>
      <vt:lpstr>Chapter 8 - Inheritance</vt:lpstr>
      <vt:lpstr>Continued </vt:lpstr>
      <vt:lpstr>Continued 2</vt:lpstr>
      <vt:lpstr>Continued 3</vt:lpstr>
      <vt:lpstr>Continued 4</vt:lpstr>
      <vt:lpstr>Continued 5</vt:lpstr>
      <vt:lpstr>Polymorphism and abstract classes</vt:lpstr>
      <vt:lpstr>Continued 6 </vt:lpstr>
      <vt:lpstr>Continued 7</vt:lpstr>
      <vt:lpstr>Continued 8</vt:lpstr>
      <vt:lpstr>Continued 9</vt:lpstr>
      <vt:lpstr>Continued 10</vt:lpstr>
      <vt:lpstr>Continued 11</vt:lpstr>
      <vt:lpstr>Lab 1 – Student activity</vt:lpstr>
      <vt:lpstr>Interfaces</vt:lpstr>
      <vt:lpstr>Continued 12</vt:lpstr>
      <vt:lpstr>Continued 13</vt:lpstr>
      <vt:lpstr>Continued 14</vt:lpstr>
      <vt:lpstr>Continued 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Michelle Disbrow</cp:lastModifiedBy>
  <cp:revision>3940</cp:revision>
  <dcterms:created xsi:type="dcterms:W3CDTF">2014-11-12T21:47:38Z</dcterms:created>
  <dcterms:modified xsi:type="dcterms:W3CDTF">2020-05-26T19:37:14Z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71465C8F-7685-49C3-965C-25C2C0F3219C</vt:lpwstr>
  </property>
  <property fmtid="{D5CDD505-2E9C-101B-9397-08002B2CF9AE}" pid="3" name="ArticulatePath">
    <vt:lpwstr>NUO 1 - ADA (002)</vt:lpwstr>
  </property>
</Properties>
</file>