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8"/>
    <a:srgbClr val="DCDFDF"/>
    <a:srgbClr val="F59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57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1" y="2378779"/>
            <a:ext cx="8825658" cy="2100442"/>
          </a:xfrm>
        </p:spPr>
        <p:txBody>
          <a:bodyPr anchor="ctr"/>
          <a:lstStyle/>
          <a:p>
            <a:pPr algn="ctr"/>
            <a:r>
              <a:rPr lang="en-US" sz="8800" dirty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Triangle calculator</a:t>
            </a:r>
            <a:endParaRPr lang="ru-RU" sz="8800" dirty="0">
              <a:effectLst>
                <a:outerShdw blurRad="203200" dist="203200" dir="2700000" algn="tl" rotWithShape="0">
                  <a:srgbClr val="F5A408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616" y="5267710"/>
            <a:ext cx="3774854" cy="861420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blipFill>
                  <a:blip r:embed="rId2"/>
                  <a:stretch>
                    <a:fillRect/>
                  </a:stretch>
                </a:blipFill>
                <a:latin typeface="OCR A Extended" panose="02010509020102010303" pitchFamily="50" charset="0"/>
              </a:rPr>
              <a:t>Ignat </a:t>
            </a:r>
            <a:r>
              <a:rPr lang="en-US" sz="2800" dirty="0" err="1" smtClean="0">
                <a:blipFill>
                  <a:blip r:embed="rId2"/>
                  <a:stretch>
                    <a:fillRect/>
                  </a:stretch>
                </a:blipFill>
                <a:latin typeface="OCR A Extended" panose="02010509020102010303" pitchFamily="50" charset="0"/>
              </a:rPr>
              <a:t>tushkanov</a:t>
            </a:r>
            <a:endParaRPr lang="ru-RU" sz="28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3035" b="-14827"/>
          <a:stretch/>
        </p:blipFill>
        <p:spPr>
          <a:xfrm>
            <a:off x="9253146" y="5568575"/>
            <a:ext cx="654942" cy="492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-5310"/>
          <a:stretch/>
        </p:blipFill>
        <p:spPr>
          <a:xfrm>
            <a:off x="9908088" y="5472728"/>
            <a:ext cx="1777523" cy="451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203" y="5120542"/>
            <a:ext cx="1150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CD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Gulim" panose="020B0600000101010101" pitchFamily="34" charset="-127"/>
                <a:cs typeface="KodchiangUPC" panose="02020603050405020304" pitchFamily="18" charset="-34"/>
              </a:rPr>
              <a:t>Created in</a:t>
            </a:r>
            <a:endParaRPr lang="ru-RU" sz="2000" dirty="0">
              <a:solidFill>
                <a:srgbClr val="DCDF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  <a:cs typeface="KodchiangUPC" panose="02020603050405020304" pitchFamily="18" charset="-34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6856" r="5683" b="5728"/>
          <a:stretch/>
        </p:blipFill>
        <p:spPr>
          <a:xfrm>
            <a:off x="609599" y="331305"/>
            <a:ext cx="1948071" cy="1921566"/>
          </a:xfrm>
          <a:prstGeom prst="rect">
            <a:avLst/>
          </a:prstGeom>
          <a:effectLst>
            <a:glow rad="127000">
              <a:srgbClr val="F5A408">
                <a:alpha val="36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5878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Targets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782" y="2070517"/>
            <a:ext cx="11161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Lucida Console" panose="020B0609040504020204" pitchFamily="49" charset="0"/>
              </a:rPr>
              <a:t>Creating GUI triangle calculator in Python </a:t>
            </a:r>
            <a:r>
              <a:rPr lang="en-US" sz="2400" dirty="0" smtClean="0">
                <a:latin typeface="Lucida Console" panose="020B0609040504020204" pitchFamily="49" charset="0"/>
              </a:rPr>
              <a:t>using </a:t>
            </a:r>
            <a:r>
              <a:rPr lang="en-US" sz="2400" dirty="0" err="1" smtClean="0">
                <a:latin typeface="Lucida Console" panose="020B0609040504020204" pitchFamily="49" charset="0"/>
              </a:rPr>
              <a:t>Tkinter</a:t>
            </a:r>
            <a:r>
              <a:rPr lang="en-US" sz="2400" dirty="0" smtClean="0">
                <a:latin typeface="Lucida Console" panose="020B06090405040202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Lucida Console" panose="020B0609040504020204" pitchFamily="49" charset="0"/>
              </a:rPr>
              <a:t>Consolidate the skills acquired </a:t>
            </a:r>
            <a:r>
              <a:rPr lang="en-US" sz="2400" dirty="0" smtClean="0">
                <a:latin typeface="Lucida Console" panose="020B0609040504020204" pitchFamily="49" charset="0"/>
              </a:rPr>
              <a:t>in </a:t>
            </a:r>
            <a:r>
              <a:rPr lang="en-US" sz="2400" dirty="0" err="1" smtClean="0">
                <a:latin typeface="Lucida Console" panose="020B0609040504020204" pitchFamily="49" charset="0"/>
              </a:rPr>
              <a:t>Inginirium</a:t>
            </a:r>
            <a:r>
              <a:rPr lang="en-US" sz="2400" dirty="0" smtClean="0">
                <a:latin typeface="Lucida Console" panose="020B06090405040202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Lucida Console" panose="020B0609040504020204" pitchFamily="49" charset="0"/>
              </a:rPr>
              <a:t>Learn to write large projects in </a:t>
            </a:r>
            <a:r>
              <a:rPr lang="en-US" sz="2400" dirty="0" smtClean="0">
                <a:latin typeface="Lucida Console" panose="020B0609040504020204" pitchFamily="49" charset="0"/>
              </a:rPr>
              <a:t>Python.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GB" sz="2400" dirty="0" smtClean="0">
                <a:latin typeface="Lucida Console" panose="020B0609040504020204" pitchFamily="49" charset="0"/>
              </a:rPr>
              <a:t>Learn to combine two or more Python files.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>
                <a:latin typeface="Lucida Console" panose="020B0609040504020204" pitchFamily="49" charset="0"/>
              </a:rPr>
              <a:t>Learn to write code </a:t>
            </a:r>
            <a:r>
              <a:rPr lang="en-US" sz="2400" dirty="0" smtClean="0">
                <a:latin typeface="Lucida Console" panose="020B0609040504020204" pitchFamily="49" charset="0"/>
              </a:rPr>
              <a:t>comments.</a:t>
            </a:r>
            <a:endParaRPr lang="en-GB" sz="2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Functions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521828" y="1994771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1"/>
          </p:cNvCxnSpPr>
          <p:nvPr/>
        </p:nvCxnSpPr>
        <p:spPr>
          <a:xfrm flipH="1">
            <a:off x="1512773" y="1994771"/>
            <a:ext cx="470518" cy="914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4"/>
          <p:cNvSpPr/>
          <p:nvPr/>
        </p:nvSpPr>
        <p:spPr>
          <a:xfrm>
            <a:off x="521828" y="3635830"/>
            <a:ext cx="1981886" cy="849085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1"/>
          </p:cNvCxnSpPr>
          <p:nvPr/>
        </p:nvCxnSpPr>
        <p:spPr>
          <a:xfrm flipH="1">
            <a:off x="1748032" y="3635830"/>
            <a:ext cx="235259" cy="8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4"/>
          <p:cNvSpPr/>
          <p:nvPr/>
        </p:nvSpPr>
        <p:spPr>
          <a:xfrm>
            <a:off x="521828" y="5225150"/>
            <a:ext cx="1981886" cy="947049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20" idx="1"/>
          </p:cNvCxnSpPr>
          <p:nvPr/>
        </p:nvCxnSpPr>
        <p:spPr>
          <a:xfrm>
            <a:off x="1983291" y="5225150"/>
            <a:ext cx="0" cy="94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1983291" y="2865622"/>
            <a:ext cx="84995" cy="8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036238" y="2865618"/>
            <a:ext cx="84995" cy="8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/>
          <p:cNvSpPr/>
          <p:nvPr/>
        </p:nvSpPr>
        <p:spPr>
          <a:xfrm rot="9550837">
            <a:off x="1637175" y="3552571"/>
            <a:ext cx="395888" cy="41137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7606415">
            <a:off x="1827840" y="3628753"/>
            <a:ext cx="395888" cy="41137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894114" y="6063342"/>
            <a:ext cx="199132" cy="10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107871" y="1944136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Calculating </a:t>
            </a:r>
            <a:r>
              <a:rPr lang="en-GB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median</a:t>
            </a:r>
            <a:r>
              <a:rPr lang="en-GB" sz="2000" dirty="0">
                <a:latin typeface="Lucida Console" panose="020B0609040504020204" pitchFamily="49" charset="0"/>
              </a:rPr>
              <a:t> 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7871" y="3568008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bisector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2877" y="5191881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heights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9" name="Равнобедренный треугольник 4"/>
          <p:cNvSpPr/>
          <p:nvPr/>
        </p:nvSpPr>
        <p:spPr>
          <a:xfrm>
            <a:off x="9495694" y="1951222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28493" y="2208005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1" name="Равнобедренный треугольник 4"/>
          <p:cNvSpPr/>
          <p:nvPr/>
        </p:nvSpPr>
        <p:spPr>
          <a:xfrm>
            <a:off x="9499731" y="3669275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6163" y="1944136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area</a:t>
            </a:r>
            <a:r>
              <a:rPr lang="en-US" sz="2000" dirty="0">
                <a:latin typeface="Lucida Console" panose="020B0609040504020204" pitchFamily="49" charset="0"/>
              </a:rPr>
              <a:t> of a triangle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9497" y="3568008"/>
            <a:ext cx="223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perimeter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of a triangle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28493" y="3920225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6572" y="5339129"/>
            <a:ext cx="2426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Create a triangle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plot</a:t>
            </a:r>
            <a:endParaRPr lang="ru-RU" sz="2400" dirty="0">
              <a:effectLst>
                <a:glow rad="635000">
                  <a:srgbClr val="F5A408">
                    <a:alpha val="36000"/>
                  </a:srgb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56" name="Равнобедренный треугольник 4"/>
          <p:cNvSpPr/>
          <p:nvPr/>
        </p:nvSpPr>
        <p:spPr>
          <a:xfrm>
            <a:off x="9495694" y="5148945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Inputs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56" name="Равнобедренный треугольник 4"/>
          <p:cNvSpPr/>
          <p:nvPr/>
        </p:nvSpPr>
        <p:spPr>
          <a:xfrm>
            <a:off x="3273442" y="3458817"/>
            <a:ext cx="5645114" cy="2604524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5356" y="5801731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9068" y="2935597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18556" y="578232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783" y="2070517"/>
            <a:ext cx="910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The program takes 3 natural numbers as </a:t>
            </a:r>
            <a:r>
              <a:rPr lang="en-US" sz="2400" dirty="0" smtClean="0">
                <a:latin typeface="Lucida Console" panose="020B0609040504020204" pitchFamily="49" charset="0"/>
              </a:rPr>
              <a:t>input: </a:t>
            </a:r>
            <a:r>
              <a:rPr lang="en-US" sz="2400" dirty="0" smtClean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BC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AC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AB</a:t>
            </a:r>
            <a:r>
              <a:rPr lang="en-US" sz="2400" dirty="0" smtClean="0">
                <a:latin typeface="Lucida Console" panose="020B0609040504020204" pitchFamily="49" charset="0"/>
              </a:rPr>
              <a:t>.</a:t>
            </a:r>
            <a:endParaRPr lang="ru-RU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Interface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8" y="1713788"/>
            <a:ext cx="7777369" cy="4718853"/>
          </a:xfrm>
          <a:prstGeom prst="rect">
            <a:avLst/>
          </a:prstGeom>
          <a:effectLst>
            <a:glow rad="127000">
              <a:srgbClr val="F5A408">
                <a:alpha val="36000"/>
              </a:srgb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3458817" y="2345635"/>
            <a:ext cx="1948070" cy="1083365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stCxn id="6" idx="3"/>
            <a:endCxn id="11" idx="1"/>
          </p:cNvCxnSpPr>
          <p:nvPr/>
        </p:nvCxnSpPr>
        <p:spPr>
          <a:xfrm flipV="1">
            <a:off x="5406887" y="2766838"/>
            <a:ext cx="3597727" cy="1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04614" y="2536005"/>
            <a:ext cx="223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Input </a:t>
            </a:r>
            <a:r>
              <a:rPr lang="en-US" sz="2000" dirty="0">
                <a:latin typeface="Lucida Console" panose="020B0609040504020204" pitchFamily="49" charset="0"/>
              </a:rPr>
              <a:t>fields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21025" y="3607342"/>
            <a:ext cx="7083287" cy="1309215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4" idx="3"/>
            <a:endCxn id="19" idx="1"/>
          </p:cNvCxnSpPr>
          <p:nvPr/>
        </p:nvCxnSpPr>
        <p:spPr>
          <a:xfrm flipV="1">
            <a:off x="8004312" y="4246560"/>
            <a:ext cx="1084076" cy="1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88388" y="3861839"/>
            <a:ext cx="2231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Function </a:t>
            </a:r>
            <a:r>
              <a:rPr lang="en-US" sz="2000" dirty="0" smtClean="0">
                <a:latin typeface="Lucida Console" panose="020B0609040504020204" pitchFamily="49" charset="0"/>
              </a:rPr>
              <a:t>buttons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395867" y="5484336"/>
            <a:ext cx="1948070" cy="424070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22" idx="3"/>
            <a:endCxn id="26" idx="1"/>
          </p:cNvCxnSpPr>
          <p:nvPr/>
        </p:nvCxnSpPr>
        <p:spPr>
          <a:xfrm flipV="1">
            <a:off x="5343937" y="5339454"/>
            <a:ext cx="3744451" cy="35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88388" y="5108621"/>
            <a:ext cx="223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Answer</a:t>
            </a:r>
            <a:r>
              <a:rPr lang="en-US" sz="2000" dirty="0" smtClean="0">
                <a:latin typeface="Lucida Console" panose="020B0609040504020204" pitchFamily="49" charset="0"/>
              </a:rPr>
              <a:t> field</a:t>
            </a:r>
            <a:endParaRPr lang="ru-RU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Tests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181" y="5343378"/>
            <a:ext cx="75905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local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local:</a:t>
            </a: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ввод"</a:t>
            </a:r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E6DB74"/>
                </a:solidFill>
                <a:latin typeface="Consolas" panose="020B0609020204030204" pitchFamily="49" charset="0"/>
              </a:rPr>
              <a:t>"Треугольник не существует"</a:t>
            </a:r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420" y="4927880"/>
            <a:ext cx="668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Lucida Console" panose="020B0609040504020204" pitchFamily="49" charset="0"/>
              </a:rPr>
              <a:t>Testing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Triangle Inequality</a:t>
            </a:r>
            <a:r>
              <a:rPr lang="en-US" sz="2100" dirty="0" smtClean="0">
                <a:latin typeface="Lucida Console" panose="020B0609040504020204" pitchFamily="49" charset="0"/>
              </a:rPr>
              <a:t>:</a:t>
            </a:r>
            <a:endParaRPr lang="ru-RU" sz="21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421" y="1248359"/>
            <a:ext cx="668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Lucida Console" panose="020B0609040504020204" pitchFamily="49" charset="0"/>
              </a:rPr>
              <a:t>Test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input lines</a:t>
            </a:r>
            <a:r>
              <a:rPr lang="en-US" sz="2100" dirty="0" smtClean="0">
                <a:latin typeface="Lucida Console" panose="020B0609040504020204" pitchFamily="49" charset="0"/>
              </a:rPr>
              <a:t>:</a:t>
            </a:r>
            <a:endParaRPr lang="ru-RU" sz="2100" dirty="0">
              <a:latin typeface="Lucida Console" panose="020B060904050402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181" y="1618183"/>
            <a:ext cx="112165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teststr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truestr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"1234567890"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8846F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Разрешённые символы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firsttrue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"123456789"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8846F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Разрешённые первые символы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local_first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 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local_first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firsttrue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ввод"</a:t>
            </a:r>
            <a:r>
              <a:rPr lang="ru-RU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"Программа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 принимает на вход только натуральные числа, меньшие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len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 : 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truestr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ввод"</a:t>
            </a:r>
            <a:r>
              <a:rPr lang="ru-RU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"Программа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 принимает на вход только натуральные числа, меньшие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len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ввод"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"Число должно быть натуральным и меньшим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4662"/>
            <a:ext cx="10972800" cy="1400530"/>
          </a:xfrm>
        </p:spPr>
        <p:txBody>
          <a:bodyPr anchor="ctr"/>
          <a:lstStyle/>
          <a:p>
            <a:pPr algn="ctr"/>
            <a:r>
              <a:rPr lang="en-US" sz="4800" dirty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Development potential</a:t>
            </a:r>
            <a:endParaRPr lang="ru-RU" sz="48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783" y="2070517"/>
            <a:ext cx="910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In the future, the program may be adding calculations in a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rectangle</a:t>
            </a:r>
            <a:r>
              <a:rPr lang="en-US" sz="2400" dirty="0">
                <a:latin typeface="Lucida Console" panose="020B0609040504020204" pitchFamily="49" charset="0"/>
              </a:rPr>
              <a:t> and a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circle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endParaRPr lang="ru-RU" sz="2400" dirty="0">
              <a:latin typeface="Lucida Console" panose="020B060904050402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93371" y="3918857"/>
            <a:ext cx="3516085" cy="2231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946572" y="3918857"/>
            <a:ext cx="2242457" cy="2242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4" idx="7"/>
            <a:endCxn id="4" idx="3"/>
          </p:cNvCxnSpPr>
          <p:nvPr/>
        </p:nvCxnSpPr>
        <p:spPr>
          <a:xfrm flipH="1">
            <a:off x="8274972" y="4247257"/>
            <a:ext cx="1585657" cy="1585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285" y="589970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5285" y="3615779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4202" y="3615779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4202" y="583291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3000" y="4530176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1" y="2378779"/>
            <a:ext cx="8825658" cy="2100442"/>
          </a:xfrm>
        </p:spPr>
        <p:txBody>
          <a:bodyPr anchor="ctr"/>
          <a:lstStyle/>
          <a:p>
            <a:pPr algn="ctr"/>
            <a:r>
              <a:rPr lang="en-US" sz="8800" dirty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A</a:t>
            </a:r>
            <a:r>
              <a:rPr lang="en-US" sz="8800" dirty="0" smtClean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nswers </a:t>
            </a:r>
            <a:r>
              <a:rPr lang="en-US" sz="8800" dirty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on questions</a:t>
            </a:r>
            <a:endParaRPr lang="ru-RU" sz="8800" dirty="0">
              <a:effectLst>
                <a:outerShdw blurRad="203200" dist="203200" dir="2700000" algn="tl" rotWithShape="0">
                  <a:srgbClr val="F5A408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5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593</TotalTime>
  <Words>149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Batang</vt:lpstr>
      <vt:lpstr>Gulim</vt:lpstr>
      <vt:lpstr>Arial</vt:lpstr>
      <vt:lpstr>Centaur</vt:lpstr>
      <vt:lpstr>Century Gothic</vt:lpstr>
      <vt:lpstr>Consolas</vt:lpstr>
      <vt:lpstr>Courier New</vt:lpstr>
      <vt:lpstr>Harry Potter</vt:lpstr>
      <vt:lpstr>KodchiangUPC</vt:lpstr>
      <vt:lpstr>Lucida Console</vt:lpstr>
      <vt:lpstr>OCR A Extended</vt:lpstr>
      <vt:lpstr>Wingdings 3</vt:lpstr>
      <vt:lpstr>Ион</vt:lpstr>
      <vt:lpstr>Triangle calculator</vt:lpstr>
      <vt:lpstr>Targets</vt:lpstr>
      <vt:lpstr>Functions</vt:lpstr>
      <vt:lpstr>Inputs</vt:lpstr>
      <vt:lpstr>Interface</vt:lpstr>
      <vt:lpstr>Tests</vt:lpstr>
      <vt:lpstr>Development potential</vt:lpstr>
      <vt:lpstr>Answers on questions</vt:lpstr>
    </vt:vector>
  </TitlesOfParts>
  <Company>KOMP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Geometry</dc:title>
  <dc:creator>Игнат</dc:creator>
  <cp:lastModifiedBy>Игнат</cp:lastModifiedBy>
  <cp:revision>30</cp:revision>
  <dcterms:created xsi:type="dcterms:W3CDTF">2022-12-03T19:44:36Z</dcterms:created>
  <dcterms:modified xsi:type="dcterms:W3CDTF">2022-12-08T09:34:42Z</dcterms:modified>
</cp:coreProperties>
</file>