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4"/>
    <p:sldMasterId id="2147483924" r:id="rId5"/>
    <p:sldMasterId id="2147483939" r:id="rId6"/>
    <p:sldMasterId id="2147483891" r:id="rId7"/>
  </p:sldMasterIdLst>
  <p:notesMasterIdLst>
    <p:notesMasterId r:id="rId11"/>
  </p:notesMasterIdLst>
  <p:handoutMasterIdLst>
    <p:handoutMasterId r:id="rId12"/>
  </p:handoutMasterIdLst>
  <p:sldIdLst>
    <p:sldId id="479" r:id="rId8"/>
    <p:sldId id="506" r:id="rId9"/>
    <p:sldId id="50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1F9D"/>
    <a:srgbClr val="A118A4"/>
    <a:srgbClr val="6F16A6"/>
    <a:srgbClr val="46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5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5BDB-7F1E-4B67-82D7-27D0BB640DC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A5BC-2F8E-493C-A8D6-783119BD9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9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DD9B-B9EB-4DD5-8E21-BE488093CC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4234A-CE1B-4CF0-896B-5F16379A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22">
            <a:extLst>
              <a:ext uri="{FF2B5EF4-FFF2-40B4-BE49-F238E27FC236}">
                <a16:creationId xmlns:a16="http://schemas.microsoft.com/office/drawing/2014/main" id="{68F3F748-FCE1-41D9-A377-E082FC62E3A8}"/>
              </a:ext>
            </a:extLst>
          </p:cNvPr>
          <p:cNvSpPr/>
          <p:nvPr userDrawn="1"/>
        </p:nvSpPr>
        <p:spPr>
          <a:xfrm rot="16200000" flipV="1">
            <a:off x="1758759" y="4560365"/>
            <a:ext cx="546469" cy="4063999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 rot="5400000" flipV="1">
            <a:off x="9694461" y="-1587901"/>
            <a:ext cx="931078" cy="4064000"/>
          </a:xfrm>
          <a:prstGeom prst="round1Rect">
            <a:avLst>
              <a:gd name="adj" fmla="val 45733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E81F16-CAB3-4637-B741-2E6F80D2A3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878C3D29-3C19-4247-A176-62F2E8DF7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2493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055F5EB9-56BE-4759-85F2-EC692A22C2B5}"/>
              </a:ext>
            </a:extLst>
          </p:cNvPr>
          <p:cNvSpPr/>
          <p:nvPr userDrawn="1"/>
        </p:nvSpPr>
        <p:spPr>
          <a:xfrm rot="5400000" flipH="1" flipV="1">
            <a:off x="7640002" y="1756726"/>
            <a:ext cx="5040000" cy="4064001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488001" y="1756727"/>
            <a:ext cx="5040000" cy="4063998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83BAB04-7977-4D8C-8090-6A8C7526B4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495AA93C-8497-43E3-BA76-36A453E26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2780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 rot="10800000" flipV="1">
            <a:off x="0" y="4590000"/>
            <a:ext cx="12192000" cy="2268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3000"/>
            <a:ext cx="12192000" cy="2268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E1593AF-2602-403F-A32C-401267B15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0143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F546BFFA-3966-4BA2-931B-798FCF33949E}"/>
              </a:ext>
            </a:extLst>
          </p:cNvPr>
          <p:cNvSpPr/>
          <p:nvPr userDrawn="1"/>
        </p:nvSpPr>
        <p:spPr>
          <a:xfrm rot="10800000" flipV="1">
            <a:off x="5331000" y="3429000"/>
            <a:ext cx="6861000" cy="3429000"/>
          </a:xfrm>
          <a:prstGeom prst="round1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 flipV="1">
            <a:off x="0" y="3429000"/>
            <a:ext cx="6096000" cy="3429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rot="10800000" flipV="1">
            <a:off x="6084599" y="-5999"/>
            <a:ext cx="6096000" cy="3432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50FB494A-94AA-4B69-B57A-81788C3B5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1243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B3A5DD37-5CA1-4D30-8B70-3E754A1EBF07}"/>
              </a:ext>
            </a:extLst>
          </p:cNvPr>
          <p:cNvSpPr/>
          <p:nvPr userDrawn="1"/>
        </p:nvSpPr>
        <p:spPr>
          <a:xfrm>
            <a:off x="0" y="3429000"/>
            <a:ext cx="6096000" cy="3429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rot="10800000">
            <a:off x="6084599" y="-5999"/>
            <a:ext cx="6096000" cy="3432000"/>
          </a:xfrm>
          <a:prstGeom prst="round1Rect">
            <a:avLst>
              <a:gd name="adj" fmla="val 20264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DCBD0-528F-411B-87CA-DA0175CC59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50FB494A-94AA-4B69-B57A-81788C3B5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407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DEB57452-1E02-4595-A540-369BB36E1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47436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2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137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24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3" y="380999"/>
            <a:ext cx="6857999" cy="6096001"/>
          </a:xfrm>
          <a:prstGeom prst="round1Rect">
            <a:avLst>
              <a:gd name="adj" fmla="val 9484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8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CFB56F5E-AFC9-4D38-B4CF-851361F5B003}"/>
              </a:ext>
            </a:extLst>
          </p:cNvPr>
          <p:cNvSpPr/>
          <p:nvPr userDrawn="1"/>
        </p:nvSpPr>
        <p:spPr>
          <a:xfrm rot="5400000" flipH="1" flipV="1">
            <a:off x="8313001" y="2978998"/>
            <a:ext cx="6858001" cy="9000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7AB6318C-70E6-4B78-8936-93BB0102F2AB}"/>
              </a:ext>
            </a:extLst>
          </p:cNvPr>
          <p:cNvSpPr/>
          <p:nvPr userDrawn="1"/>
        </p:nvSpPr>
        <p:spPr>
          <a:xfrm rot="16200000" flipV="1">
            <a:off x="1757360" y="4551364"/>
            <a:ext cx="549277" cy="4063998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9" y="6308725"/>
            <a:ext cx="3548060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©2022 </a:t>
            </a:r>
            <a:r>
              <a:rPr lang="en-US" dirty="0" smtClean="0"/>
              <a:t>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2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818CEC-17CA-42AB-8042-DE82CF81D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50BF9C1F-BF10-4E0C-9F40-14FBAC923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36312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59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909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3" y="1618500"/>
            <a:ext cx="6858002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86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831002" y="831001"/>
            <a:ext cx="6858003" cy="5196000"/>
          </a:xfrm>
          <a:prstGeom prst="round1Rect">
            <a:avLst>
              <a:gd name="adj" fmla="val 1032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03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843534" y="-1523802"/>
            <a:ext cx="4504933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549275"/>
            <a:ext cx="5436210" cy="12545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924C1F2-53BD-43A0-BE5C-8A839C1024D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99612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6CA02AC-C3CF-4698-925F-294B057B70F0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99612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000C54E-6F63-4704-83BC-E537090F561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710014"/>
            <a:ext cx="4814721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800B1BD-34E1-4311-8D2C-A6CDC3B05E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710014"/>
            <a:ext cx="4859339" cy="32383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37737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 flipH="1">
            <a:off x="0" y="2664000"/>
            <a:ext cx="12192000" cy="4226832"/>
          </a:xfrm>
          <a:prstGeom prst="round1Rect">
            <a:avLst>
              <a:gd name="adj" fmla="val 1225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25210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488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360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с одним скругленным углом 25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877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103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24982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одним скругленным углом 21"/>
          <p:cNvSpPr/>
          <p:nvPr userDrawn="1"/>
        </p:nvSpPr>
        <p:spPr>
          <a:xfrm rot="10800000" flipH="1">
            <a:off x="0" y="0"/>
            <a:ext cx="12192000" cy="2349000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248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4518000"/>
            <a:ext cx="12192000" cy="2340000"/>
          </a:xfrm>
          <a:prstGeom prst="round1Rect">
            <a:avLst>
              <a:gd name="adj" fmla="val 20264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:a16="http://schemas.microsoft.com/office/drawing/2014/main" id="{E4E612C9-4156-4B16-91CF-DA2AC82262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76111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</a:t>
            </a:r>
            <a:r>
              <a:rPr lang="en-US" dirty="0" smtClean="0"/>
              <a:t>22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6923"/>
            <a:ext cx="2293125" cy="7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45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08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731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763425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ru-RU" b="1" dirty="0">
                <a:solidFill>
                  <a:schemeClr val="accent2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63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2" y="381000"/>
            <a:ext cx="6858003" cy="6096001"/>
          </a:xfrm>
          <a:prstGeom prst="round1Rect">
            <a:avLst>
              <a:gd name="adj" fmla="val 9328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334264" y="-549009"/>
            <a:ext cx="5759453" cy="7956020"/>
          </a:xfrm>
          <a:prstGeom prst="round1Rect">
            <a:avLst>
              <a:gd name="adj" fmla="val 1045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30706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0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</a:t>
            </a:r>
            <a:r>
              <a:rPr lang="en-US" dirty="0" smtClean="0"/>
              <a:t>22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557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4" y="1618499"/>
            <a:ext cx="6858000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200045" y="1311012"/>
            <a:ext cx="5759452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960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6200000" flipH="1" flipV="1">
            <a:off x="-831000" y="831000"/>
            <a:ext cx="6858000" cy="5196000"/>
          </a:xfrm>
          <a:prstGeom prst="round1Rect">
            <a:avLst>
              <a:gd name="adj" fmla="val 117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43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3" y="819147"/>
            <a:ext cx="5399085" cy="5580061"/>
          </a:xfrm>
          <a:prstGeom prst="round2DiagRect">
            <a:avLst>
              <a:gd name="adj1" fmla="val 11075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21430C0-FE22-401E-B8AD-02743AC70F4E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69955BF-322F-4EF4-B66A-D30F68EE7E7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899704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с одним скругленным углом 2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6167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592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:a16="http://schemas.microsoft.com/office/drawing/2014/main" id="{0F331540-25D2-4AF0-A4C4-3F8C7C3CE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402820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0905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с одним скругленным углом 29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4046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19"/>
          <p:cNvSpPr/>
          <p:nvPr userDrawn="1"/>
        </p:nvSpPr>
        <p:spPr>
          <a:xfrm>
            <a:off x="0" y="49698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Прямоугольник с одним скругленным углом 18"/>
          <p:cNvSpPr/>
          <p:nvPr userDrawn="1"/>
        </p:nvSpPr>
        <p:spPr>
          <a:xfrm>
            <a:off x="0" y="20927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7431763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>
            <a:off x="0" y="4779000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>
            <a:off x="0" y="2285179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2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4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с одним скругленным углом 21"/>
          <p:cNvSpPr/>
          <p:nvPr userDrawn="1"/>
        </p:nvSpPr>
        <p:spPr>
          <a:xfrm rot="5400000" flipH="1" flipV="1">
            <a:off x="8424001" y="2540724"/>
            <a:ext cx="1440000" cy="6095999"/>
          </a:xfrm>
          <a:prstGeom prst="round1Rect">
            <a:avLst>
              <a:gd name="adj" fmla="val 3377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74338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174338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612087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9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Neoflex.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0236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521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521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819795"/>
            <a:ext cx="521596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chemeClr val="accent4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31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4697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2269584"/>
            <a:ext cx="12192000" cy="2318832"/>
          </a:xfrm>
          <a:prstGeom prst="round1Rect">
            <a:avLst>
              <a:gd name="adj" fmla="val 2468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8">
            <a:extLst>
              <a:ext uri="{FF2B5EF4-FFF2-40B4-BE49-F238E27FC236}">
                <a16:creationId xmlns:a16="http://schemas.microsoft.com/office/drawing/2014/main" id="{4B8394DE-3A03-4978-90B3-C89C4583DE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062275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618501" y="1618501"/>
            <a:ext cx="6858002" cy="3621000"/>
          </a:xfrm>
          <a:prstGeom prst="round1Rect">
            <a:avLst>
              <a:gd name="adj" fmla="val 13486"/>
            </a:avLst>
          </a:prstGeom>
          <a:noFill/>
          <a:ln w="19050">
            <a:gradFill>
              <a:gsLst>
                <a:gs pos="100000">
                  <a:srgbClr val="EE5E2A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5664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58637" y="-2578643"/>
            <a:ext cx="6074725" cy="11700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Neoflex.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Прямоугольник с одним скругленным углом 33"/>
          <p:cNvSpPr/>
          <p:nvPr userDrawn="1"/>
        </p:nvSpPr>
        <p:spPr>
          <a:xfrm rot="16200000" flipH="1">
            <a:off x="7374467" y="1151606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606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835839" y="835839"/>
            <a:ext cx="6867677" cy="5196000"/>
          </a:xfrm>
          <a:prstGeom prst="round1Rect">
            <a:avLst>
              <a:gd name="adj" fmla="val 10323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010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2" y="819147"/>
            <a:ext cx="5399085" cy="5580058"/>
          </a:xfrm>
          <a:prstGeom prst="round2DiagRect">
            <a:avLst>
              <a:gd name="adj1" fmla="val 11075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10807F9-7C39-4BCF-AE30-70673C71A2F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1CD98D-866A-46F7-BC2C-D82ECAA2D4A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95856A9-5A41-459B-A701-74B71C956B7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500979" y="2013206"/>
            <a:ext cx="4814721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8B0C201-DF3A-485E-8E45-0AAA2F8630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6299" y="2013206"/>
            <a:ext cx="4859339" cy="393515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9454752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4287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7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9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Neoflex.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099116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>
            <a:off x="0" y="2340000"/>
            <a:ext cx="12192000" cy="2529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>
            <a:off x="0" y="2269584"/>
            <a:ext cx="12192000" cy="2318832"/>
          </a:xfrm>
          <a:prstGeom prst="round1Rect">
            <a:avLst>
              <a:gd name="adj" fmla="val 24685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E798F7C-FF39-4475-8E2D-1CADF28CFD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49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1526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14381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20570108-E39E-4136-9002-E68D353C82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363170"/>
            <a:ext cx="5580062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510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8F902854-6535-472E-997E-DC844A8DCC87}"/>
              </a:ext>
            </a:extLst>
          </p:cNvPr>
          <p:cNvSpPr/>
          <p:nvPr userDrawn="1"/>
        </p:nvSpPr>
        <p:spPr>
          <a:xfrm rot="16200000" flipH="1" flipV="1">
            <a:off x="3744350" y="2180587"/>
            <a:ext cx="2160276" cy="6096001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D4D760F3-5DFD-4DDA-8809-3DB372E5C226}"/>
              </a:ext>
            </a:extLst>
          </p:cNvPr>
          <p:cNvSpPr/>
          <p:nvPr userDrawn="1"/>
        </p:nvSpPr>
        <p:spPr>
          <a:xfrm rot="16200000" flipH="1" flipV="1">
            <a:off x="3654353" y="-609137"/>
            <a:ext cx="2340274" cy="6096001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5B5EC48E-797D-418E-968F-3F3A7E64E509}"/>
              </a:ext>
            </a:extLst>
          </p:cNvPr>
          <p:cNvSpPr/>
          <p:nvPr userDrawn="1"/>
        </p:nvSpPr>
        <p:spPr>
          <a:xfrm rot="5400000" flipH="1" flipV="1">
            <a:off x="6624001" y="740724"/>
            <a:ext cx="5040000" cy="6096002"/>
          </a:xfrm>
          <a:prstGeom prst="round1Rect">
            <a:avLst>
              <a:gd name="adj" fmla="val 15590"/>
            </a:avLst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одним скругленным углом 24">
            <a:extLst>
              <a:ext uri="{FF2B5EF4-FFF2-40B4-BE49-F238E27FC236}">
                <a16:creationId xmlns:a16="http://schemas.microsoft.com/office/drawing/2014/main" id="{55CC48E1-A1E7-405D-857E-29BAA78109F3}"/>
              </a:ext>
            </a:extLst>
          </p:cNvPr>
          <p:cNvSpPr/>
          <p:nvPr userDrawn="1"/>
        </p:nvSpPr>
        <p:spPr>
          <a:xfrm rot="16200000" flipH="1" flipV="1">
            <a:off x="528000" y="740725"/>
            <a:ext cx="5040000" cy="6096001"/>
          </a:xfrm>
          <a:prstGeom prst="round1Rect">
            <a:avLst>
              <a:gd name="adj" fmla="val 1559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EFB939B-4E05-4C33-B582-FF3C617452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0" name="Заголовок 8">
            <a:extLst>
              <a:ext uri="{FF2B5EF4-FFF2-40B4-BE49-F238E27FC236}">
                <a16:creationId xmlns:a16="http://schemas.microsoft.com/office/drawing/2014/main" id="{3181B020-96A4-44F4-A7A7-E59473EAF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205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с одним скругленным углом 17">
            <a:extLst>
              <a:ext uri="{FF2B5EF4-FFF2-40B4-BE49-F238E27FC236}">
                <a16:creationId xmlns:a16="http://schemas.microsoft.com/office/drawing/2014/main" id="{A55C8CE0-559D-48D7-81B4-2909A625EC21}"/>
              </a:ext>
            </a:extLst>
          </p:cNvPr>
          <p:cNvSpPr/>
          <p:nvPr userDrawn="1"/>
        </p:nvSpPr>
        <p:spPr>
          <a:xfrm>
            <a:off x="0" y="2281729"/>
            <a:ext cx="12192000" cy="2318832"/>
          </a:xfrm>
          <a:prstGeom prst="round1Rect">
            <a:avLst>
              <a:gd name="adj" fmla="val 2085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: один скругленный угол 22">
            <a:extLst>
              <a:ext uri="{FF2B5EF4-FFF2-40B4-BE49-F238E27FC236}">
                <a16:creationId xmlns:a16="http://schemas.microsoft.com/office/drawing/2014/main" id="{8E17AB5E-802F-4BD7-81CE-D6CABD2FA780}"/>
              </a:ext>
            </a:extLst>
          </p:cNvPr>
          <p:cNvSpPr/>
          <p:nvPr userDrawn="1"/>
        </p:nvSpPr>
        <p:spPr>
          <a:xfrm rot="10800000">
            <a:off x="515937" y="3441145"/>
            <a:ext cx="3420000" cy="2867580"/>
          </a:xfrm>
          <a:prstGeom prst="round1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один скругленный угол 24">
            <a:extLst>
              <a:ext uri="{FF2B5EF4-FFF2-40B4-BE49-F238E27FC236}">
                <a16:creationId xmlns:a16="http://schemas.microsoft.com/office/drawing/2014/main" id="{CBDE49B9-0BF2-4844-96F4-780B85369FB3}"/>
              </a:ext>
            </a:extLst>
          </p:cNvPr>
          <p:cNvSpPr/>
          <p:nvPr userDrawn="1"/>
        </p:nvSpPr>
        <p:spPr>
          <a:xfrm rot="10800000">
            <a:off x="4386000" y="3441145"/>
            <a:ext cx="3420000" cy="2867580"/>
          </a:xfrm>
          <a:prstGeom prst="round1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один скругленный угол 25">
            <a:extLst>
              <a:ext uri="{FF2B5EF4-FFF2-40B4-BE49-F238E27FC236}">
                <a16:creationId xmlns:a16="http://schemas.microsoft.com/office/drawing/2014/main" id="{46249EE3-1093-47B7-92C7-CB49D52A413D}"/>
              </a:ext>
            </a:extLst>
          </p:cNvPr>
          <p:cNvSpPr/>
          <p:nvPr userDrawn="1"/>
        </p:nvSpPr>
        <p:spPr>
          <a:xfrm rot="10800000">
            <a:off x="8256063" y="3441145"/>
            <a:ext cx="3420000" cy="2867580"/>
          </a:xfrm>
          <a:prstGeom prst="round1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30774EA-E5B3-4065-964B-9ACC84188B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>
            <a:extLst>
              <a:ext uri="{FF2B5EF4-FFF2-40B4-BE49-F238E27FC236}">
                <a16:creationId xmlns:a16="http://schemas.microsoft.com/office/drawing/2014/main" id="{FE035687-8A8D-4F7F-92BF-C58794F1A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63170"/>
            <a:ext cx="10799761" cy="546468"/>
          </a:xfrm>
          <a:prstGeom prst="rect">
            <a:avLst/>
          </a:prstGeom>
        </p:spPr>
        <p:txBody>
          <a:bodyPr lIns="0"/>
          <a:lstStyle>
            <a:lvl1pPr algn="l">
              <a:lnSpc>
                <a:spcPct val="100000"/>
              </a:lnSpc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: один скругленный угол 1">
            <a:extLst>
              <a:ext uri="{FF2B5EF4-FFF2-40B4-BE49-F238E27FC236}">
                <a16:creationId xmlns:a16="http://schemas.microsoft.com/office/drawing/2014/main" id="{47E5122B-30BF-4456-A7C6-B485E383DC38}"/>
              </a:ext>
            </a:extLst>
          </p:cNvPr>
          <p:cNvSpPr/>
          <p:nvPr userDrawn="1"/>
        </p:nvSpPr>
        <p:spPr>
          <a:xfrm>
            <a:off x="515937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один скругленный угол 13">
            <a:extLst>
              <a:ext uri="{FF2B5EF4-FFF2-40B4-BE49-F238E27FC236}">
                <a16:creationId xmlns:a16="http://schemas.microsoft.com/office/drawing/2014/main" id="{2F7DF665-D125-40CE-92BA-C9333E0962B1}"/>
              </a:ext>
            </a:extLst>
          </p:cNvPr>
          <p:cNvSpPr/>
          <p:nvPr userDrawn="1"/>
        </p:nvSpPr>
        <p:spPr>
          <a:xfrm>
            <a:off x="4386000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один скругленный угол 14">
            <a:extLst>
              <a:ext uri="{FF2B5EF4-FFF2-40B4-BE49-F238E27FC236}">
                <a16:creationId xmlns:a16="http://schemas.microsoft.com/office/drawing/2014/main" id="{8A203A31-2630-4485-B2E8-37F95215EB24}"/>
              </a:ext>
            </a:extLst>
          </p:cNvPr>
          <p:cNvSpPr/>
          <p:nvPr userDrawn="1"/>
        </p:nvSpPr>
        <p:spPr>
          <a:xfrm>
            <a:off x="8256063" y="1269000"/>
            <a:ext cx="3420000" cy="2340000"/>
          </a:xfrm>
          <a:prstGeom prst="round1Rect">
            <a:avLst/>
          </a:prstGeom>
          <a:solidFill>
            <a:schemeClr val="bg2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58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3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57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5" r:id="rId14"/>
    <p:sldLayoutId id="2147483956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©202</a:t>
            </a:r>
            <a:r>
              <a:rPr lang="en-US" dirty="0" smtClean="0"/>
              <a:t>2 Neoflex</a:t>
            </a:r>
            <a:r>
              <a:rPr lang="ru-RU" dirty="0" smtClean="0"/>
              <a:t>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9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4" r:id="rId2"/>
    <p:sldLayoutId id="2147483893" r:id="rId3"/>
    <p:sldLayoutId id="2147483895" r:id="rId4"/>
    <p:sldLayoutId id="2147483896" r:id="rId5"/>
    <p:sldLayoutId id="2147483911" r:id="rId6"/>
    <p:sldLayoutId id="2147483919" r:id="rId7"/>
    <p:sldLayoutId id="2147483920" r:id="rId8"/>
    <p:sldLayoutId id="2147483958" r:id="rId9"/>
    <p:sldLayoutId id="2147483954" r:id="rId10"/>
    <p:sldLayoutId id="2147483923" r:id="rId11"/>
    <p:sldLayoutId id="2147483894" r:id="rId12"/>
    <p:sldLayoutId id="2147483922" r:id="rId13"/>
    <p:sldLayoutId id="2147483899" r:id="rId14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009501"/>
            <a:ext cx="10439700" cy="141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48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Результаты работы за </a:t>
            </a:r>
            <a:endParaRPr lang="en-US" sz="4800" b="1" dirty="0" smtClean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48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r>
              <a:rPr lang="en-US" sz="48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</a:t>
            </a:r>
            <a:r>
              <a:rPr lang="ru-RU" sz="48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2023 год</a:t>
            </a:r>
            <a:endParaRPr lang="en-US" sz="4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6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</a:t>
            </a:r>
            <a:r>
              <a:rPr lang="ru-RU" sz="1000" dirty="0" smtClean="0"/>
              <a:t>2023</a:t>
            </a:r>
            <a:r>
              <a:rPr lang="en-US" sz="1000" dirty="0" smtClean="0"/>
              <a:t> Neoflex</a:t>
            </a:r>
            <a:r>
              <a:rPr lang="ru-RU" sz="1000" dirty="0" smtClean="0"/>
              <a:t>. </a:t>
            </a:r>
            <a:r>
              <a:rPr lang="ru-RU" sz="1000" dirty="0"/>
              <a:t>Все права защищены</a:t>
            </a:r>
          </a:p>
        </p:txBody>
      </p:sp>
    </p:spTree>
    <p:extLst>
      <p:ext uri="{BB962C8B-B14F-4D97-AF65-F5344CB8AC3E}">
        <p14:creationId xmlns:p14="http://schemas.microsoft.com/office/powerpoint/2010/main" val="13318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000" y="279001"/>
            <a:ext cx="10889700" cy="539999"/>
          </a:xfrm>
        </p:spPr>
        <p:txBody>
          <a:bodyPr/>
          <a:lstStyle/>
          <a:p>
            <a:r>
              <a:rPr lang="ru-RU" sz="1600" dirty="0" smtClean="0">
                <a:solidFill>
                  <a:schemeClr val="accent4"/>
                </a:solidFill>
              </a:rPr>
              <a:t>Команда</a:t>
            </a:r>
            <a:r>
              <a:rPr lang="ru-RU" sz="1800" dirty="0" smtClean="0">
                <a:solidFill>
                  <a:schemeClr val="accent4"/>
                </a:solidFill>
              </a:rPr>
              <a:t> СВ2 (РО – Федурина Ирина)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Переход источника с </a:t>
            </a:r>
            <a:r>
              <a:rPr lang="en-US" sz="2000" dirty="0"/>
              <a:t>Teradata</a:t>
            </a:r>
            <a:r>
              <a:rPr lang="ru-RU" sz="2000" dirty="0"/>
              <a:t> на </a:t>
            </a:r>
            <a:r>
              <a:rPr lang="en-US" sz="2000" dirty="0" err="1"/>
              <a:t>GreenPlum</a:t>
            </a:r>
            <a:r>
              <a:rPr lang="ru-RU" sz="2000" dirty="0"/>
              <a:t> </a:t>
            </a:r>
            <a:r>
              <a:rPr lang="ru-RU" sz="2000" dirty="0" smtClean="0"/>
              <a:t>(0409159</a:t>
            </a:r>
            <a:r>
              <a:rPr lang="ru-RU" sz="2000" dirty="0"/>
              <a:t>, 32 МСФО, 0409119)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©202</a:t>
            </a:r>
            <a:r>
              <a:rPr lang="en-US" dirty="0"/>
              <a:t>3</a:t>
            </a:r>
            <a:r>
              <a:rPr lang="ru-RU" dirty="0"/>
              <a:t> Неофлекс. Все права защищены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2</a:t>
            </a:fld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14031"/>
              </p:ext>
            </p:extLst>
          </p:nvPr>
        </p:nvGraphicFramePr>
        <p:xfrm>
          <a:off x="515937" y="920232"/>
          <a:ext cx="1116012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705">
                  <a:extLst>
                    <a:ext uri="{9D8B030D-6E8A-4147-A177-3AD203B41FA5}">
                      <a16:colId xmlns:a16="http://schemas.microsoft.com/office/drawing/2014/main" val="2713090880"/>
                    </a:ext>
                  </a:extLst>
                </a:gridCol>
                <a:gridCol w="2442317">
                  <a:extLst>
                    <a:ext uri="{9D8B030D-6E8A-4147-A177-3AD203B41FA5}">
                      <a16:colId xmlns:a16="http://schemas.microsoft.com/office/drawing/2014/main" val="3426278905"/>
                    </a:ext>
                  </a:extLst>
                </a:gridCol>
                <a:gridCol w="2122024">
                  <a:extLst>
                    <a:ext uri="{9D8B030D-6E8A-4147-A177-3AD203B41FA5}">
                      <a16:colId xmlns:a16="http://schemas.microsoft.com/office/drawing/2014/main" val="281089377"/>
                    </a:ext>
                  </a:extLst>
                </a:gridCol>
                <a:gridCol w="2135080">
                  <a:extLst>
                    <a:ext uri="{9D8B030D-6E8A-4147-A177-3AD203B41FA5}">
                      <a16:colId xmlns:a16="http://schemas.microsoft.com/office/drawing/2014/main" val="809574788"/>
                    </a:ext>
                  </a:extLst>
                </a:gridCol>
              </a:tblGrid>
              <a:tr h="27731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Затраченное</a:t>
                      </a:r>
                      <a:r>
                        <a:rPr lang="ru-RU" sz="1400" baseline="0" dirty="0"/>
                        <a:t> время, д.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Стоимость, т. </a:t>
                      </a:r>
                      <a:r>
                        <a:rPr lang="ru-RU" sz="1400" dirty="0" err="1"/>
                        <a:t>руб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58885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Лукьянова Елена – 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7154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Мошков Руслан 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19285"/>
              </p:ext>
            </p:extLst>
          </p:nvPr>
        </p:nvGraphicFramePr>
        <p:xfrm>
          <a:off x="515937" y="1784267"/>
          <a:ext cx="11160126" cy="490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583">
                  <a:extLst>
                    <a:ext uri="{9D8B030D-6E8A-4147-A177-3AD203B41FA5}">
                      <a16:colId xmlns:a16="http://schemas.microsoft.com/office/drawing/2014/main" val="2713090880"/>
                    </a:ext>
                  </a:extLst>
                </a:gridCol>
                <a:gridCol w="6167968">
                  <a:extLst>
                    <a:ext uri="{9D8B030D-6E8A-4147-A177-3AD203B41FA5}">
                      <a16:colId xmlns:a16="http://schemas.microsoft.com/office/drawing/2014/main" val="411862585"/>
                    </a:ext>
                  </a:extLst>
                </a:gridCol>
                <a:gridCol w="2123575">
                  <a:extLst>
                    <a:ext uri="{9D8B030D-6E8A-4147-A177-3AD203B41FA5}">
                      <a16:colId xmlns:a16="http://schemas.microsoft.com/office/drawing/2014/main" val="613085323"/>
                    </a:ext>
                  </a:extLst>
                </a:gridCol>
              </a:tblGrid>
              <a:tr h="316155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Выполненные</a:t>
                      </a:r>
                      <a:r>
                        <a:rPr lang="ru-RU" sz="1400" baseline="0" dirty="0"/>
                        <a:t> работы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58885"/>
                  </a:ext>
                </a:extLst>
              </a:tr>
              <a:tr h="2556761">
                <a:tc rowSpan="2"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DMDS_D_ACCOUNT + 19 STG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DMDS_FT_ACCOUNT_BALANCE + 8 STG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DMDS_D_DEP_AGREEMENT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DMDS_D_SETTL_CASH_SERVICES_AGREEMENT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DMDS_FT_POSTING  + 5 STG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DMDS_D_INTEREST_RATE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DMDS_FT_EXCHANGE_RATE + 1 STG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Проведено профилирование данных источника по НПЮЛ, детальному слою ЕКС,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RDM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Подготовлены ТЗ на таблицы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учетом изменения структуры таблиц под новые требования архитекторов и с учетом текущей модели данных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Подготовлены ТЗ на алгоритмы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рамках перехода на новый источник (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Greenplum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и перевода на использование универсального загрузчика, алгоритмы оптимизированы для повышения скорости работы потоков, исправлены ранее выявленные ошибки (на данных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Teradata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алгоритмы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доработаны с учетом добавления новых полей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с учетом использования иных таблиц-источников с другой структурой, нежели таблицы из АХД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Teradata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подготовкой тестовых данных для 33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осуществлена настройка метаданных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 средах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UAT/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ПРОМ, проведено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UAT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ПСИ и все потоки установлены на ПРОМ.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Проведена инициализирующая загрузка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на ПРОМ, потоки установлены на автозапуск.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Проведена инициализирующая загрузка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за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01.10.2022-31.03.2023.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4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Q2023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ожидается инициализирующая загрузка на ПРОМ в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всех архивных с 01.01.2021 и текущих данных, </a:t>
                      </a:r>
                      <a:r>
                        <a:rPr lang="ru-RU" sz="11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финальная настройка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для установки их на автозапуск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91047"/>
                  </a:ext>
                </a:extLst>
              </a:tr>
              <a:tr h="66802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Выполнена разработка новых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потоков, оптимизированы алгоритмы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настройки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ctl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повышения скорости работы потоков и уменьшения используемых ресурсов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7281"/>
                  </a:ext>
                </a:extLst>
              </a:tr>
              <a:tr h="633752">
                <a:tc row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Справочник исключаемых статусов счетов </a:t>
                      </a:r>
                      <a:r>
                        <a:rPr lang="ru-RU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dict.dict_acc_status_dmds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Подготовлено ТЗ на новый справочник для исключения из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DMDS_D_ACCOUNT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счетов с «мусорными» статусами, проведено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ПСИ, справочник установлен на ПРОМ.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26627"/>
                  </a:ext>
                </a:extLst>
              </a:tr>
              <a:tr h="34977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Проведена разработка и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2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0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000" y="279001"/>
            <a:ext cx="10889700" cy="539999"/>
          </a:xfrm>
        </p:spPr>
        <p:txBody>
          <a:bodyPr/>
          <a:lstStyle/>
          <a:p>
            <a:r>
              <a:rPr lang="ru-RU" sz="1600" dirty="0" smtClean="0">
                <a:solidFill>
                  <a:schemeClr val="accent4"/>
                </a:solidFill>
              </a:rPr>
              <a:t>Команда</a:t>
            </a:r>
            <a:r>
              <a:rPr lang="ru-RU" sz="1800" dirty="0" smtClean="0">
                <a:solidFill>
                  <a:schemeClr val="accent4"/>
                </a:solidFill>
              </a:rPr>
              <a:t> СВ2 (РО – Федурина Ирина)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/>
              <a:t>Форма </a:t>
            </a:r>
            <a:r>
              <a:rPr lang="ru-RU" sz="2000" dirty="0" smtClean="0"/>
              <a:t>0409119 (ИП)</a:t>
            </a:r>
            <a:endParaRPr lang="ru-RU" sz="2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©202</a:t>
            </a:r>
            <a:r>
              <a:rPr lang="en-US" dirty="0"/>
              <a:t>3</a:t>
            </a:r>
            <a:r>
              <a:rPr lang="ru-RU" dirty="0"/>
              <a:t> Неофлекс. Все права защищены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36835B-2651-4DA9-BBA3-14F7095E4B97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FC1334F-EC45-F19A-5215-550DA78E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649"/>
              </p:ext>
            </p:extLst>
          </p:nvPr>
        </p:nvGraphicFramePr>
        <p:xfrm>
          <a:off x="515937" y="920232"/>
          <a:ext cx="11160125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705">
                  <a:extLst>
                    <a:ext uri="{9D8B030D-6E8A-4147-A177-3AD203B41FA5}">
                      <a16:colId xmlns:a16="http://schemas.microsoft.com/office/drawing/2014/main" val="2713090880"/>
                    </a:ext>
                  </a:extLst>
                </a:gridCol>
                <a:gridCol w="2442316">
                  <a:extLst>
                    <a:ext uri="{9D8B030D-6E8A-4147-A177-3AD203B41FA5}">
                      <a16:colId xmlns:a16="http://schemas.microsoft.com/office/drawing/2014/main" val="3426278905"/>
                    </a:ext>
                  </a:extLst>
                </a:gridCol>
                <a:gridCol w="2122024">
                  <a:extLst>
                    <a:ext uri="{9D8B030D-6E8A-4147-A177-3AD203B41FA5}">
                      <a16:colId xmlns:a16="http://schemas.microsoft.com/office/drawing/2014/main" val="281089377"/>
                    </a:ext>
                  </a:extLst>
                </a:gridCol>
                <a:gridCol w="2135080">
                  <a:extLst>
                    <a:ext uri="{9D8B030D-6E8A-4147-A177-3AD203B41FA5}">
                      <a16:colId xmlns:a16="http://schemas.microsoft.com/office/drawing/2014/main" val="809574788"/>
                    </a:ext>
                  </a:extLst>
                </a:gridCol>
              </a:tblGrid>
              <a:tr h="27731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Затраченное</a:t>
                      </a:r>
                      <a:r>
                        <a:rPr lang="ru-RU" sz="1400" baseline="0" dirty="0"/>
                        <a:t> время, д.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Стоимость, т. </a:t>
                      </a:r>
                      <a:r>
                        <a:rPr lang="ru-RU" sz="1400" dirty="0" err="1"/>
                        <a:t>руб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Процент реализации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58885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Лукьянова Елена – 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95</a:t>
                      </a:r>
                      <a:r>
                        <a:rPr lang="en-US" sz="1200" dirty="0" smtClean="0"/>
                        <a:t>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7154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Мошков Руслан </a:t>
                      </a:r>
                      <a:r>
                        <a:rPr lang="ru-RU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 разработчик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27089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68C8264-F3EF-BC2C-F258-1FCB148C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70535"/>
              </p:ext>
            </p:extLst>
          </p:nvPr>
        </p:nvGraphicFramePr>
        <p:xfrm>
          <a:off x="515937" y="1784267"/>
          <a:ext cx="11160125" cy="460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27">
                  <a:extLst>
                    <a:ext uri="{9D8B030D-6E8A-4147-A177-3AD203B41FA5}">
                      <a16:colId xmlns:a16="http://schemas.microsoft.com/office/drawing/2014/main" val="2713090880"/>
                    </a:ext>
                  </a:extLst>
                </a:gridCol>
                <a:gridCol w="6546616">
                  <a:extLst>
                    <a:ext uri="{9D8B030D-6E8A-4147-A177-3AD203B41FA5}">
                      <a16:colId xmlns:a16="http://schemas.microsoft.com/office/drawing/2014/main" val="411862585"/>
                    </a:ext>
                  </a:extLst>
                </a:gridCol>
                <a:gridCol w="1067541">
                  <a:extLst>
                    <a:ext uri="{9D8B030D-6E8A-4147-A177-3AD203B41FA5}">
                      <a16:colId xmlns:a16="http://schemas.microsoft.com/office/drawing/2014/main" val="613085323"/>
                    </a:ext>
                  </a:extLst>
                </a:gridCol>
                <a:gridCol w="1067541">
                  <a:extLst>
                    <a:ext uri="{9D8B030D-6E8A-4147-A177-3AD203B41FA5}">
                      <a16:colId xmlns:a16="http://schemas.microsoft.com/office/drawing/2014/main" val="1182264130"/>
                    </a:ext>
                  </a:extLst>
                </a:gridCol>
              </a:tblGrid>
              <a:tr h="327711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Выполненные</a:t>
                      </a:r>
                      <a:r>
                        <a:rPr lang="ru-RU" sz="1400" baseline="0" dirty="0"/>
                        <a:t> работы</a:t>
                      </a:r>
                      <a:endParaRPr lang="ru-RU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Участники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58885"/>
                  </a:ext>
                </a:extLst>
              </a:tr>
              <a:tr h="1585801">
                <a:tc rowSpan="2"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DMDET_MD_AGR_F119</a:t>
                      </a: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DMDET_MD_AGR_ACC_F119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DMDET_MD_F119 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DMREP_MM_F119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Доработаны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ТЗ на таблицы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учетом изменения структуры таблиц под новые требования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архитекторов.</a:t>
                      </a:r>
                      <a:endParaRPr lang="ru-RU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Доработаны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ТЗ на алгоритмы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рамках перехода на новый источник (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Greenplum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и, новые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учетом необходимости наложения дополнительных фильтраций на данные из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DMDS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алгоритмы доработаны в связи с переходом на текущий </a:t>
                      </a:r>
                      <a:r>
                        <a:rPr lang="ru-RU" sz="11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фреймворк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Алгоритм для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DMDET_MD_AGR_ACC_F119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скорректирован с учетом использования нового Справочника счетов для ф. 119 вместо «зашитого» в алгоритм перечня балансовых счетов.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Выполнено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DEV/UAT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ПСИ и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установка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ПРОМ.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Сверка с эталоном не проводилась, планируется в 4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Q2023</a:t>
                      </a:r>
                      <a:endParaRPr lang="ru-RU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91047"/>
                  </a:ext>
                </a:extLst>
              </a:tr>
              <a:tr h="2949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Выполнена доработка потоков,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проведено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7281"/>
                  </a:ext>
                </a:extLst>
              </a:tr>
              <a:tr h="639037">
                <a:tc row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DET_DMREP_MM_F119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Разработано ТЗ на таблицу в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ТЗ на алгоритм передачи данных из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визуализации данных в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DEV/UAT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2 ПСИ (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и установка на ПРОМ.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33762"/>
                  </a:ext>
                </a:extLst>
              </a:tr>
              <a:tr h="294940">
                <a:tc vMerge="1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Выполнена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разработка потока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таблицы, проведено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38040"/>
                  </a:ext>
                </a:extLst>
              </a:tr>
              <a:tr h="656917">
                <a:tc row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Справочник счетов для ф. 119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Подготовлено ТЗ на новый справочник для использования в расчете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DMDET_MD_AGR_ACC_F119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проведено ПСИ, установка на ПРОМ.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26627"/>
                  </a:ext>
                </a:extLst>
              </a:tr>
              <a:tr h="362555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Проведена разработка и тестирование на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Разработчик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24098"/>
                  </a:ext>
                </a:extLst>
              </a:tr>
              <a:tr h="36255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Интерфейс пользователя (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Подготовлен и согласован Пользовательский сценарий по форме. Готовность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тестирования на ПСИ/ПРОМ ожидается в октябре 2023</a:t>
                      </a:r>
                      <a:endParaRPr lang="ru-RU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Аналитик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7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747642"/>
      </p:ext>
    </p:extLst>
  </p:cSld>
  <p:clrMapOvr>
    <a:masterClrMapping/>
  </p:clrMapOvr>
</p:sld>
</file>

<file path=ppt/theme/theme1.xml><?xml version="1.0" encoding="utf-8"?>
<a:theme xmlns:a="http://schemas.openxmlformats.org/drawingml/2006/main" name="6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4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5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2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C4353E43958E45AEEB365ED8C2542C" ma:contentTypeVersion="5" ma:contentTypeDescription="Создание документа." ma:contentTypeScope="" ma:versionID="065cfccd1215fde2f12c6fa91aaa68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33F101-C59C-4681-A6C4-8D6AB47B4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DACF08-2310-41C6-BF0C-B1082FFA1CF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843897-B8EF-4E66-88AF-F7909E267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46005</TotalTime>
  <Words>626</Words>
  <Application>Microsoft Office PowerPoint</Application>
  <PresentationFormat>Широкоэкранный</PresentationFormat>
  <Paragraphs>82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</vt:i4>
      </vt:variant>
    </vt:vector>
  </HeadingPairs>
  <TitlesOfParts>
    <vt:vector size="12" baseType="lpstr">
      <vt:lpstr>Arial</vt:lpstr>
      <vt:lpstr>Calibri</vt:lpstr>
      <vt:lpstr>Franklin Gothic Book</vt:lpstr>
      <vt:lpstr>Segoe UI</vt:lpstr>
      <vt:lpstr>Segoe UI Black</vt:lpstr>
      <vt:lpstr>6_Crop</vt:lpstr>
      <vt:lpstr>4_Crop</vt:lpstr>
      <vt:lpstr>5_Crop</vt:lpstr>
      <vt:lpstr>2_Crop</vt:lpstr>
      <vt:lpstr>Презентация PowerPoint</vt:lpstr>
      <vt:lpstr>Команда СВ2 (РО – Федурина Ирина) Переход источника с Teradata на GreenPlum (0409159, 32 МСФО, 0409119)</vt:lpstr>
      <vt:lpstr>Команда СВ2 (РО – Федурина Ирина) Форма 0409119 (ИП)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Prudnikov, Aleksandr</dc:creator>
  <cp:lastModifiedBy>Лукьянова Елена Анатольевна</cp:lastModifiedBy>
  <cp:revision>545</cp:revision>
  <dcterms:created xsi:type="dcterms:W3CDTF">2019-11-25T13:05:53Z</dcterms:created>
  <dcterms:modified xsi:type="dcterms:W3CDTF">2023-11-22T09:30:05Z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0x01010027C4353E43958E45AEEB365ED8C2542C</vt:lpwstr>
  </property>
</Properties>
</file>