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F84C75-0A99-44D9-AD32-8A797D56FA8E}">
  <a:tblStyle styleId="{F9F84C75-0A99-44D9-AD32-8A797D56FA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Relationship Id="rId4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548681"/>
            <a:ext cx="7772400" cy="3051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логического выбора. Операторы ветвлений.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816975" y="6018475"/>
            <a:ext cx="2760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800"/>
              <a:t>Игнатенко Александр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приоритета операторов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5436096" y="112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{F9F84C75-0A99-44D9-AD32-8A797D56FA8E}</a:tableStyleId>
              </a:tblPr>
              <a:tblGrid>
                <a:gridCol w="772150"/>
                <a:gridCol w="772150"/>
                <a:gridCol w="687950"/>
                <a:gridCol w="720075"/>
              </a:tblGrid>
              <a:tr h="2060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Высший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 )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[ ]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.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~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!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*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/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%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+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-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&gt;&gt;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&gt;&gt;&gt;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&lt;&lt;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&gt;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&gt;=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&lt;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&lt;=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==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!=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&amp;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^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|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&amp;&amp;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| |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?: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=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op= </a:t>
                      </a:r>
                      <a:endParaRPr b="1" sz="1200"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 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Низший </a:t>
                      </a:r>
                      <a:endParaRPr/>
                    </a:p>
                  </a:txBody>
                  <a:tcPr marT="0" marB="0" marR="16125" marL="16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46" name="Google Shape;146;p22"/>
          <p:cNvSpPr/>
          <p:nvPr/>
        </p:nvSpPr>
        <p:spPr>
          <a:xfrm>
            <a:off x="516004" y="5013176"/>
            <a:ext cx="47040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x = 7 + 3 * 2. Здесь x присваивается значение 13, не 20, потому что оператор «*» имеет более высокий приоритет, чем «+», так что сначала перемножается «3 * 2», а затем добавляется «7».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beFirst2.jpg"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268760"/>
            <a:ext cx="4200014" cy="323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Ветвление или операции выбора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изменить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 выполнения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фрагментов программы,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языке Java применяются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hard choose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931" y="2996952"/>
            <a:ext cx="4426927" cy="32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Примеры построения программ на языке блок-схем</a:t>
            </a:r>
            <a:endParaRPr sz="3200"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Грфическое изображение выполнения алгоритмов выполнения программ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elements.gif"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2067105"/>
            <a:ext cx="3456385" cy="435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1700808"/>
            <a:ext cx="8229600" cy="44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блок-схемы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Упростим для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примера?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Примеры построения программ на языке блок-схем</a:t>
            </a:r>
            <a:endParaRPr sz="2600"/>
          </a:p>
        </p:txBody>
      </p:sp>
      <p:pic>
        <p:nvPicPr>
          <p:cNvPr descr="D:\Work\Материалы Шаг\exmpl4.gif"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1102827"/>
            <a:ext cx="2977901" cy="513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Примеры построения программ на языке блок-схем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pic>
        <p:nvPicPr>
          <p:cNvPr descr="D:\Work\Материалы Шаг\exmpl2.gif"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340768"/>
            <a:ext cx="4060112" cy="44108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Work\Материалы Шаг\exmpl1.gif" id="176" name="Google Shape;1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1340768"/>
            <a:ext cx="3847644" cy="44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Ветвление или операции выбора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операторы </a:t>
            </a: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if, if-else, if-else-if </a:t>
            </a: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 == b)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//Если a равно b - выводим сообщение 			System.out.println("a и b равны!"); </a:t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if-else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 == b)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//Если a равно b - выводим сообщение 			System.out.println("a и b равны!"); </a:t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else{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//Иначе a не равно b - выводим сообщение 			System.out.println("a и b не равны!"); </a:t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Ветвление или операции выбора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if-else-if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 &gt; b)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//Если a больше b - выводим сообщение 			System.out.println("a больше b"); </a:t>
            </a:r>
            <a:endParaRPr b="0" i="1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if(a &lt; b){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// Если a меньше b - выводим сообщение 			System.out.println(" a меньше b "); </a:t>
            </a:r>
            <a:endParaRPr b="0" i="1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else{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// Если a не меньше b И a не болье b - выводим 		// сообщение 	</a:t>
            </a:r>
            <a:endParaRPr b="0" i="1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System.out.println(" a не меньше И не больше b ");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Тернарный оператор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67544" y="1268760"/>
            <a:ext cx="822960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сокращения оператора if-else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логическое выражение ? выражение 1 : выражение 2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Пример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a==b ? System.out.println("a и b равны!«) : System.out.println("a и b не равны!");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другой вариант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System.out.println(a==b ?  "a и b равны!" : "a и b не равны!");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чем разница?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difference3.jp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798" y="4005064"/>
            <a:ext cx="3853949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Ветвление или операции выбора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67544" y="1268760"/>
            <a:ext cx="8219256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</a:pPr>
            <a:r>
              <a:rPr b="1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</a:t>
            </a:r>
            <a: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0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удобен в тех случаях, когда 	количество вариантов много и 	писать 	для каждого </a:t>
            </a:r>
            <a:r>
              <a:rPr b="1" i="0" lang="en-US" sz="1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b="0" i="0" lang="en-US" sz="1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очень долго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</a:pPr>
            <a:r>
              <a:t/>
            </a:r>
            <a:endParaRPr b="0" i="0" sz="18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4"/>
              <a:buFont typeface="Arial"/>
              <a:buNone/>
            </a:pPr>
            <a:r>
              <a:rPr b="0" i="0" lang="en-US" sz="1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Конструкция:</a:t>
            </a:r>
            <a:endParaRPr b="0" i="0" sz="18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</a:pPr>
            <a:r>
              <a:t/>
            </a:r>
            <a:endParaRPr b="0" i="0" sz="18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0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(выражение)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значение1:  //блок кода 1;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break;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значение2: //блок кода 2;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break;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... case значениеN: //блок кода N;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break;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default: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блок N+1;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1" sz="18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80"/>
              <a:buFont typeface="Arial"/>
              <a:buNone/>
            </a:pPr>
            <a:r>
              <a:t/>
            </a:r>
            <a:endParaRPr b="0" i="1" sz="22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ts val="2280"/>
              <a:buFont typeface="Arial"/>
              <a:buNone/>
            </a:pPr>
            <a:r>
              <a:t/>
            </a:r>
            <a:endParaRPr b="0" i="1" sz="22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None/>
            </a:pPr>
            <a:r>
              <a:t/>
            </a:r>
            <a:endParaRPr b="0" i="1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None/>
            </a:pPr>
            <a:r>
              <a:t/>
            </a:r>
            <a:endParaRPr b="0" i="1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None/>
            </a:pPr>
            <a:r>
              <a:t/>
            </a:r>
            <a:endParaRPr b="0" i="1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Font typeface="Arial"/>
              <a:buNone/>
            </a:pPr>
            <a:r>
              <a:t/>
            </a:r>
            <a:endParaRPr b="0" i="1" sz="16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4"/>
              <a:buFont typeface="Arial"/>
              <a:buNone/>
            </a:pPr>
            <a:r>
              <a:rPr b="0" i="0" lang="en-US" sz="18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18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Font typeface="Arial"/>
              <a:buNone/>
            </a:pPr>
            <a:r>
              <a:t/>
            </a:r>
            <a:endParaRPr b="0" i="0" sz="161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(3*a+b)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4: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{System.out.println(“Результат  4"); }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7: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{System.out.println(" Результат  7");} 	break;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case значениеN: //блок кода N;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break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default: 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{System.out.println(«Результат за 	пределами проверяемых значений");}</a:t>
            </a:r>
            <a:endParaRPr b="0" i="1" sz="1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0" i="1" lang="en-US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questions1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254695"/>
            <a:ext cx="5184576" cy="507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332656"/>
            <a:ext cx="8229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95536" y="1268760"/>
            <a:ext cx="8291264" cy="518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Примитивные (элементарные) типы данных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byte (от -128 до 127)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short (от -32768 до 32767)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int (от -2147483648 до 2147483647)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long (от -9223372036854775808 до 9223372036854775807)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float (~ от -3.4·10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 3.4·10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double (~ от  -1.8·10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 1.8·10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char (символы символьного набора)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boolean (true или false)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131" y="3356992"/>
            <a:ext cx="2952328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67544" y="1340768"/>
            <a:ext cx="8280920" cy="4669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Исходные данные: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a, b;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long c;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d, e;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Вывести максимальное значение результатов умножения двух любых переменных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exmpl3.jp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340768"/>
            <a:ext cx="4885184" cy="296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332656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196752"/>
            <a:ext cx="822960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Ссылочные типы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Все остальные типы данных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Классы-обертки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Byte			Используется, когда требуется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Short 			создать ссылку на один 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Integer			из примитивных данных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Long			Пример: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Float	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numberAsString = “34”;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Double	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 = Integer.ValueOf(numberAsString);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Character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Boolean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056" y="1196752"/>
            <a:ext cx="2895476" cy="16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332656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 данных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95536" y="1340768"/>
            <a:ext cx="8445624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для использования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необходимых типов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strPrice = Integer.toString(i);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strPrice +=  “$”;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showPrice(strPrice);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showPrice(String price){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System.out.print(price);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strong type.jp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2492896"/>
            <a:ext cx="3501560" cy="308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 данных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преобразование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 = 94,58;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i = (int) d;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s = -15;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i = s;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Work\Материалы Шаг\TypeCastingPrimit.png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4581128"/>
            <a:ext cx="7992888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 данных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163300"/>
            <a:ext cx="26373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Преобразование строки в число 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byte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short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int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long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float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double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String to boolean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Преобразование числа в строку 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int to String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double to String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long to String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float to String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Преобразования символа char 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char to String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char to int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Преобразования чисел 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int to long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int to float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long to int</a:t>
            </a:r>
            <a:endParaRPr/>
          </a:p>
          <a:p>
            <a:pPr indent="0" lvl="0" marL="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– double to int</a:t>
            </a:r>
            <a:endParaRPr/>
          </a:p>
          <a:p>
            <a:pPr indent="0" lvl="1" marL="457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613000" y="1271250"/>
            <a:ext cx="5252100" cy="5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 = new Byte(“7”);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s = Short.valueOf(“34”);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Integer.parseInt(“-548”);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l = Long.valueOf(“35845795”);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f = Float.valueOf(“3,25”);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 = Double.valueOf(“-89,23”);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bl = Boolean.valueOf(“true”);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 = Integer.toString(2);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 = Double.toString(-35,8);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 = Long.toString(26852);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 = Float.toString(358,425);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valueOfchar = String.valueOf(‘K’);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Character.getNumericValue(‘8’);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l = (long) (i);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f = (float) (i);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(int) l;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(int) d;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Логические операторы: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==, !=, &lt;=, &gt;=, &gt;, &lt;, &amp;&amp;, ||, !, &amp;, |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4;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b = 5;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result = true;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== b  			// a равно b - false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!= b 			// a не равно b - true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b; 			// a меньше b - true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&gt; b; 			// a больше b - false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&lt;= 4 			// a меньше или равно 4 - true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&gt;= 6 			// b больше или равно 6 - false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&gt; b || a &lt; b 		// (a больше b) логическое или (a меньше b) - true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&lt; a &amp;&amp; a &lt; 6 		// (3 меньше a) логическое и(a меньше 6) - true 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1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!result 		// логическое нет - false</a:t>
            </a:r>
            <a:endParaRPr b="0" i="1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сравнения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•"/>
            </a:pPr>
            <a:r>
              <a:rPr b="0" i="0" lang="en-US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Отличие == и equals</a:t>
            </a: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== работает иначе на ссылочных типах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0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данных, нежели на примитивных.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0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Пример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str1 = new String("Привет");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str2 = new String("Привет");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sameStr = str1; 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str1 == str2; 		// false, потому что str1 и str2 это 				// 2 разных объекта 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str1.equals(str2); 	// true, потому что str1 и str2 				// логически эквивалентны 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str1 == sameStr; 	// true, потому что str1 и sameStr 				// ссылается на один и тот же 				// объект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результатов применения логических операций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467544" y="4725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{F9F84C75-0A99-44D9-AD32-8A797D56FA8E}</a:tableStyleId>
              </a:tblPr>
              <a:tblGrid>
                <a:gridCol w="1406200"/>
                <a:gridCol w="1361550"/>
                <a:gridCol w="1361550"/>
                <a:gridCol w="1361550"/>
                <a:gridCol w="1361550"/>
                <a:gridCol w="1428525"/>
              </a:tblGrid>
              <a:tr h="2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А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В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AND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XOR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 A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 </a:t>
                      </a:r>
                      <a:endParaRPr/>
                    </a:p>
                  </a:txBody>
                  <a:tcPr marT="0" marB="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21"/>
          <p:cNvGraphicFramePr/>
          <p:nvPr/>
        </p:nvGraphicFramePr>
        <p:xfrm>
          <a:off x="467544" y="980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{F9F84C75-0A99-44D9-AD32-8A797D56FA8E}</a:tableStyleId>
              </a:tblPr>
              <a:tblGrid>
                <a:gridCol w="1115575"/>
                <a:gridCol w="2718750"/>
                <a:gridCol w="1421150"/>
                <a:gridCol w="3025450"/>
              </a:tblGrid>
              <a:tr h="26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Оператор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Результат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Оператор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Результат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&amp;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логическое И (AND)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&amp;=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И (AND) с присваиванием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|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логическое ИЛИ (OR)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=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ИЛИ (OR) с присваиванием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^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логическое исключающее ИЛИ (XOR)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^=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исключающее ИЛИ (XOR) с присваиванием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||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оператор OR быстрой оценки выражений (short circuit OR)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==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равно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&amp;&amp;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оператор AND быстрой оценки выражений (short circuit AND)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!=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не равно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!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логическое унарное отрицание (NOT)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?: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тернарный оператор if-then-else </a:t>
                      </a:r>
                      <a:endParaRPr/>
                    </a:p>
                  </a:txBody>
                  <a:tcPr marT="0" marB="0" marR="16775" marL="167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