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9" r:id="rId4"/>
    <p:sldId id="262" r:id="rId5"/>
    <p:sldId id="270" r:id="rId6"/>
    <p:sldId id="271" r:id="rId7"/>
    <p:sldId id="272" r:id="rId8"/>
    <p:sldId id="273" r:id="rId9"/>
    <p:sldId id="277" r:id="rId10"/>
    <p:sldId id="278" r:id="rId11"/>
    <p:sldId id="275" r:id="rId12"/>
    <p:sldId id="279" r:id="rId13"/>
    <p:sldId id="280" r:id="rId14"/>
    <p:sldId id="281" r:id="rId15"/>
    <p:sldId id="28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121B"/>
    <a:srgbClr val="000000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79974" autoAdjust="0"/>
  </p:normalViewPr>
  <p:slideViewPr>
    <p:cSldViewPr snapToGrid="0">
      <p:cViewPr varScale="1">
        <p:scale>
          <a:sx n="55" d="100"/>
          <a:sy n="55" d="100"/>
        </p:scale>
        <p:origin x="7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2F3E7-441F-477B-9032-3EE7BEB30DA2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2F0C5-9915-4C9D-B9C1-C3246B8D4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5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Hello every</a:t>
            </a:r>
            <a:r>
              <a:rPr lang="en-GB" baseline="0" dirty="0" smtClean="0"/>
              <a:t> one, Welcome to the 2</a:t>
            </a:r>
            <a:r>
              <a:rPr lang="en-GB" baseline="30000" dirty="0" smtClean="0"/>
              <a:t>nd</a:t>
            </a:r>
            <a:r>
              <a:rPr lang="en-GB" baseline="0" dirty="0" smtClean="0"/>
              <a:t> lecture from the NLP part of this module SCC.413.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In this lecture, we will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43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1EF2C280-F524-405F-B409-A0B3EEB3A7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5942" y="195942"/>
            <a:ext cx="11812555" cy="6475445"/>
          </a:xfrm>
          <a:custGeom>
            <a:avLst/>
            <a:gdLst/>
            <a:ahLst/>
            <a:cxnLst/>
            <a:rect l="l" t="t" r="r" b="b"/>
            <a:pathLst>
              <a:path w="12048490" h="6713220">
                <a:moveTo>
                  <a:pt x="0" y="6713004"/>
                </a:moveTo>
                <a:lnTo>
                  <a:pt x="12048210" y="6713004"/>
                </a:lnTo>
                <a:lnTo>
                  <a:pt x="12048210" y="0"/>
                </a:lnTo>
                <a:lnTo>
                  <a:pt x="0" y="0"/>
                </a:lnTo>
                <a:lnTo>
                  <a:pt x="0" y="6713004"/>
                </a:lnTo>
                <a:close/>
              </a:path>
            </a:pathLst>
          </a:custGeom>
          <a:solidFill>
            <a:srgbClr val="B51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Lancaster University">
            <a:extLst>
              <a:ext uri="{FF2B5EF4-FFF2-40B4-BE49-F238E27FC236}">
                <a16:creationId xmlns:a16="http://schemas.microsoft.com/office/drawing/2014/main" id="{B4C545BB-4FC6-4C07-B4BC-1B3873E92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42" y="762000"/>
            <a:ext cx="2552491" cy="80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CDE62AB-9720-4075-A15D-483E19C7DA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1922" y="38327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D4E107-ACD4-4A6A-8618-FDF878C3B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>
            <a:extLst>
              <a:ext uri="{FF2B5EF4-FFF2-40B4-BE49-F238E27FC236}">
                <a16:creationId xmlns:a16="http://schemas.microsoft.com/office/drawing/2014/main" id="{E911A0A4-9D31-4F34-8E71-4A07A9FDE9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508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E2592A-4048-4211-B609-EB603E5A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2CECB2-8BBC-4238-95E4-9CF53BEC0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 descr="Lancaster University">
            <a:extLst>
              <a:ext uri="{FF2B5EF4-FFF2-40B4-BE49-F238E27FC236}">
                <a16:creationId xmlns:a16="http://schemas.microsoft.com/office/drawing/2014/main" id="{F43189D6-09CC-4664-8F2F-E317A914F4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EB81DE-9DB5-4365-A5C5-617C96B6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pic>
        <p:nvPicPr>
          <p:cNvPr id="7" name="Picture 6" descr="Lancaster University">
            <a:extLst>
              <a:ext uri="{FF2B5EF4-FFF2-40B4-BE49-F238E27FC236}">
                <a16:creationId xmlns:a16="http://schemas.microsoft.com/office/drawing/2014/main" id="{2528AF01-8AC0-4C10-8386-19F11482E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82" y="762000"/>
            <a:ext cx="2565317" cy="81097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95C828A-191B-48BF-BB4A-DF202F883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8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pic>
        <p:nvPicPr>
          <p:cNvPr id="7" name="Picture 6" descr="Lancaster University">
            <a:extLst>
              <a:ext uri="{FF2B5EF4-FFF2-40B4-BE49-F238E27FC236}">
                <a16:creationId xmlns:a16="http://schemas.microsoft.com/office/drawing/2014/main" id="{2528AF01-8AC0-4C10-8386-19F11482E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82" y="762000"/>
            <a:ext cx="2565317" cy="81097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 descr="University Academy 92 Manchester">
            <a:extLst>
              <a:ext uri="{FF2B5EF4-FFF2-40B4-BE49-F238E27FC236}">
                <a16:creationId xmlns:a16="http://schemas.microsoft.com/office/drawing/2014/main" id="{97C89DA9-7708-4EE0-9C2E-17C843B198F5}"/>
              </a:ext>
            </a:extLst>
          </p:cNvPr>
          <p:cNvSpPr/>
          <p:nvPr userDrawn="1"/>
        </p:nvSpPr>
        <p:spPr>
          <a:xfrm>
            <a:off x="6888886" y="697941"/>
            <a:ext cx="1481137" cy="77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Blackburn College">
            <a:extLst>
              <a:ext uri="{FF2B5EF4-FFF2-40B4-BE49-F238E27FC236}">
                <a16:creationId xmlns:a16="http://schemas.microsoft.com/office/drawing/2014/main" id="{B2D8FC4D-6A10-4AFC-90EE-36BEDC612D9F}"/>
              </a:ext>
            </a:extLst>
          </p:cNvPr>
          <p:cNvSpPr/>
          <p:nvPr userDrawn="1"/>
        </p:nvSpPr>
        <p:spPr>
          <a:xfrm>
            <a:off x="4800858" y="717994"/>
            <a:ext cx="1763493" cy="617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descr="Blackpool &amp; The Fylde college">
            <a:extLst>
              <a:ext uri="{FF2B5EF4-FFF2-40B4-BE49-F238E27FC236}">
                <a16:creationId xmlns:a16="http://schemas.microsoft.com/office/drawing/2014/main" id="{74C67722-6D8E-4717-BBA0-D9603159F8C3}"/>
              </a:ext>
            </a:extLst>
          </p:cNvPr>
          <p:cNvSpPr/>
          <p:nvPr userDrawn="1"/>
        </p:nvSpPr>
        <p:spPr>
          <a:xfrm>
            <a:off x="2927182" y="665080"/>
            <a:ext cx="1543981" cy="642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descr="Furness college">
            <a:extLst>
              <a:ext uri="{FF2B5EF4-FFF2-40B4-BE49-F238E27FC236}">
                <a16:creationId xmlns:a16="http://schemas.microsoft.com/office/drawing/2014/main" id="{544291F1-FBE8-4BF5-82D3-3E12A047DE75}"/>
              </a:ext>
            </a:extLst>
          </p:cNvPr>
          <p:cNvSpPr/>
          <p:nvPr userDrawn="1"/>
        </p:nvSpPr>
        <p:spPr>
          <a:xfrm>
            <a:off x="891120" y="700908"/>
            <a:ext cx="1786115" cy="6995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B57897E-9B28-47E3-BC7F-FA671A168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3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35A2C7DA-9587-4F85-9BC4-F30F0308AA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5057" y="181946"/>
            <a:ext cx="11821886" cy="6494107"/>
          </a:xfrm>
          <a:custGeom>
            <a:avLst/>
            <a:gdLst/>
            <a:ahLst/>
            <a:cxnLst/>
            <a:rect l="l" t="t" r="r" b="b"/>
            <a:pathLst>
              <a:path w="12049125" h="6713855">
                <a:moveTo>
                  <a:pt x="0" y="6713410"/>
                </a:moveTo>
                <a:lnTo>
                  <a:pt x="12048617" y="6713410"/>
                </a:lnTo>
                <a:lnTo>
                  <a:pt x="12048617" y="0"/>
                </a:lnTo>
                <a:lnTo>
                  <a:pt x="0" y="0"/>
                </a:lnTo>
                <a:lnTo>
                  <a:pt x="0" y="6713410"/>
                </a:lnTo>
                <a:close/>
              </a:path>
            </a:pathLst>
          </a:custGeom>
          <a:solidFill>
            <a:srgbClr val="7CB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Lancaster University">
            <a:extLst>
              <a:ext uri="{FF2B5EF4-FFF2-40B4-BE49-F238E27FC236}">
                <a16:creationId xmlns:a16="http://schemas.microsoft.com/office/drawing/2014/main" id="{B4C545BB-4FC6-4C07-B4BC-1B3873E92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42" y="762000"/>
            <a:ext cx="2552491" cy="80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section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CDE62AB-9720-4075-A15D-483E19C7DA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1922" y="38327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6FFB34-2A03-4DFF-8F1A-D7E69F6F8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C40D-D6BC-4D4D-AF4C-44A15AE9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2D4-273F-48E4-BC67-135E64C37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2313991"/>
            <a:ext cx="9808029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95A3A47-0757-4333-ACCD-258450620A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1766" y="184147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9228C-9B11-4DC9-8F13-D4D1ED507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 descr="Lancaster University">
            <a:extLst>
              <a:ext uri="{FF2B5EF4-FFF2-40B4-BE49-F238E27FC236}">
                <a16:creationId xmlns:a16="http://schemas.microsoft.com/office/drawing/2014/main" id="{0D9761CB-0BB4-44A2-BF26-F0470B4D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3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2D4-273F-48E4-BC67-135E64C379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2883" y="2313991"/>
            <a:ext cx="9742714" cy="3862971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rgbClr val="AEB4B9"/>
              </a:buClr>
              <a:buNone/>
              <a:defRPr sz="2600" i="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Template slide: text only (use italics for sub-headings)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9C926E-B465-430E-9BB4-30F751A3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040738" cy="1224153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BDBDF81-CC4C-4516-B38C-887511BA3E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1766" y="184147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31E803A-17E5-4587-B9C8-543F40CC1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1023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Lancaster University">
            <a:extLst>
              <a:ext uri="{FF2B5EF4-FFF2-40B4-BE49-F238E27FC236}">
                <a16:creationId xmlns:a16="http://schemas.microsoft.com/office/drawing/2014/main" id="{15D4E1DC-C857-4EB7-8E98-3A0E76300C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75D8C4-2991-4037-8748-66E7016A65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91324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question text here</a:t>
            </a:r>
            <a:endParaRPr lang="en-GB" dirty="0"/>
          </a:p>
        </p:txBody>
      </p:sp>
      <p:pic>
        <p:nvPicPr>
          <p:cNvPr id="8" name="Picture 7" descr="Lancaster University">
            <a:extLst>
              <a:ext uri="{FF2B5EF4-FFF2-40B4-BE49-F238E27FC236}">
                <a16:creationId xmlns:a16="http://schemas.microsoft.com/office/drawing/2014/main" id="{5A0CDDDE-2A8D-4F00-B876-791A126CBD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A1F40E0C-FCFE-45A8-B4CD-8E1C0339D4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30968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5EE488-FA38-4ABE-A8A1-1C0A496D5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92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EAACC63-D887-40E8-8239-FD16AE52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522516"/>
            <a:ext cx="7568682" cy="1168172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4D0BDC-AEAF-40AB-BD13-7775E203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38" y="2313991"/>
            <a:ext cx="4965441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1B46DBF-1B89-405C-A53C-EE0D38B3C8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508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DC973B-EFE1-44F1-9FB7-36E4227439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69696" y="2317095"/>
            <a:ext cx="4965442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49C0CEC-03F4-4704-9D20-E00E4CD06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 descr="Lancaster University">
            <a:extLst>
              <a:ext uri="{FF2B5EF4-FFF2-40B4-BE49-F238E27FC236}">
                <a16:creationId xmlns:a16="http://schemas.microsoft.com/office/drawing/2014/main" id="{607635CB-A9C5-437C-8837-4C730E8C6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887E-4F05-4593-B389-647D40DD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9B9D8-EA34-4852-A458-9C736D59E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478" y="2505075"/>
            <a:ext cx="5157787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E91B9-1447-4EAE-9AB6-9200E96A9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05AF1-67AB-413D-B37A-83B233A5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FEF35C-6404-4538-8F34-0A887818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D487BA0-3AE0-4031-8055-C6AFDC31E0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5846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83E33A9-9C13-43F2-93A7-5CD7A6D52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Lancaster University">
            <a:extLst>
              <a:ext uri="{FF2B5EF4-FFF2-40B4-BE49-F238E27FC236}">
                <a16:creationId xmlns:a16="http://schemas.microsoft.com/office/drawing/2014/main" id="{24641CFC-5847-40DB-B4F0-5496D257D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>
            <a:extLst>
              <a:ext uri="{FF2B5EF4-FFF2-40B4-BE49-F238E27FC236}">
                <a16:creationId xmlns:a16="http://schemas.microsoft.com/office/drawing/2014/main" id="{AEA68D54-1EAD-45D6-B6CC-D07221904D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86" y="95973"/>
            <a:ext cx="12001500" cy="6666230"/>
          </a:xfrm>
          <a:custGeom>
            <a:avLst/>
            <a:gdLst/>
            <a:ahLst/>
            <a:cxnLst/>
            <a:rect l="l" t="t" r="r" b="b"/>
            <a:pathLst>
              <a:path w="12001500" h="6666230">
                <a:moveTo>
                  <a:pt x="0" y="6666039"/>
                </a:moveTo>
                <a:lnTo>
                  <a:pt x="12001233" y="6666039"/>
                </a:lnTo>
                <a:lnTo>
                  <a:pt x="12001233" y="0"/>
                </a:lnTo>
                <a:lnTo>
                  <a:pt x="0" y="0"/>
                </a:lnTo>
                <a:lnTo>
                  <a:pt x="0" y="6666039"/>
                </a:lnTo>
                <a:close/>
              </a:path>
            </a:pathLst>
          </a:custGeom>
          <a:ln w="191960">
            <a:solidFill>
              <a:srgbClr val="E9E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B8E11-7BA2-4A60-A654-2F22523E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89B7-2C82-485D-8C8C-9F6C4A02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99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3" r:id="rId3"/>
    <p:sldLayoutId id="2147483664" r:id="rId4"/>
    <p:sldLayoutId id="2147483650" r:id="rId5"/>
    <p:sldLayoutId id="2147483665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AEB4B9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Natural Language Processing and How Does It Work? | SwissCognitive  - The Global AI 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571" y="2462769"/>
            <a:ext cx="6086200" cy="34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EE653-6E27-4831-86B7-E039851F5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NLP Tasks and Methods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D63C9-F6C8-478C-89B8-93946BDDB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b="1" dirty="0" err="1" smtClean="0"/>
              <a:t>Dr.</a:t>
            </a:r>
            <a:r>
              <a:rPr lang="en-GB" sz="2800" b="1" dirty="0" smtClean="0"/>
              <a:t> Ignatius Ezeani</a:t>
            </a:r>
            <a:endParaRPr lang="en-GB" sz="2800" b="1" dirty="0"/>
          </a:p>
          <a:p>
            <a:fld id="{889EB838-3B5D-48D3-B714-28F9105662B3}" type="datetime2">
              <a:rPr lang="en-GB" smtClean="0"/>
              <a:t>Tuesday, 23 February 2021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7A4EB-0CC6-4561-A126-9A20F1A4F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3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Natural Language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3" y="2313991"/>
            <a:ext cx="9819572" cy="3862971"/>
          </a:xfrm>
        </p:spPr>
        <p:txBody>
          <a:bodyPr>
            <a:normAutofit/>
          </a:bodyPr>
          <a:lstStyle/>
          <a:p>
            <a:r>
              <a:rPr lang="en-GB" dirty="0"/>
              <a:t>Our devices are now part of our lives and we </a:t>
            </a:r>
            <a:r>
              <a:rPr lang="en-GB" dirty="0" smtClean="0"/>
              <a:t>often cannot function without them.</a:t>
            </a:r>
          </a:p>
          <a:p>
            <a:r>
              <a:rPr lang="en-GB" dirty="0" smtClean="0"/>
              <a:t>We generate tonnes of human language data everyday and we desire to know what the data is telling us, sometimes in real-time.</a:t>
            </a:r>
          </a:p>
          <a:p>
            <a:r>
              <a:rPr lang="en-GB" dirty="0" smtClean="0"/>
              <a:t>We need tools and techniques to process the enormous amount of data on the internet and communicate outputs to us in human language</a:t>
            </a:r>
          </a:p>
          <a:p>
            <a:r>
              <a:rPr lang="en-GB" dirty="0" smtClean="0"/>
              <a:t>That’s why we need natural language processing techniques to create these tools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3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11,073 Confused Emoji Stock Photos, Pictures &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2401454"/>
            <a:ext cx="3040370" cy="327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NLP hard?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477" r="23738"/>
          <a:stretch/>
        </p:blipFill>
        <p:spPr>
          <a:xfrm>
            <a:off x="497445" y="2049927"/>
            <a:ext cx="7445827" cy="39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11,073 Confused Emoji Stock Photos, Pictures &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2401454"/>
            <a:ext cx="3040370" cy="327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NLP hard?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3773" y="2313991"/>
            <a:ext cx="7418117" cy="3363355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Language is subtle.</a:t>
            </a:r>
          </a:p>
          <a:p>
            <a:pPr marL="0" indent="0">
              <a:buNone/>
            </a:pPr>
            <a:r>
              <a:rPr lang="en-GB" b="1" dirty="0" smtClean="0"/>
              <a:t>Similar the contexts may not guarantee</a:t>
            </a:r>
          </a:p>
          <a:p>
            <a:r>
              <a:rPr lang="en-GB" i="1" dirty="0" smtClean="0"/>
              <a:t>He </a:t>
            </a:r>
            <a:r>
              <a:rPr lang="en-GB" i="1" u="sng" dirty="0" smtClean="0"/>
              <a:t>arrived</a:t>
            </a:r>
            <a:r>
              <a:rPr lang="en-GB" i="1" dirty="0" smtClean="0"/>
              <a:t> at the lecture</a:t>
            </a:r>
          </a:p>
          <a:p>
            <a:r>
              <a:rPr lang="en-GB" i="1" dirty="0"/>
              <a:t>He </a:t>
            </a:r>
            <a:r>
              <a:rPr lang="en-GB" i="1" u="sng" dirty="0" smtClean="0"/>
              <a:t>chuckled</a:t>
            </a:r>
            <a:r>
              <a:rPr lang="en-GB" i="1" dirty="0" smtClean="0"/>
              <a:t> </a:t>
            </a:r>
            <a:r>
              <a:rPr lang="en-GB" i="1" dirty="0"/>
              <a:t>at the lecture</a:t>
            </a:r>
          </a:p>
          <a:p>
            <a:r>
              <a:rPr lang="en-GB" i="1" dirty="0"/>
              <a:t>He </a:t>
            </a:r>
            <a:r>
              <a:rPr lang="en-GB" i="1" u="sng" dirty="0" smtClean="0"/>
              <a:t>chuckled</a:t>
            </a:r>
            <a:r>
              <a:rPr lang="en-GB" i="1" dirty="0" smtClean="0"/>
              <a:t> his way through the lecture</a:t>
            </a:r>
            <a:endParaRPr lang="en-GB" i="1" dirty="0"/>
          </a:p>
          <a:p>
            <a:r>
              <a:rPr lang="en-GB" i="1" dirty="0" smtClean="0"/>
              <a:t>**He </a:t>
            </a:r>
            <a:r>
              <a:rPr lang="en-GB" i="1" u="sng" dirty="0"/>
              <a:t>arrived</a:t>
            </a:r>
            <a:r>
              <a:rPr lang="en-GB" i="1" dirty="0"/>
              <a:t> his way through the lecture</a:t>
            </a:r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370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11,073 Confused Emoji Stock Photos, Pictures &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2401454"/>
            <a:ext cx="3040370" cy="327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NLP hard?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3773" y="2313991"/>
            <a:ext cx="7418117" cy="33633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 smtClean="0"/>
              <a:t>Language is representation is unique</a:t>
            </a:r>
          </a:p>
          <a:p>
            <a:r>
              <a:rPr lang="en-GB" dirty="0" smtClean="0"/>
              <a:t>There is no known universal representation, parsing rules are flexible.</a:t>
            </a:r>
          </a:p>
          <a:p>
            <a:r>
              <a:rPr lang="en-GB" dirty="0" smtClean="0"/>
              <a:t>Language could be domain-specific e.g. </a:t>
            </a:r>
            <a:r>
              <a:rPr lang="en-GB" i="1" dirty="0" smtClean="0"/>
              <a:t>legal, scientific texts </a:t>
            </a:r>
          </a:p>
          <a:p>
            <a:r>
              <a:rPr lang="en-GB" dirty="0" smtClean="0"/>
              <a:t>Meanings are context-dependent, world knowledge required for interpretation</a:t>
            </a:r>
          </a:p>
          <a:p>
            <a:r>
              <a:rPr lang="en-GB" dirty="0" smtClean="0"/>
              <a:t>There are so many languages, dialects and styles etc.</a:t>
            </a:r>
            <a:endParaRPr lang="en-GB" dirty="0"/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0879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7084-0CF0-49B5-A390-29CF6B9B6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940" y="2205022"/>
            <a:ext cx="5093460" cy="1399152"/>
          </a:xfrm>
        </p:spPr>
        <p:txBody>
          <a:bodyPr>
            <a:normAutofit/>
          </a:bodyPr>
          <a:lstStyle/>
          <a:p>
            <a:r>
              <a:rPr lang="en-GB" dirty="0" smtClean="0"/>
              <a:t>Common NLP Tasks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302CC0-6D72-4124-9C61-29F07991B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4" name="Picture 2" descr="What Is Natural Language Processing and How Does It Work? | SwissCognitive  - The Global AI 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414" y="1647746"/>
            <a:ext cx="3581738" cy="205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ebsite Design and Web Development are Key to Success | Barrie Web Design  Company, Marketing SEO Serv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20" y="37003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of Speech Tagging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one of the most fundamental tasks in NLP</a:t>
            </a:r>
          </a:p>
          <a:p>
            <a:r>
              <a:rPr lang="en-GB" dirty="0" smtClean="0"/>
              <a:t>It involved applying certain techniques (and statistics) to identify the part of speech of a word in context e.g. in a sentence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7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23BF-B597-43F1-94B6-13861DD3D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attending, any 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E2B71-A89E-4C5F-89E5-622478E55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072" y="6158300"/>
            <a:ext cx="2743200" cy="365125"/>
          </a:xfrm>
          <a:prstGeom prst="rect">
            <a:avLst/>
          </a:prstGeom>
        </p:spPr>
        <p:txBody>
          <a:bodyPr/>
          <a:lstStyle/>
          <a:p>
            <a:fld id="{6998E55D-8E2A-4AFE-A61C-B5DBBB7761E7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8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EBB0-C201-4A10-94AA-7CB90BEB9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2131428"/>
            <a:ext cx="7190188" cy="41441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dirty="0" smtClean="0">
                <a:solidFill>
                  <a:srgbClr val="B5121B"/>
                </a:solidFill>
              </a:rPr>
              <a:t>This lecture is structured in three parts:</a:t>
            </a:r>
          </a:p>
          <a:p>
            <a:r>
              <a:rPr lang="en-GB" dirty="0" smtClean="0"/>
              <a:t>Part 1:</a:t>
            </a:r>
          </a:p>
          <a:p>
            <a:pPr lvl="1"/>
            <a:r>
              <a:rPr lang="en-GB" dirty="0" smtClean="0"/>
              <a:t>Why NLP? What is it?</a:t>
            </a:r>
          </a:p>
          <a:p>
            <a:pPr lvl="1"/>
            <a:r>
              <a:rPr lang="en-GB" dirty="0" smtClean="0"/>
              <a:t>Why is it hard?</a:t>
            </a:r>
          </a:p>
          <a:p>
            <a:r>
              <a:rPr lang="en-GB" dirty="0" smtClean="0"/>
              <a:t>Part 2</a:t>
            </a:r>
          </a:p>
          <a:p>
            <a:pPr lvl="1"/>
            <a:r>
              <a:rPr lang="en-GB" dirty="0" smtClean="0"/>
              <a:t>Some common NLP Problems</a:t>
            </a:r>
          </a:p>
          <a:p>
            <a:pPr lvl="1"/>
            <a:r>
              <a:rPr lang="en-GB" dirty="0" smtClean="0"/>
              <a:t>Approaches to solving them</a:t>
            </a:r>
          </a:p>
          <a:p>
            <a:r>
              <a:rPr lang="en-GB" dirty="0" smtClean="0"/>
              <a:t>Part 3</a:t>
            </a:r>
          </a:p>
          <a:p>
            <a:pPr lvl="1"/>
            <a:r>
              <a:rPr lang="en-GB" dirty="0" smtClean="0"/>
              <a:t>Machine Learning </a:t>
            </a:r>
            <a:r>
              <a:rPr lang="en-GB" dirty="0" smtClean="0"/>
              <a:t>for NLP</a:t>
            </a:r>
          </a:p>
          <a:p>
            <a:pPr lvl="1"/>
            <a:r>
              <a:rPr lang="en-GB" dirty="0" smtClean="0"/>
              <a:t>Extracting feature from text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Picture 2" descr="Reduce Your Risk, Write a Good Business Plan - My 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33" y="2164350"/>
            <a:ext cx="4745615" cy="3464302"/>
          </a:xfrm>
          <a:prstGeom prst="roundRect">
            <a:avLst>
              <a:gd name="adj" fmla="val 7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675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Intended Learning Outcomes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EBB0-C201-4A10-94AA-7CB90BEB9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4" y="2313991"/>
            <a:ext cx="7190188" cy="3862971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smtClean="0">
                <a:solidFill>
                  <a:srgbClr val="B5121B"/>
                </a:solidFill>
              </a:rPr>
              <a:t>At the end of this lecture, you should be able to</a:t>
            </a:r>
            <a:endParaRPr lang="en-GB" sz="2800" dirty="0">
              <a:solidFill>
                <a:srgbClr val="B5121B"/>
              </a:solidFill>
            </a:endParaRPr>
          </a:p>
          <a:p>
            <a:r>
              <a:rPr lang="en-GB" dirty="0" smtClean="0"/>
              <a:t>explain what NLP is and why it is hard</a:t>
            </a:r>
          </a:p>
          <a:p>
            <a:r>
              <a:rPr lang="en-GB" dirty="0" smtClean="0"/>
              <a:t>discuss some </a:t>
            </a:r>
            <a:r>
              <a:rPr lang="en-GB" dirty="0" smtClean="0"/>
              <a:t>common </a:t>
            </a:r>
            <a:r>
              <a:rPr lang="en-GB" dirty="0" smtClean="0"/>
              <a:t>NLP </a:t>
            </a:r>
            <a:r>
              <a:rPr lang="en-GB" dirty="0" smtClean="0"/>
              <a:t>problems and approaches to solving them</a:t>
            </a:r>
            <a:endParaRPr lang="en-GB" dirty="0"/>
          </a:p>
          <a:p>
            <a:r>
              <a:rPr lang="en-GB" dirty="0"/>
              <a:t>explain how machine learning methods are used for NLP problems</a:t>
            </a:r>
          </a:p>
          <a:p>
            <a:r>
              <a:rPr lang="en-GB" dirty="0" smtClean="0"/>
              <a:t>discuss </a:t>
            </a:r>
            <a:r>
              <a:rPr lang="en-GB" dirty="0" smtClean="0"/>
              <a:t>methods </a:t>
            </a:r>
            <a:r>
              <a:rPr lang="en-GB" dirty="0"/>
              <a:t>feature extraction from texts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034" name="Picture 10" descr="Condo closing checklist — Condo.Cap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986" y="1544743"/>
            <a:ext cx="4117376" cy="451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6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7084-0CF0-49B5-A390-29CF6B9B6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940" y="2205022"/>
            <a:ext cx="5093460" cy="1399152"/>
          </a:xfrm>
        </p:spPr>
        <p:txBody>
          <a:bodyPr>
            <a:normAutofit/>
          </a:bodyPr>
          <a:lstStyle/>
          <a:p>
            <a:r>
              <a:rPr lang="en-GB" dirty="0" smtClean="0"/>
              <a:t>What is NLP and why do we need it?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302CC0-6D72-4124-9C61-29F07991B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4" name="Picture 2" descr="What Is Natural Language Processing and How Does It Work? | SwissCognitive  - The Global AI 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414" y="1647746"/>
            <a:ext cx="3581738" cy="205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Website Design and Web Development are Key to Success | Barrie Web Design  Company, Marketing SEO Servi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20" y="37003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NLP?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371" y="2314575"/>
            <a:ext cx="9307282" cy="38623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2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on the internet?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4" y="2313991"/>
            <a:ext cx="4822699" cy="32832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By the end of Jan 2021</a:t>
            </a:r>
          </a:p>
          <a:p>
            <a:r>
              <a:rPr lang="en-GB" b="1" dirty="0" smtClean="0"/>
              <a:t>7.83bn </a:t>
            </a:r>
            <a:r>
              <a:rPr lang="en-GB" dirty="0" smtClean="0"/>
              <a:t>people on earth</a:t>
            </a:r>
          </a:p>
          <a:p>
            <a:r>
              <a:rPr lang="en-GB" b="1" dirty="0" smtClean="0"/>
              <a:t>5.22bn</a:t>
            </a:r>
            <a:r>
              <a:rPr lang="en-GB" dirty="0" smtClean="0"/>
              <a:t> </a:t>
            </a:r>
            <a:r>
              <a:rPr lang="en-GB" dirty="0"/>
              <a:t>mobile phone were active</a:t>
            </a:r>
          </a:p>
          <a:p>
            <a:pPr lvl="1"/>
            <a:r>
              <a:rPr lang="en-GB" b="1" dirty="0"/>
              <a:t>4.91</a:t>
            </a:r>
            <a:r>
              <a:rPr lang="en-GB" dirty="0"/>
              <a:t>bn by end of 2017</a:t>
            </a:r>
          </a:p>
          <a:p>
            <a:r>
              <a:rPr lang="en-GB" b="1" dirty="0" smtClean="0"/>
              <a:t>4.66bn</a:t>
            </a:r>
            <a:r>
              <a:rPr lang="en-GB" dirty="0" smtClean="0"/>
              <a:t> people were online</a:t>
            </a:r>
          </a:p>
          <a:p>
            <a:pPr lvl="1"/>
            <a:r>
              <a:rPr lang="en-GB" b="1" dirty="0" smtClean="0"/>
              <a:t>3.8bn</a:t>
            </a:r>
            <a:r>
              <a:rPr lang="en-GB" dirty="0" smtClean="0"/>
              <a:t> by end of 2017</a:t>
            </a:r>
          </a:p>
          <a:p>
            <a:r>
              <a:rPr lang="en-GB" b="1" dirty="0" smtClean="0"/>
              <a:t>4.20bn</a:t>
            </a:r>
            <a:r>
              <a:rPr lang="en-GB" dirty="0" smtClean="0"/>
              <a:t> social media users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5992912" y="6142623"/>
            <a:ext cx="546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https://www.nodegraph.se/how-much-data-is-on-the-internet/</a:t>
            </a:r>
            <a:endParaRPr lang="en-GB" sz="1600" dirty="0"/>
          </a:p>
        </p:txBody>
      </p:sp>
      <p:pic>
        <p:nvPicPr>
          <p:cNvPr id="13" name="Picture 2" descr="Global Digital Overview January 2021 DataReport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t="19981" r="4910" b="11513"/>
          <a:stretch/>
        </p:blipFill>
        <p:spPr bwMode="auto">
          <a:xfrm>
            <a:off x="5606473" y="2611024"/>
            <a:ext cx="5578763" cy="240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06474" y="2611024"/>
            <a:ext cx="1366982" cy="24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973456" y="2611024"/>
            <a:ext cx="1366982" cy="24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340438" y="2611024"/>
            <a:ext cx="1366982" cy="24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9707420" y="2611024"/>
            <a:ext cx="1477816" cy="2405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94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happens every minute?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312892"/>
              </p:ext>
            </p:extLst>
          </p:nvPr>
        </p:nvGraphicFramePr>
        <p:xfrm>
          <a:off x="552840" y="2352313"/>
          <a:ext cx="6733308" cy="336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801">
                  <a:extLst>
                    <a:ext uri="{9D8B030D-6E8A-4147-A177-3AD203B41FA5}">
                      <a16:colId xmlns:a16="http://schemas.microsoft.com/office/drawing/2014/main" val="777872803"/>
                    </a:ext>
                  </a:extLst>
                </a:gridCol>
                <a:gridCol w="1851071">
                  <a:extLst>
                    <a:ext uri="{9D8B030D-6E8A-4147-A177-3AD203B41FA5}">
                      <a16:colId xmlns:a16="http://schemas.microsoft.com/office/drawing/2014/main" val="2804406917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4235638640"/>
                    </a:ext>
                  </a:extLst>
                </a:gridCol>
              </a:tblGrid>
              <a:tr h="421178">
                <a:tc gridSpan="3">
                  <a:txBody>
                    <a:bodyPr/>
                    <a:lstStyle/>
                    <a:p>
                      <a:r>
                        <a:rPr lang="en-GB" dirty="0" smtClean="0"/>
                        <a:t>Every</a:t>
                      </a:r>
                      <a:r>
                        <a:rPr lang="en-GB" baseline="0" dirty="0" smtClean="0"/>
                        <a:t> 60 seconds… 2020 vs 2017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954786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2017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95817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r>
                        <a:rPr lang="en-GB" dirty="0" smtClean="0"/>
                        <a:t>Emails sent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200 million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150 million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45353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r>
                        <a:rPr lang="en-GB" dirty="0" smtClean="0"/>
                        <a:t>Google</a:t>
                      </a:r>
                      <a:r>
                        <a:rPr lang="en-GB" baseline="0" dirty="0" smtClean="0"/>
                        <a:t> searches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4.2 million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3.8</a:t>
                      </a:r>
                      <a:r>
                        <a:rPr lang="en-GB" baseline="0" dirty="0" smtClean="0"/>
                        <a:t> million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03056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r>
                        <a:rPr lang="en-GB" dirty="0" smtClean="0"/>
                        <a:t>Tweets sent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480,000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448,800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09080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r>
                        <a:rPr lang="en-GB" dirty="0" smtClean="0"/>
                        <a:t>Instagram images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60,000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66,000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0153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r>
                        <a:rPr lang="en-GB" dirty="0" smtClean="0"/>
                        <a:t>YouTube</a:t>
                      </a:r>
                      <a:r>
                        <a:rPr lang="en-GB" baseline="0" dirty="0" smtClean="0"/>
                        <a:t> video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4.7 million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4.4 million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753668"/>
                  </a:ext>
                </a:extLst>
              </a:tr>
              <a:tr h="421178">
                <a:tc>
                  <a:txBody>
                    <a:bodyPr/>
                    <a:lstStyle/>
                    <a:p>
                      <a:r>
                        <a:rPr lang="en-GB" dirty="0" smtClean="0"/>
                        <a:t>Facebook new 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400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 smtClean="0"/>
                        <a:t>360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0368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7" name="Picture 4" descr="https://www.nodegraph.se/wp-content/uploads/2020/03/Big_data_facts_2020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97562" y="2069254"/>
            <a:ext cx="3341493" cy="36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92912" y="6142623"/>
            <a:ext cx="546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https://www.nodegraph.se/how-much-data-is-on-the-internet/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211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1" y="205483"/>
            <a:ext cx="1178417" cy="1277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How much data has the internet?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9538" y="2313991"/>
            <a:ext cx="4965441" cy="344670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2.7 </a:t>
            </a:r>
            <a:r>
              <a:rPr lang="en-GB" b="1" dirty="0" err="1"/>
              <a:t>Zb</a:t>
            </a:r>
            <a:r>
              <a:rPr lang="en-GB" dirty="0"/>
              <a:t> in </a:t>
            </a:r>
            <a:r>
              <a:rPr lang="en-GB" dirty="0" smtClean="0"/>
              <a:t>2017</a:t>
            </a:r>
          </a:p>
          <a:p>
            <a:r>
              <a:rPr lang="en-GB" b="1" dirty="0" smtClean="0"/>
              <a:t>4.4 </a:t>
            </a:r>
            <a:r>
              <a:rPr lang="en-GB" b="1" dirty="0" err="1" smtClean="0"/>
              <a:t>Zb</a:t>
            </a:r>
            <a:r>
              <a:rPr lang="en-GB" dirty="0" smtClean="0"/>
              <a:t> by end of 2019</a:t>
            </a:r>
          </a:p>
          <a:p>
            <a:r>
              <a:rPr lang="en-GB" b="1" dirty="0">
                <a:solidFill>
                  <a:srgbClr val="FF0000"/>
                </a:solidFill>
              </a:rPr>
              <a:t>44 Zettabytes (</a:t>
            </a:r>
            <a:r>
              <a:rPr lang="en-GB" b="1" dirty="0" err="1">
                <a:solidFill>
                  <a:srgbClr val="FF0000"/>
                </a:solidFill>
              </a:rPr>
              <a:t>Zb</a:t>
            </a:r>
            <a:r>
              <a:rPr lang="en-GB" b="1" dirty="0">
                <a:solidFill>
                  <a:srgbClr val="FF0000"/>
                </a:solidFill>
              </a:rPr>
              <a:t>) </a:t>
            </a:r>
            <a:r>
              <a:rPr lang="en-GB" dirty="0">
                <a:solidFill>
                  <a:srgbClr val="FF0000"/>
                </a:solidFill>
              </a:rPr>
              <a:t>in 2020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 smtClean="0"/>
              <a:t>175 </a:t>
            </a:r>
            <a:r>
              <a:rPr lang="en-GB" b="1" dirty="0" err="1" smtClean="0"/>
              <a:t>Zb</a:t>
            </a:r>
            <a:r>
              <a:rPr lang="en-GB" dirty="0" smtClean="0"/>
              <a:t> by end of 2025</a:t>
            </a:r>
            <a:endParaRPr lang="en-GB" dirty="0"/>
          </a:p>
          <a:p>
            <a:pPr lvl="1"/>
            <a:r>
              <a:rPr lang="en-GB" dirty="0"/>
              <a:t>A gigabyte is 1,024 megabytes</a:t>
            </a:r>
          </a:p>
          <a:p>
            <a:pPr lvl="1"/>
            <a:r>
              <a:rPr lang="en-GB" dirty="0"/>
              <a:t>A terabyte is 1,024 gigabytes</a:t>
            </a:r>
          </a:p>
          <a:p>
            <a:pPr lvl="1"/>
            <a:r>
              <a:rPr lang="en-GB" dirty="0"/>
              <a:t>A petabyte is 1,024 terabytes</a:t>
            </a:r>
          </a:p>
          <a:p>
            <a:pPr lvl="1"/>
            <a:r>
              <a:rPr lang="en-GB" dirty="0"/>
              <a:t>An </a:t>
            </a:r>
            <a:r>
              <a:rPr lang="en-GB" dirty="0" err="1"/>
              <a:t>exabyte</a:t>
            </a:r>
            <a:r>
              <a:rPr lang="en-GB" dirty="0"/>
              <a:t> is 1,024 </a:t>
            </a:r>
            <a:r>
              <a:rPr lang="en-GB" dirty="0" smtClean="0"/>
              <a:t>petabytes</a:t>
            </a:r>
          </a:p>
          <a:p>
            <a:pPr lvl="1"/>
            <a:r>
              <a:rPr lang="en-GB" dirty="0" smtClean="0"/>
              <a:t>A zettabyte is 1,024 </a:t>
            </a:r>
            <a:r>
              <a:rPr lang="en-GB" dirty="0" err="1" smtClean="0"/>
              <a:t>exabytes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6195316" y="2313991"/>
            <a:ext cx="5150095" cy="3446707"/>
          </a:xfrm>
        </p:spPr>
        <p:txBody>
          <a:bodyPr>
            <a:normAutofit/>
          </a:bodyPr>
          <a:lstStyle/>
          <a:p>
            <a:r>
              <a:rPr lang="en-GB" b="1" dirty="0" smtClean="0"/>
              <a:t>Putting that in context</a:t>
            </a:r>
          </a:p>
          <a:p>
            <a:r>
              <a:rPr lang="en-GB" b="1" dirty="0" smtClean="0"/>
              <a:t>1Zb = </a:t>
            </a:r>
            <a:r>
              <a:rPr lang="en-GB" dirty="0" smtClean="0"/>
              <a:t>1,024 </a:t>
            </a:r>
            <a:r>
              <a:rPr lang="en-GB" dirty="0" err="1" smtClean="0"/>
              <a:t>exabytes</a:t>
            </a:r>
            <a:r>
              <a:rPr lang="en-GB" dirty="0" smtClean="0"/>
              <a:t>,</a:t>
            </a:r>
            <a:endParaRPr lang="en-GB" dirty="0"/>
          </a:p>
          <a:p>
            <a:r>
              <a:rPr lang="en-GB" b="1" dirty="0"/>
              <a:t>1Zb = </a:t>
            </a:r>
            <a:r>
              <a:rPr lang="en-GB" dirty="0" smtClean="0"/>
              <a:t>1,048,576 </a:t>
            </a:r>
            <a:r>
              <a:rPr lang="en-GB" dirty="0" err="1" smtClean="0"/>
              <a:t>pb</a:t>
            </a:r>
            <a:r>
              <a:rPr lang="en-GB" dirty="0" smtClean="0"/>
              <a:t>,</a:t>
            </a:r>
            <a:endParaRPr lang="en-GB" dirty="0"/>
          </a:p>
          <a:p>
            <a:r>
              <a:rPr lang="en-GB" b="1" dirty="0"/>
              <a:t>1Zb = </a:t>
            </a:r>
            <a:r>
              <a:rPr lang="en-GB" dirty="0" smtClean="0"/>
              <a:t>1,073,741,824 </a:t>
            </a:r>
            <a:r>
              <a:rPr lang="en-GB" dirty="0" err="1" smtClean="0"/>
              <a:t>tb</a:t>
            </a:r>
            <a:r>
              <a:rPr lang="en-GB" dirty="0" smtClean="0"/>
              <a:t>,</a:t>
            </a:r>
            <a:endParaRPr lang="en-GB" dirty="0"/>
          </a:p>
          <a:p>
            <a:r>
              <a:rPr lang="en-GB" b="1" dirty="0"/>
              <a:t>1Zb = </a:t>
            </a:r>
            <a:r>
              <a:rPr lang="en-GB" dirty="0" smtClean="0"/>
              <a:t>1,099,511,627,776 </a:t>
            </a:r>
            <a:r>
              <a:rPr lang="en-GB" dirty="0" err="1" smtClean="0"/>
              <a:t>gb</a:t>
            </a:r>
            <a:r>
              <a:rPr lang="en-GB" dirty="0" smtClean="0"/>
              <a:t>,</a:t>
            </a:r>
            <a:endParaRPr lang="en-GB" dirty="0"/>
          </a:p>
          <a:p>
            <a:r>
              <a:rPr lang="en-GB" b="1" dirty="0" smtClean="0"/>
              <a:t>1Zb </a:t>
            </a:r>
            <a:r>
              <a:rPr lang="en-GB" b="1" dirty="0"/>
              <a:t>= </a:t>
            </a:r>
            <a:r>
              <a:rPr lang="en-GB" dirty="0" smtClean="0"/>
              <a:t>1,125,899,910,000,000 </a:t>
            </a:r>
            <a:r>
              <a:rPr lang="en-GB" dirty="0" err="1" smtClean="0"/>
              <a:t>mb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1" y="205483"/>
            <a:ext cx="1178417" cy="1277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How much data has the internet?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3773" y="2313991"/>
            <a:ext cx="6060371" cy="3862971"/>
          </a:xfrm>
        </p:spPr>
        <p:txBody>
          <a:bodyPr>
            <a:normAutofit/>
          </a:bodyPr>
          <a:lstStyle/>
          <a:p>
            <a:pPr marL="342900" indent="-342900"/>
            <a:r>
              <a:rPr lang="en-GB" sz="2800" b="1" dirty="0" smtClean="0"/>
              <a:t>175 Zettabytes!</a:t>
            </a:r>
          </a:p>
          <a:p>
            <a:pPr marL="342900" indent="-342900"/>
            <a:r>
              <a:rPr lang="en-GB" sz="2800" dirty="0" smtClean="0"/>
              <a:t>If on </a:t>
            </a:r>
            <a:r>
              <a:rPr lang="en-GB" sz="2800" dirty="0"/>
              <a:t>DVDs, the stack of DVDs would be long enough to </a:t>
            </a:r>
            <a:r>
              <a:rPr lang="en-GB" sz="2800" b="1" dirty="0"/>
              <a:t>circle the Earth 222 </a:t>
            </a:r>
            <a:r>
              <a:rPr lang="en-GB" sz="2800" b="1" dirty="0" smtClean="0"/>
              <a:t>times!</a:t>
            </a:r>
            <a:endParaRPr lang="en-GB" sz="2800" dirty="0"/>
          </a:p>
          <a:p>
            <a:pPr marL="342900" indent="-342900"/>
            <a:r>
              <a:rPr lang="en-GB" sz="2800" dirty="0"/>
              <a:t>If </a:t>
            </a:r>
            <a:r>
              <a:rPr lang="en-GB" sz="2800" dirty="0" smtClean="0"/>
              <a:t>download at </a:t>
            </a:r>
            <a:r>
              <a:rPr lang="en-GB" sz="2800" dirty="0"/>
              <a:t>the average current internet connection speed, it would take you </a:t>
            </a:r>
            <a:r>
              <a:rPr lang="en-GB" sz="2800" b="1" dirty="0"/>
              <a:t>1.8 billion years</a:t>
            </a:r>
            <a:r>
              <a:rPr lang="en-GB" sz="2800" dirty="0"/>
              <a:t> to download!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146" name="Picture 2" descr="Surprised Face Emoji | Surprise face, Surprised emoji, Shocked emo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149" y="2586181"/>
            <a:ext cx="2788138" cy="278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546A"/>
      </a:hlink>
      <a:folHlink>
        <a:srgbClr val="445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612</Words>
  <Application>Microsoft Office PowerPoint</Application>
  <PresentationFormat>Widescreen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NLP Tasks and Methods</vt:lpstr>
      <vt:lpstr>Lecture Outline</vt:lpstr>
      <vt:lpstr>Intended Learning Outcomes</vt:lpstr>
      <vt:lpstr>What is NLP and why do we need it?</vt:lpstr>
      <vt:lpstr>What is NLP?</vt:lpstr>
      <vt:lpstr>Who is on the internet?</vt:lpstr>
      <vt:lpstr>What happens every minute?</vt:lpstr>
      <vt:lpstr>  How much data has the internet?</vt:lpstr>
      <vt:lpstr>  How much data has the internet?</vt:lpstr>
      <vt:lpstr>Why Natural Language Processing</vt:lpstr>
      <vt:lpstr>Why is NLP hard?</vt:lpstr>
      <vt:lpstr>Why is NLP hard?</vt:lpstr>
      <vt:lpstr>Why is NLP hard?</vt:lpstr>
      <vt:lpstr>Common NLP Tasks</vt:lpstr>
      <vt:lpstr>Part of Speech Tagging</vt:lpstr>
      <vt:lpstr>Thank you for attending,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2020-06-05T17:03:52Z</dcterms:created>
  <dcterms:modified xsi:type="dcterms:W3CDTF">2021-02-26T10:44:30Z</dcterms:modified>
</cp:coreProperties>
</file>