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Proxima Nova"/>
      <p:regular r:id="rId44"/>
      <p:bold r:id="rId45"/>
      <p:italic r:id="rId46"/>
      <p:boldItalic r:id="rId47"/>
    </p:embeddedFont>
    <p:embeddedFont>
      <p:font typeface="Alfa Slab One"/>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A108C01-22A8-4BD4-AABE-3C154ADE6B62}">
  <a:tblStyle styleId="{3A108C01-22A8-4BD4-AABE-3C154ADE6B62}"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oximaNova-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ProximaNova-italic.fntdata"/><Relationship Id="rId23" Type="http://schemas.openxmlformats.org/officeDocument/2006/relationships/slide" Target="slides/slide18.xml"/><Relationship Id="rId45"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AlfaSlabOne-regular.fntdata"/><Relationship Id="rId25" Type="http://schemas.openxmlformats.org/officeDocument/2006/relationships/slide" Target="slides/slide20.xml"/><Relationship Id="rId47" Type="http://schemas.openxmlformats.org/officeDocument/2006/relationships/font" Target="fonts/ProximaNova-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Haversine_formula"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en.wikipedia.org/wiki/Simulated_anneal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kaggle.com/c/santas-stolen-sleigh/discussion/18182"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592175"/>
            <a:ext cx="8520600" cy="2052600"/>
          </a:xfrm>
          <a:prstGeom prst="rect">
            <a:avLst/>
          </a:prstGeom>
        </p:spPr>
        <p:txBody>
          <a:bodyPr anchorCtr="0" anchor="b" bIns="91425" lIns="91425" rIns="91425" wrap="square" tIns="91425">
            <a:noAutofit/>
          </a:bodyPr>
          <a:lstStyle/>
          <a:p>
            <a:pPr indent="0" lvl="0" marL="0">
              <a:spcBef>
                <a:spcPts val="0"/>
              </a:spcBef>
              <a:buNone/>
            </a:pPr>
            <a:r>
              <a:rPr lang="en"/>
              <a:t>Santa's Stolen Sleigh</a:t>
            </a:r>
          </a:p>
        </p:txBody>
      </p:sp>
      <p:sp>
        <p:nvSpPr>
          <p:cNvPr id="55" name="Shape 55"/>
          <p:cNvSpPr txBox="1"/>
          <p:nvPr>
            <p:ph idx="1" type="subTitle"/>
          </p:nvPr>
        </p:nvSpPr>
        <p:spPr>
          <a:xfrm>
            <a:off x="311700" y="3062725"/>
            <a:ext cx="8520600" cy="792600"/>
          </a:xfrm>
          <a:prstGeom prst="rect">
            <a:avLst/>
          </a:prstGeom>
        </p:spPr>
        <p:txBody>
          <a:bodyPr anchorCtr="0" anchor="t" bIns="91425" lIns="91425" rIns="91425" wrap="square" tIns="91425">
            <a:noAutofit/>
          </a:bodyPr>
          <a:lstStyle/>
          <a:p>
            <a:pPr indent="0" lvl="0" marL="0">
              <a:spcBef>
                <a:spcPts val="0"/>
              </a:spcBef>
              <a:buNone/>
            </a:pPr>
            <a:r>
              <a:rPr lang="en" sz="1800">
                <a:solidFill>
                  <a:srgbClr val="434343"/>
                </a:solidFill>
                <a:highlight>
                  <a:srgbClr val="FFFFFF"/>
                </a:highlight>
                <a:latin typeface="Proxima Nova"/>
                <a:ea typeface="Proxima Nova"/>
                <a:cs typeface="Proxima Nova"/>
                <a:sym typeface="Proxima Nova"/>
              </a:rPr>
              <a:t>Ivan Anokhin, </a:t>
            </a:r>
            <a:r>
              <a:rPr lang="en" sz="1800">
                <a:solidFill>
                  <a:srgbClr val="434343"/>
                </a:solidFill>
                <a:latin typeface="Proxima Nova"/>
                <a:ea typeface="Proxima Nova"/>
                <a:cs typeface="Proxima Nova"/>
                <a:sym typeface="Proxima Nova"/>
              </a:rPr>
              <a:t>Alexey Ignatov, Dmitrii Tochilkin</a:t>
            </a:r>
            <a:br>
              <a:rPr lang="en" sz="1800">
                <a:solidFill>
                  <a:srgbClr val="FF0000"/>
                </a:solidFill>
                <a:latin typeface="Proxima Nova"/>
                <a:ea typeface="Proxima Nova"/>
                <a:cs typeface="Proxima Nova"/>
                <a:sym typeface="Proxima Nova"/>
              </a:rPr>
            </a:br>
          </a:p>
          <a:p>
            <a:pPr indent="0" lvl="0" marL="0">
              <a:spcBef>
                <a:spcPts val="0"/>
              </a:spcBef>
              <a:buNone/>
            </a:pPr>
            <a:r>
              <a:t/>
            </a:r>
            <a:endParaRPr/>
          </a:p>
        </p:txBody>
      </p:sp>
      <p:pic>
        <p:nvPicPr>
          <p:cNvPr id="56" name="Shape 56"/>
          <p:cNvPicPr preferRelativeResize="0"/>
          <p:nvPr/>
        </p:nvPicPr>
        <p:blipFill>
          <a:blip r:embed="rId3">
            <a:alphaModFix/>
          </a:blip>
          <a:stretch>
            <a:fillRect/>
          </a:stretch>
        </p:blipFill>
        <p:spPr>
          <a:xfrm>
            <a:off x="76200" y="76200"/>
            <a:ext cx="2576751" cy="801625"/>
          </a:xfrm>
          <a:prstGeom prst="rect">
            <a:avLst/>
          </a:prstGeom>
          <a:noFill/>
          <a:ln>
            <a:noFill/>
          </a:ln>
        </p:spPr>
      </p:pic>
      <p:sp>
        <p:nvSpPr>
          <p:cNvPr id="57" name="Shape 57"/>
          <p:cNvSpPr txBox="1"/>
          <p:nvPr>
            <p:ph idx="1" type="subTitle"/>
          </p:nvPr>
        </p:nvSpPr>
        <p:spPr>
          <a:xfrm>
            <a:off x="311700" y="4053325"/>
            <a:ext cx="8520600" cy="792600"/>
          </a:xfrm>
          <a:prstGeom prst="rect">
            <a:avLst/>
          </a:prstGeom>
        </p:spPr>
        <p:txBody>
          <a:bodyPr anchorCtr="0" anchor="t" bIns="91425" lIns="91425" rIns="91425" wrap="square" tIns="91425">
            <a:noAutofit/>
          </a:bodyPr>
          <a:lstStyle/>
          <a:p>
            <a:pPr indent="0" lvl="0" marL="0" rtl="0">
              <a:spcBef>
                <a:spcPts val="0"/>
              </a:spcBef>
              <a:buNone/>
            </a:pPr>
            <a:r>
              <a:rPr lang="en" sz="1800">
                <a:solidFill>
                  <a:srgbClr val="434343"/>
                </a:solidFill>
                <a:highlight>
                  <a:srgbClr val="FFFFFF"/>
                </a:highlight>
                <a:latin typeface="Proxima Nova"/>
                <a:ea typeface="Proxima Nova"/>
                <a:cs typeface="Proxima Nova"/>
                <a:sym typeface="Proxima Nova"/>
              </a:rPr>
              <a:t>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Random</a:t>
            </a:r>
          </a:p>
        </p:txBody>
      </p:sp>
      <p:pic>
        <p:nvPicPr>
          <p:cNvPr id="114" name="Shape 114"/>
          <p:cNvPicPr preferRelativeResize="0"/>
          <p:nvPr/>
        </p:nvPicPr>
        <p:blipFill>
          <a:blip r:embed="rId3">
            <a:alphaModFix/>
          </a:blip>
          <a:stretch>
            <a:fillRect/>
          </a:stretch>
        </p:blipFill>
        <p:spPr>
          <a:xfrm>
            <a:off x="2057400" y="1017725"/>
            <a:ext cx="5139475" cy="3895850"/>
          </a:xfrm>
          <a:prstGeom prst="rect">
            <a:avLst/>
          </a:prstGeom>
          <a:noFill/>
          <a:ln>
            <a:noFill/>
          </a:ln>
        </p:spPr>
      </p:pic>
      <p:pic>
        <p:nvPicPr>
          <p:cNvPr id="115" name="Shape 115"/>
          <p:cNvPicPr preferRelativeResize="0"/>
          <p:nvPr/>
        </p:nvPicPr>
        <p:blipFill>
          <a:blip r:embed="rId4">
            <a:alphaModFix/>
          </a:blip>
          <a:stretch>
            <a:fillRect/>
          </a:stretch>
        </p:blipFill>
        <p:spPr>
          <a:xfrm>
            <a:off x="2057400" y="1017725"/>
            <a:ext cx="5139476" cy="389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Random</a:t>
            </a:r>
          </a:p>
        </p:txBody>
      </p:sp>
      <p:pic>
        <p:nvPicPr>
          <p:cNvPr id="121" name="Shape 121"/>
          <p:cNvPicPr preferRelativeResize="0"/>
          <p:nvPr/>
        </p:nvPicPr>
        <p:blipFill>
          <a:blip r:embed="rId3">
            <a:alphaModFix/>
          </a:blip>
          <a:stretch>
            <a:fillRect/>
          </a:stretch>
        </p:blipFill>
        <p:spPr>
          <a:xfrm>
            <a:off x="2057400" y="1017725"/>
            <a:ext cx="5139475" cy="3895850"/>
          </a:xfrm>
          <a:prstGeom prst="rect">
            <a:avLst/>
          </a:prstGeom>
          <a:noFill/>
          <a:ln>
            <a:noFill/>
          </a:ln>
        </p:spPr>
      </p:pic>
      <p:pic>
        <p:nvPicPr>
          <p:cNvPr id="122" name="Shape 122"/>
          <p:cNvPicPr preferRelativeResize="0"/>
          <p:nvPr/>
        </p:nvPicPr>
        <p:blipFill>
          <a:blip r:embed="rId4">
            <a:alphaModFix/>
          </a:blip>
          <a:stretch>
            <a:fillRect/>
          </a:stretch>
        </p:blipFill>
        <p:spPr>
          <a:xfrm>
            <a:off x="2057400" y="1017725"/>
            <a:ext cx="5139476" cy="3895850"/>
          </a:xfrm>
          <a:prstGeom prst="rect">
            <a:avLst/>
          </a:prstGeom>
          <a:noFill/>
          <a:ln>
            <a:noFill/>
          </a:ln>
        </p:spPr>
      </p:pic>
      <p:pic>
        <p:nvPicPr>
          <p:cNvPr id="123" name="Shape 123"/>
          <p:cNvPicPr preferRelativeResize="0"/>
          <p:nvPr/>
        </p:nvPicPr>
        <p:blipFill>
          <a:blip r:embed="rId5">
            <a:alphaModFix/>
          </a:blip>
          <a:stretch>
            <a:fillRect/>
          </a:stretch>
        </p:blipFill>
        <p:spPr>
          <a:xfrm>
            <a:off x="2057400" y="1017725"/>
            <a:ext cx="5139475" cy="3895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Random</a:t>
            </a:r>
          </a:p>
        </p:txBody>
      </p:sp>
      <p:sp>
        <p:nvSpPr>
          <p:cNvPr id="129" name="Shape 129"/>
          <p:cNvSpPr txBox="1"/>
          <p:nvPr/>
        </p:nvSpPr>
        <p:spPr>
          <a:xfrm>
            <a:off x="506925" y="1017725"/>
            <a:ext cx="7826400" cy="34950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t>Dist = H</a:t>
            </a:r>
            <a:r>
              <a:rPr lang="en" sz="1800"/>
              <a:t>arvesine(Gifts.Latitude, </a:t>
            </a:r>
            <a:r>
              <a:rPr lang="en" sz="1800">
                <a:solidFill>
                  <a:schemeClr val="dk1"/>
                </a:solidFill>
              </a:rPr>
              <a:t>Gifts.Longitude</a:t>
            </a:r>
            <a:r>
              <a:rPr lang="en" sz="1800"/>
              <a:t>)</a:t>
            </a:r>
          </a:p>
          <a:p>
            <a:pPr indent="0" lvl="0" marL="0">
              <a:spcBef>
                <a:spcPts val="0"/>
              </a:spcBef>
              <a:buNone/>
            </a:pPr>
            <a:r>
              <a:rPr lang="en" sz="1800"/>
              <a:t>Choices = GenerateChoices(Gifts)</a:t>
            </a:r>
          </a:p>
          <a:p>
            <a:pPr indent="0" lvl="0" marL="0">
              <a:spcBef>
                <a:spcPts val="0"/>
              </a:spcBef>
              <a:buNone/>
            </a:pPr>
            <a:r>
              <a:rPr lang="en" sz="1800"/>
              <a:t>current _weight = 0</a:t>
            </a:r>
          </a:p>
          <a:p>
            <a:pPr indent="0" lvl="0" marL="0">
              <a:spcBef>
                <a:spcPts val="0"/>
              </a:spcBef>
              <a:buNone/>
            </a:pPr>
            <a:r>
              <a:t/>
            </a:r>
            <a:endParaRPr sz="1800"/>
          </a:p>
          <a:p>
            <a:pPr indent="0" lvl="0" marL="0">
              <a:spcBef>
                <a:spcPts val="0"/>
              </a:spcBef>
              <a:buNone/>
            </a:pPr>
            <a:r>
              <a:rPr lang="en" sz="1800"/>
              <a:t>While len(choices) not equal 0</a:t>
            </a:r>
          </a:p>
          <a:p>
            <a:pPr indent="0" lvl="0" marL="0" rtl="0">
              <a:spcBef>
                <a:spcPts val="0"/>
              </a:spcBef>
              <a:buNone/>
            </a:pPr>
            <a:r>
              <a:rPr lang="en" sz="1800"/>
              <a:t>	X = make _random_choice(</a:t>
            </a:r>
            <a:r>
              <a:rPr lang="en" sz="1800">
                <a:solidFill>
                  <a:schemeClr val="dk1"/>
                </a:solidFill>
              </a:rPr>
              <a:t>Choices</a:t>
            </a:r>
            <a:r>
              <a:rPr lang="en" sz="1800"/>
              <a:t>)</a:t>
            </a:r>
          </a:p>
          <a:p>
            <a:pPr indent="0" lvl="0" marL="0" rtl="0">
              <a:spcBef>
                <a:spcPts val="0"/>
              </a:spcBef>
              <a:buNone/>
            </a:pPr>
            <a:r>
              <a:rPr lang="en" sz="1800"/>
              <a:t>	</a:t>
            </a:r>
            <a:r>
              <a:rPr lang="en" sz="1800">
                <a:solidFill>
                  <a:schemeClr val="dk1"/>
                </a:solidFill>
              </a:rPr>
              <a:t>current _weight.add(Gifts_weight[X])</a:t>
            </a:r>
          </a:p>
          <a:p>
            <a:pPr indent="0" lvl="0" marL="0" rtl="0">
              <a:spcBef>
                <a:spcPts val="0"/>
              </a:spcBef>
              <a:buNone/>
            </a:pPr>
            <a:r>
              <a:rPr lang="en" sz="1800">
                <a:solidFill>
                  <a:schemeClr val="dk1"/>
                </a:solidFill>
              </a:rPr>
              <a:t>	</a:t>
            </a:r>
          </a:p>
          <a:p>
            <a:pPr indent="0" lvl="0" marL="0" rtl="0">
              <a:spcBef>
                <a:spcPts val="0"/>
              </a:spcBef>
              <a:buNone/>
            </a:pPr>
            <a:r>
              <a:rPr lang="en" sz="1800">
                <a:solidFill>
                  <a:schemeClr val="dk1"/>
                </a:solidFill>
              </a:rPr>
              <a:t>	If sleight_limit - sleight_weight &gt; current _weight</a:t>
            </a:r>
          </a:p>
          <a:p>
            <a:pPr indent="0" lvl="0" marL="0" rtl="0">
              <a:spcBef>
                <a:spcPts val="0"/>
              </a:spcBef>
              <a:buNone/>
            </a:pPr>
            <a:r>
              <a:rPr lang="en" sz="1800"/>
              <a:t>		</a:t>
            </a:r>
            <a:r>
              <a:rPr lang="en" sz="1800">
                <a:solidFill>
                  <a:schemeClr val="dk1"/>
                </a:solidFill>
              </a:rPr>
              <a:t>Choices.exclude(X)</a:t>
            </a:r>
          </a:p>
          <a:p>
            <a:pPr indent="0" lvl="0" marL="0" rtl="0">
              <a:spcBef>
                <a:spcPts val="0"/>
              </a:spcBef>
              <a:buNone/>
            </a:pPr>
            <a:r>
              <a:rPr lang="en" sz="1800">
                <a:solidFill>
                  <a:schemeClr val="dk1"/>
                </a:solidFill>
              </a:rPr>
              <a:t>		Update solution</a:t>
            </a:r>
          </a:p>
          <a:p>
            <a:pPr indent="0" lvl="0" marL="0" rtl="0">
              <a:spcBef>
                <a:spcPts val="0"/>
              </a:spcBef>
              <a:buNone/>
            </a:pPr>
            <a:r>
              <a:rPr lang="en" sz="1800">
                <a:solidFill>
                  <a:schemeClr val="dk1"/>
                </a:solidFill>
              </a:rPr>
              <a:t>	else</a:t>
            </a:r>
          </a:p>
          <a:p>
            <a:pPr indent="0" lvl="0" marL="0" rtl="0">
              <a:spcBef>
                <a:spcPts val="0"/>
              </a:spcBef>
              <a:buNone/>
            </a:pPr>
            <a:r>
              <a:rPr lang="en" sz="1800">
                <a:solidFill>
                  <a:schemeClr val="dk1"/>
                </a:solidFill>
              </a:rPr>
              <a:t>		Initialize new trip</a:t>
            </a:r>
          </a:p>
          <a:p>
            <a:pPr indent="0" lvl="0" marL="0">
              <a:spcBef>
                <a:spcPts val="0"/>
              </a:spcBef>
              <a:buNone/>
            </a:pPr>
            <a:r>
              <a:rPr lang="en" sz="1800">
                <a:solidFill>
                  <a:schemeClr val="dk1"/>
                </a:solidFill>
              </a:rPr>
              <a:t>		current _weight = 0.</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Greed </a:t>
            </a:r>
            <a:r>
              <a:rPr lang="en"/>
              <a:t>(mindistance trip)</a:t>
            </a:r>
          </a:p>
        </p:txBody>
      </p:sp>
      <p:pic>
        <p:nvPicPr>
          <p:cNvPr id="135" name="Shape 135"/>
          <p:cNvPicPr preferRelativeResize="0"/>
          <p:nvPr/>
        </p:nvPicPr>
        <p:blipFill>
          <a:blip r:embed="rId3">
            <a:alphaModFix/>
          </a:blip>
          <a:stretch>
            <a:fillRect/>
          </a:stretch>
        </p:blipFill>
        <p:spPr>
          <a:xfrm>
            <a:off x="2057400" y="1017725"/>
            <a:ext cx="5139475" cy="3895850"/>
          </a:xfrm>
          <a:prstGeom prst="rect">
            <a:avLst/>
          </a:prstGeom>
          <a:noFill/>
          <a:ln>
            <a:noFill/>
          </a:ln>
        </p:spPr>
      </p:pic>
      <p:pic>
        <p:nvPicPr>
          <p:cNvPr id="136" name="Shape 136"/>
          <p:cNvPicPr preferRelativeResize="0"/>
          <p:nvPr/>
        </p:nvPicPr>
        <p:blipFill>
          <a:blip r:embed="rId4">
            <a:alphaModFix/>
          </a:blip>
          <a:stretch>
            <a:fillRect/>
          </a:stretch>
        </p:blipFill>
        <p:spPr>
          <a:xfrm>
            <a:off x="2057400" y="1017725"/>
            <a:ext cx="5139476" cy="3895850"/>
          </a:xfrm>
          <a:prstGeom prst="rect">
            <a:avLst/>
          </a:prstGeom>
          <a:noFill/>
          <a:ln>
            <a:noFill/>
          </a:ln>
        </p:spPr>
      </p:pic>
      <p:cxnSp>
        <p:nvCxnSpPr>
          <p:cNvPr id="137" name="Shape 137"/>
          <p:cNvCxnSpPr/>
          <p:nvPr/>
        </p:nvCxnSpPr>
        <p:spPr>
          <a:xfrm flipH="1">
            <a:off x="6243900" y="3140500"/>
            <a:ext cx="284400" cy="284400"/>
          </a:xfrm>
          <a:prstGeom prst="straightConnector1">
            <a:avLst/>
          </a:prstGeom>
          <a:noFill/>
          <a:ln cap="flat" cmpd="sng" w="76200">
            <a:solidFill>
              <a:srgbClr val="FF0000"/>
            </a:solidFill>
            <a:prstDash val="solid"/>
            <a:round/>
            <a:headEnd len="lg" w="lg" type="none"/>
            <a:tailEnd len="lg" w="lg" type="none"/>
          </a:ln>
        </p:spPr>
      </p:cxnSp>
      <p:cxnSp>
        <p:nvCxnSpPr>
          <p:cNvPr id="138" name="Shape 138"/>
          <p:cNvCxnSpPr/>
          <p:nvPr/>
        </p:nvCxnSpPr>
        <p:spPr>
          <a:xfrm>
            <a:off x="4401650" y="2856125"/>
            <a:ext cx="358500" cy="395700"/>
          </a:xfrm>
          <a:prstGeom prst="straightConnector1">
            <a:avLst/>
          </a:prstGeom>
          <a:noFill/>
          <a:ln cap="flat" cmpd="sng" w="38100">
            <a:solidFill>
              <a:srgbClr val="000000"/>
            </a:solidFill>
            <a:prstDash val="solid"/>
            <a:round/>
            <a:headEnd len="lg" w="lg" type="none"/>
            <a:tailEnd len="lg" w="lg" type="none"/>
          </a:ln>
        </p:spPr>
      </p:cxnSp>
      <p:cxnSp>
        <p:nvCxnSpPr>
          <p:cNvPr id="139" name="Shape 139"/>
          <p:cNvCxnSpPr/>
          <p:nvPr/>
        </p:nvCxnSpPr>
        <p:spPr>
          <a:xfrm flipH="1">
            <a:off x="4488125" y="2893225"/>
            <a:ext cx="160800" cy="309000"/>
          </a:xfrm>
          <a:prstGeom prst="straightConnector1">
            <a:avLst/>
          </a:prstGeom>
          <a:noFill/>
          <a:ln cap="flat" cmpd="sng" w="38100">
            <a:solidFill>
              <a:srgbClr val="000000"/>
            </a:solidFill>
            <a:prstDash val="solid"/>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a:spcBef>
                <a:spcPts val="0"/>
              </a:spcBef>
              <a:buNone/>
            </a:pPr>
            <a:r>
              <a:rPr lang="en"/>
              <a:t>Greed </a:t>
            </a:r>
            <a:r>
              <a:rPr lang="en"/>
              <a:t>(mindistance trip)</a:t>
            </a:r>
          </a:p>
          <a:p>
            <a:pPr indent="0" lvl="0" marL="0" rtl="0">
              <a:spcBef>
                <a:spcPts val="0"/>
              </a:spcBef>
              <a:buNone/>
            </a:pPr>
            <a:r>
              <a:t/>
            </a:r>
            <a:endParaRPr/>
          </a:p>
        </p:txBody>
      </p:sp>
      <p:sp>
        <p:nvSpPr>
          <p:cNvPr id="145" name="Shape 145"/>
          <p:cNvSpPr txBox="1"/>
          <p:nvPr/>
        </p:nvSpPr>
        <p:spPr>
          <a:xfrm>
            <a:off x="506925" y="865325"/>
            <a:ext cx="7826400" cy="3495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Dist = Harvesine(Gifts.Latitude, </a:t>
            </a:r>
            <a:r>
              <a:rPr lang="en" sz="1800">
                <a:solidFill>
                  <a:schemeClr val="dk1"/>
                </a:solidFill>
              </a:rPr>
              <a:t>Gifts.Longitude</a:t>
            </a:r>
            <a:r>
              <a:rPr lang="en" sz="1800"/>
              <a:t>)</a:t>
            </a:r>
          </a:p>
          <a:p>
            <a:pPr indent="0" lvl="0" marL="0">
              <a:spcBef>
                <a:spcPts val="0"/>
              </a:spcBef>
              <a:buNone/>
            </a:pPr>
            <a:r>
              <a:rPr lang="en" sz="1800"/>
              <a:t>c</a:t>
            </a:r>
            <a:r>
              <a:rPr lang="en" sz="1800"/>
              <a:t>urrent_destination = North pole</a:t>
            </a:r>
          </a:p>
          <a:p>
            <a:pPr indent="0" lvl="0" marL="0">
              <a:spcBef>
                <a:spcPts val="0"/>
              </a:spcBef>
              <a:buNone/>
            </a:pPr>
            <a:r>
              <a:rPr lang="en" sz="1800"/>
              <a:t>current _weight = 0</a:t>
            </a:r>
          </a:p>
          <a:p>
            <a:pPr indent="0" lvl="0" marL="0" rtl="0">
              <a:spcBef>
                <a:spcPts val="0"/>
              </a:spcBef>
              <a:buNone/>
            </a:pPr>
            <a:r>
              <a:t/>
            </a:r>
            <a:endParaRPr sz="1800"/>
          </a:p>
          <a:p>
            <a:pPr indent="0" lvl="0" marL="0" rtl="0">
              <a:spcBef>
                <a:spcPts val="0"/>
              </a:spcBef>
              <a:buNone/>
            </a:pPr>
            <a:r>
              <a:rPr lang="en" sz="1800"/>
              <a:t>While dist.min() &lt; inf</a:t>
            </a:r>
          </a:p>
          <a:p>
            <a:pPr indent="0" lvl="0" marL="0" rtl="0">
              <a:spcBef>
                <a:spcPts val="0"/>
              </a:spcBef>
              <a:buNone/>
            </a:pPr>
            <a:r>
              <a:rPr lang="en" sz="1800"/>
              <a:t>	</a:t>
            </a:r>
            <a:r>
              <a:rPr lang="en" sz="1800">
                <a:solidFill>
                  <a:srgbClr val="FF0000"/>
                </a:solidFill>
              </a:rPr>
              <a:t>X =</a:t>
            </a:r>
            <a:r>
              <a:rPr lang="en" sz="1800"/>
              <a:t> </a:t>
            </a:r>
            <a:r>
              <a:rPr lang="en" sz="1800">
                <a:solidFill>
                  <a:srgbClr val="FF0000"/>
                </a:solidFill>
              </a:rPr>
              <a:t>nearest_destination(dist[:, current_destination ])</a:t>
            </a:r>
          </a:p>
          <a:p>
            <a:pPr indent="0" lvl="0" marL="0" rtl="0">
              <a:spcBef>
                <a:spcPts val="0"/>
              </a:spcBef>
              <a:buNone/>
            </a:pPr>
            <a:r>
              <a:rPr lang="en" sz="1800"/>
              <a:t>	</a:t>
            </a:r>
            <a:r>
              <a:rPr lang="en" sz="1800">
                <a:solidFill>
                  <a:schemeClr val="dk1"/>
                </a:solidFill>
              </a:rPr>
              <a:t>current_weight.add(Gifts.weight[X])</a:t>
            </a:r>
          </a:p>
          <a:p>
            <a:pPr indent="0" lvl="0" marL="0" rtl="0">
              <a:spcBef>
                <a:spcPts val="0"/>
              </a:spcBef>
              <a:buNone/>
            </a:pPr>
            <a:r>
              <a:rPr lang="en" sz="1800">
                <a:solidFill>
                  <a:schemeClr val="dk1"/>
                </a:solidFill>
              </a:rPr>
              <a:t>	</a:t>
            </a:r>
          </a:p>
          <a:p>
            <a:pPr indent="0" lvl="0" marL="0" rtl="0">
              <a:spcBef>
                <a:spcPts val="0"/>
              </a:spcBef>
              <a:buNone/>
            </a:pPr>
            <a:r>
              <a:rPr lang="en" sz="1800">
                <a:solidFill>
                  <a:schemeClr val="dk1"/>
                </a:solidFill>
              </a:rPr>
              <a:t>	If sleight_limit - sleight_weight &gt; current_weight</a:t>
            </a:r>
          </a:p>
          <a:p>
            <a:pPr indent="0" lvl="0" marL="0" rtl="0">
              <a:spcBef>
                <a:spcPts val="0"/>
              </a:spcBef>
              <a:buNone/>
            </a:pPr>
            <a:r>
              <a:rPr lang="en" sz="1800"/>
              <a:t>		</a:t>
            </a:r>
            <a:r>
              <a:rPr lang="en" sz="1800">
                <a:solidFill>
                  <a:schemeClr val="dk1"/>
                </a:solidFill>
              </a:rPr>
              <a:t>dist[X,:] = inf</a:t>
            </a:r>
          </a:p>
          <a:p>
            <a:pPr indent="0" lvl="0" marL="0" rtl="0">
              <a:spcBef>
                <a:spcPts val="0"/>
              </a:spcBef>
              <a:buNone/>
            </a:pPr>
            <a:r>
              <a:rPr lang="en" sz="1800">
                <a:solidFill>
                  <a:schemeClr val="dk1"/>
                </a:solidFill>
              </a:rPr>
              <a:t>		Update the trip</a:t>
            </a:r>
          </a:p>
          <a:p>
            <a:pPr indent="0" lvl="0" marL="0" rtl="0">
              <a:spcBef>
                <a:spcPts val="0"/>
              </a:spcBef>
              <a:buNone/>
            </a:pPr>
            <a:r>
              <a:rPr lang="en" sz="1800">
                <a:solidFill>
                  <a:schemeClr val="dk1"/>
                </a:solidFill>
              </a:rPr>
              <a:t>	else</a:t>
            </a:r>
          </a:p>
          <a:p>
            <a:pPr indent="0" lvl="0" marL="0" rtl="0">
              <a:spcBef>
                <a:spcPts val="0"/>
              </a:spcBef>
              <a:buNone/>
            </a:pPr>
            <a:r>
              <a:rPr lang="en" sz="1800">
                <a:solidFill>
                  <a:schemeClr val="dk1"/>
                </a:solidFill>
              </a:rPr>
              <a:t>		Initialize new trip</a:t>
            </a:r>
          </a:p>
          <a:p>
            <a:pPr indent="0" lvl="0" marL="0" rtl="0">
              <a:spcBef>
                <a:spcPts val="0"/>
              </a:spcBef>
              <a:buNone/>
            </a:pPr>
            <a:r>
              <a:rPr lang="en" sz="1800">
                <a:solidFill>
                  <a:schemeClr val="dk1"/>
                </a:solidFill>
              </a:rPr>
              <a:t>		current _weight = 0.</a:t>
            </a:r>
          </a:p>
          <a:p>
            <a:pPr indent="387350" lvl="0" marL="457200" rtl="0">
              <a:spcBef>
                <a:spcPts val="0"/>
              </a:spcBef>
              <a:buClr>
                <a:schemeClr val="dk1"/>
              </a:buClr>
              <a:buSzPts val="1100"/>
              <a:buFont typeface="Arial"/>
              <a:buNone/>
            </a:pPr>
            <a:r>
              <a:rPr lang="en" sz="1800">
                <a:solidFill>
                  <a:schemeClr val="dk1"/>
                </a:solidFill>
              </a:rPr>
              <a:t>current_destination = North pole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Greed2 </a:t>
            </a:r>
            <a:r>
              <a:rPr lang="en"/>
              <a:t>(min ratiodistance)</a:t>
            </a:r>
          </a:p>
          <a:p>
            <a:pPr indent="0" lvl="0" marL="0" rtl="0">
              <a:spcBef>
                <a:spcPts val="0"/>
              </a:spcBef>
              <a:buNone/>
            </a:pPr>
            <a:r>
              <a:t/>
            </a:r>
            <a:endParaRPr/>
          </a:p>
        </p:txBody>
      </p:sp>
      <p:pic>
        <p:nvPicPr>
          <p:cNvPr id="151" name="Shape 151"/>
          <p:cNvPicPr preferRelativeResize="0"/>
          <p:nvPr/>
        </p:nvPicPr>
        <p:blipFill>
          <a:blip r:embed="rId3">
            <a:alphaModFix/>
          </a:blip>
          <a:stretch>
            <a:fillRect/>
          </a:stretch>
        </p:blipFill>
        <p:spPr>
          <a:xfrm>
            <a:off x="2057400" y="1017725"/>
            <a:ext cx="5139475" cy="3895850"/>
          </a:xfrm>
          <a:prstGeom prst="rect">
            <a:avLst/>
          </a:prstGeom>
          <a:noFill/>
          <a:ln>
            <a:noFill/>
          </a:ln>
        </p:spPr>
      </p:pic>
      <p:pic>
        <p:nvPicPr>
          <p:cNvPr id="152" name="Shape 152"/>
          <p:cNvPicPr preferRelativeResize="0"/>
          <p:nvPr/>
        </p:nvPicPr>
        <p:blipFill>
          <a:blip r:embed="rId4">
            <a:alphaModFix/>
          </a:blip>
          <a:stretch>
            <a:fillRect/>
          </a:stretch>
        </p:blipFill>
        <p:spPr>
          <a:xfrm>
            <a:off x="2057400" y="1017725"/>
            <a:ext cx="5139476" cy="3895850"/>
          </a:xfrm>
          <a:prstGeom prst="rect">
            <a:avLst/>
          </a:prstGeom>
          <a:noFill/>
          <a:ln>
            <a:noFill/>
          </a:ln>
        </p:spPr>
      </p:pic>
      <p:cxnSp>
        <p:nvCxnSpPr>
          <p:cNvPr id="153" name="Shape 153"/>
          <p:cNvCxnSpPr/>
          <p:nvPr/>
        </p:nvCxnSpPr>
        <p:spPr>
          <a:xfrm flipH="1">
            <a:off x="6243900" y="3140500"/>
            <a:ext cx="284400" cy="284400"/>
          </a:xfrm>
          <a:prstGeom prst="straightConnector1">
            <a:avLst/>
          </a:prstGeom>
          <a:noFill/>
          <a:ln cap="flat" cmpd="sng" w="76200">
            <a:solidFill>
              <a:srgbClr val="FF0000"/>
            </a:solidFill>
            <a:prstDash val="solid"/>
            <a:round/>
            <a:headEnd len="lg" w="lg" type="none"/>
            <a:tailEnd len="lg" w="lg" type="none"/>
          </a:ln>
        </p:spPr>
      </p:cxnSp>
      <p:cxnSp>
        <p:nvCxnSpPr>
          <p:cNvPr id="154" name="Shape 154"/>
          <p:cNvCxnSpPr/>
          <p:nvPr/>
        </p:nvCxnSpPr>
        <p:spPr>
          <a:xfrm>
            <a:off x="4401650" y="2856125"/>
            <a:ext cx="358500" cy="395700"/>
          </a:xfrm>
          <a:prstGeom prst="straightConnector1">
            <a:avLst/>
          </a:prstGeom>
          <a:noFill/>
          <a:ln cap="flat" cmpd="sng" w="38100">
            <a:solidFill>
              <a:srgbClr val="000000"/>
            </a:solidFill>
            <a:prstDash val="solid"/>
            <a:round/>
            <a:headEnd len="lg" w="lg" type="none"/>
            <a:tailEnd len="lg" w="lg" type="none"/>
          </a:ln>
        </p:spPr>
      </p:cxnSp>
      <p:cxnSp>
        <p:nvCxnSpPr>
          <p:cNvPr id="155" name="Shape 155"/>
          <p:cNvCxnSpPr/>
          <p:nvPr/>
        </p:nvCxnSpPr>
        <p:spPr>
          <a:xfrm flipH="1">
            <a:off x="4488125" y="2893225"/>
            <a:ext cx="160800" cy="309000"/>
          </a:xfrm>
          <a:prstGeom prst="straightConnector1">
            <a:avLst/>
          </a:prstGeom>
          <a:noFill/>
          <a:ln cap="flat" cmpd="sng" w="38100">
            <a:solidFill>
              <a:srgbClr val="000000"/>
            </a:solidFill>
            <a:prstDash val="solid"/>
            <a:round/>
            <a:headEnd len="lg" w="lg" type="none"/>
            <a:tailEnd len="lg" w="lg" type="none"/>
          </a:ln>
        </p:spPr>
      </p:cxnSp>
      <p:sp>
        <p:nvSpPr>
          <p:cNvPr id="156" name="Shape 156"/>
          <p:cNvSpPr txBox="1"/>
          <p:nvPr/>
        </p:nvSpPr>
        <p:spPr>
          <a:xfrm>
            <a:off x="3882350" y="2460450"/>
            <a:ext cx="1075800" cy="572700"/>
          </a:xfrm>
          <a:prstGeom prst="rect">
            <a:avLst/>
          </a:prstGeom>
          <a:noFill/>
          <a:ln>
            <a:noFill/>
          </a:ln>
        </p:spPr>
        <p:txBody>
          <a:bodyPr anchorCtr="0" anchor="t" bIns="91425" lIns="91425" rIns="91425" wrap="square" tIns="91425">
            <a:noAutofit/>
          </a:bodyPr>
          <a:lstStyle/>
          <a:p>
            <a:pPr indent="0" lvl="0" marL="0">
              <a:spcBef>
                <a:spcPts val="0"/>
              </a:spcBef>
              <a:buNone/>
            </a:pPr>
            <a:r>
              <a:rPr b="1" lang="en" sz="1800"/>
              <a:t>random</a:t>
            </a:r>
          </a:p>
        </p:txBody>
      </p:sp>
      <p:sp>
        <p:nvSpPr>
          <p:cNvPr id="157" name="Shape 157"/>
          <p:cNvSpPr txBox="1"/>
          <p:nvPr/>
        </p:nvSpPr>
        <p:spPr>
          <a:xfrm>
            <a:off x="6563075" y="3202225"/>
            <a:ext cx="12078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800">
                <a:solidFill>
                  <a:schemeClr val="dk1"/>
                </a:solidFill>
              </a:rPr>
              <a:t>Greed </a:t>
            </a:r>
            <a:r>
              <a:rPr b="1" lang="en" sz="1800"/>
              <a:t>Mindist </a:t>
            </a:r>
          </a:p>
        </p:txBody>
      </p:sp>
      <p:sp>
        <p:nvSpPr>
          <p:cNvPr id="158" name="Shape 158"/>
          <p:cNvSpPr txBox="1"/>
          <p:nvPr/>
        </p:nvSpPr>
        <p:spPr>
          <a:xfrm>
            <a:off x="2423375" y="1397200"/>
            <a:ext cx="17559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800">
                <a:solidFill>
                  <a:schemeClr val="dk1"/>
                </a:solidFill>
              </a:rPr>
              <a:t>Greed </a:t>
            </a:r>
            <a:r>
              <a:rPr b="1" lang="en" sz="1800"/>
              <a:t>Minratiodist </a:t>
            </a:r>
          </a:p>
        </p:txBody>
      </p:sp>
      <p:cxnSp>
        <p:nvCxnSpPr>
          <p:cNvPr id="159" name="Shape 159"/>
          <p:cNvCxnSpPr/>
          <p:nvPr/>
        </p:nvCxnSpPr>
        <p:spPr>
          <a:xfrm>
            <a:off x="6243900" y="3128150"/>
            <a:ext cx="346200" cy="333900"/>
          </a:xfrm>
          <a:prstGeom prst="straightConnector1">
            <a:avLst/>
          </a:prstGeom>
          <a:noFill/>
          <a:ln cap="flat" cmpd="sng" w="38100">
            <a:solidFill>
              <a:srgbClr val="000000"/>
            </a:solidFill>
            <a:prstDash val="solid"/>
            <a:round/>
            <a:headEnd len="lg" w="lg" type="none"/>
            <a:tailEnd len="lg" w="lg" type="none"/>
          </a:ln>
        </p:spPr>
      </p:cxnSp>
      <p:cxnSp>
        <p:nvCxnSpPr>
          <p:cNvPr id="160" name="Shape 160"/>
          <p:cNvCxnSpPr/>
          <p:nvPr/>
        </p:nvCxnSpPr>
        <p:spPr>
          <a:xfrm flipH="1" rot="10800000">
            <a:off x="6157375" y="3252125"/>
            <a:ext cx="519300" cy="123300"/>
          </a:xfrm>
          <a:prstGeom prst="straightConnector1">
            <a:avLst/>
          </a:prstGeom>
          <a:noFill/>
          <a:ln cap="flat" cmpd="sng" w="38100">
            <a:solidFill>
              <a:srgbClr val="000000"/>
            </a:solidFill>
            <a:prstDash val="solid"/>
            <a:round/>
            <a:headEnd len="lg" w="lg" type="none"/>
            <a:tailEnd len="lg" w="lg" type="none"/>
          </a:ln>
        </p:spPr>
      </p:cxnSp>
      <p:cxnSp>
        <p:nvCxnSpPr>
          <p:cNvPr id="161" name="Shape 161"/>
          <p:cNvCxnSpPr/>
          <p:nvPr/>
        </p:nvCxnSpPr>
        <p:spPr>
          <a:xfrm flipH="1" rot="10800000">
            <a:off x="3375425" y="2336925"/>
            <a:ext cx="2658300" cy="74100"/>
          </a:xfrm>
          <a:prstGeom prst="straightConnector1">
            <a:avLst/>
          </a:prstGeom>
          <a:noFill/>
          <a:ln cap="flat" cmpd="sng" w="76200">
            <a:solidFill>
              <a:srgbClr val="FF0000"/>
            </a:solidFill>
            <a:prstDash val="solid"/>
            <a:round/>
            <a:headEnd len="lg" w="lg" type="none"/>
            <a:tailEnd len="lg" w="lg"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368825"/>
            <a:ext cx="8520600" cy="572700"/>
          </a:xfrm>
          <a:prstGeom prst="rect">
            <a:avLst/>
          </a:prstGeom>
        </p:spPr>
        <p:txBody>
          <a:bodyPr anchorCtr="0" anchor="t" bIns="91425" lIns="91425" rIns="91425" wrap="square" tIns="91425">
            <a:noAutofit/>
          </a:bodyPr>
          <a:lstStyle/>
          <a:p>
            <a:pPr indent="0" lvl="0" marL="0">
              <a:spcBef>
                <a:spcPts val="0"/>
              </a:spcBef>
              <a:buNone/>
            </a:pPr>
            <a:r>
              <a:rPr lang="en"/>
              <a:t>Greed2 </a:t>
            </a:r>
            <a:r>
              <a:rPr lang="en"/>
              <a:t>(min ratiodistance)</a:t>
            </a:r>
          </a:p>
          <a:p>
            <a:pPr indent="0" lvl="0" marL="0" rtl="0">
              <a:spcBef>
                <a:spcPts val="0"/>
              </a:spcBef>
              <a:buNone/>
            </a:pPr>
            <a:r>
              <a:t/>
            </a:r>
            <a:endParaRPr/>
          </a:p>
        </p:txBody>
      </p:sp>
      <p:sp>
        <p:nvSpPr>
          <p:cNvPr id="167" name="Shape 167"/>
          <p:cNvSpPr txBox="1"/>
          <p:nvPr/>
        </p:nvSpPr>
        <p:spPr>
          <a:xfrm>
            <a:off x="506925" y="865325"/>
            <a:ext cx="7826400" cy="3495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Dist = Harvesine(Gifts.Latitude, </a:t>
            </a:r>
            <a:r>
              <a:rPr lang="en" sz="1800">
                <a:solidFill>
                  <a:schemeClr val="dk1"/>
                </a:solidFill>
              </a:rPr>
              <a:t>Gifts.Longitude</a:t>
            </a:r>
            <a:r>
              <a:rPr lang="en" sz="1800"/>
              <a:t>)</a:t>
            </a:r>
          </a:p>
          <a:p>
            <a:pPr indent="0" lvl="0" marL="0" rtl="0">
              <a:spcBef>
                <a:spcPts val="0"/>
              </a:spcBef>
              <a:buNone/>
            </a:pPr>
            <a:r>
              <a:rPr lang="en" sz="1800"/>
              <a:t>current_destination = North pole</a:t>
            </a:r>
          </a:p>
          <a:p>
            <a:pPr indent="0" lvl="0" marL="0" rtl="0">
              <a:spcBef>
                <a:spcPts val="0"/>
              </a:spcBef>
              <a:buNone/>
            </a:pPr>
            <a:r>
              <a:rPr lang="en" sz="1800"/>
              <a:t>current _weight = 0</a:t>
            </a:r>
          </a:p>
          <a:p>
            <a:pPr indent="0" lvl="0" marL="0" rtl="0">
              <a:spcBef>
                <a:spcPts val="0"/>
              </a:spcBef>
              <a:buNone/>
            </a:pPr>
            <a:r>
              <a:t/>
            </a:r>
            <a:endParaRPr sz="1800"/>
          </a:p>
          <a:p>
            <a:pPr indent="0" lvl="0" marL="0" rtl="0">
              <a:spcBef>
                <a:spcPts val="0"/>
              </a:spcBef>
              <a:buNone/>
            </a:pPr>
            <a:r>
              <a:rPr lang="en" sz="1800"/>
              <a:t>While dist.min() &lt; inf</a:t>
            </a:r>
          </a:p>
          <a:p>
            <a:pPr indent="0" lvl="0" marL="0" rtl="0">
              <a:spcBef>
                <a:spcPts val="0"/>
              </a:spcBef>
              <a:buNone/>
            </a:pPr>
            <a:r>
              <a:rPr lang="en" sz="1800"/>
              <a:t>	</a:t>
            </a:r>
            <a:r>
              <a:rPr lang="en" sz="1800">
                <a:solidFill>
                  <a:srgbClr val="FF0000"/>
                </a:solidFill>
              </a:rPr>
              <a:t>X = nearest_destination(dist[:, </a:t>
            </a:r>
            <a:r>
              <a:rPr lang="en" sz="1800">
                <a:solidFill>
                  <a:srgbClr val="FF0000"/>
                </a:solidFill>
              </a:rPr>
              <a:t>current_destination </a:t>
            </a:r>
            <a:r>
              <a:rPr lang="en" sz="1800">
                <a:solidFill>
                  <a:srgbClr val="FF0000"/>
                </a:solidFill>
              </a:rPr>
              <a:t>]/Gifts.weight)</a:t>
            </a:r>
          </a:p>
          <a:p>
            <a:pPr indent="0" lvl="0" marL="0" rtl="0">
              <a:spcBef>
                <a:spcPts val="0"/>
              </a:spcBef>
              <a:buNone/>
            </a:pPr>
            <a:r>
              <a:rPr lang="en" sz="1800"/>
              <a:t>	</a:t>
            </a:r>
            <a:r>
              <a:rPr lang="en" sz="1800">
                <a:solidFill>
                  <a:schemeClr val="dk1"/>
                </a:solidFill>
              </a:rPr>
              <a:t>current _weight.add(Gifts_weight[X])</a:t>
            </a:r>
          </a:p>
          <a:p>
            <a:pPr indent="0" lvl="0" marL="0" rtl="0">
              <a:spcBef>
                <a:spcPts val="0"/>
              </a:spcBef>
              <a:buNone/>
            </a:pPr>
            <a:r>
              <a:rPr lang="en" sz="1800">
                <a:solidFill>
                  <a:schemeClr val="dk1"/>
                </a:solidFill>
              </a:rPr>
              <a:t>	</a:t>
            </a:r>
          </a:p>
          <a:p>
            <a:pPr indent="0" lvl="0" marL="0" rtl="0">
              <a:spcBef>
                <a:spcPts val="0"/>
              </a:spcBef>
              <a:buNone/>
            </a:pPr>
            <a:r>
              <a:rPr lang="en" sz="1800">
                <a:solidFill>
                  <a:schemeClr val="dk1"/>
                </a:solidFill>
              </a:rPr>
              <a:t>	If sleight_limit - sleight_weight &gt; current _weight</a:t>
            </a:r>
          </a:p>
          <a:p>
            <a:pPr indent="0" lvl="0" marL="0" rtl="0">
              <a:spcBef>
                <a:spcPts val="0"/>
              </a:spcBef>
              <a:buNone/>
            </a:pPr>
            <a:r>
              <a:rPr lang="en" sz="1800"/>
              <a:t>		</a:t>
            </a:r>
            <a:r>
              <a:rPr lang="en" sz="1800">
                <a:solidFill>
                  <a:schemeClr val="dk1"/>
                </a:solidFill>
              </a:rPr>
              <a:t>dist[X,:] = inf</a:t>
            </a:r>
          </a:p>
          <a:p>
            <a:pPr indent="0" lvl="0" marL="0" rtl="0">
              <a:spcBef>
                <a:spcPts val="0"/>
              </a:spcBef>
              <a:buNone/>
            </a:pPr>
            <a:r>
              <a:rPr lang="en" sz="1800">
                <a:solidFill>
                  <a:schemeClr val="dk1"/>
                </a:solidFill>
              </a:rPr>
              <a:t>		Update the trip</a:t>
            </a:r>
          </a:p>
          <a:p>
            <a:pPr indent="0" lvl="0" marL="0" rtl="0">
              <a:spcBef>
                <a:spcPts val="0"/>
              </a:spcBef>
              <a:buNone/>
            </a:pPr>
            <a:r>
              <a:rPr lang="en" sz="1800">
                <a:solidFill>
                  <a:schemeClr val="dk1"/>
                </a:solidFill>
              </a:rPr>
              <a:t>	else</a:t>
            </a:r>
          </a:p>
          <a:p>
            <a:pPr indent="0" lvl="0" marL="0" rtl="0">
              <a:spcBef>
                <a:spcPts val="0"/>
              </a:spcBef>
              <a:buNone/>
            </a:pPr>
            <a:r>
              <a:rPr lang="en" sz="1800">
                <a:solidFill>
                  <a:schemeClr val="dk1"/>
                </a:solidFill>
              </a:rPr>
              <a:t>		Initialize new trip</a:t>
            </a:r>
          </a:p>
          <a:p>
            <a:pPr indent="0" lvl="0" marL="0" rtl="0">
              <a:spcBef>
                <a:spcPts val="0"/>
              </a:spcBef>
              <a:buNone/>
            </a:pPr>
            <a:r>
              <a:rPr lang="en" sz="1800">
                <a:solidFill>
                  <a:schemeClr val="dk1"/>
                </a:solidFill>
              </a:rPr>
              <a:t>		current _weight = 0.</a:t>
            </a:r>
          </a:p>
          <a:p>
            <a:pPr indent="457200" lvl="0" marL="457200" rtl="0">
              <a:spcBef>
                <a:spcPts val="0"/>
              </a:spcBef>
              <a:buNone/>
            </a:pPr>
            <a:r>
              <a:rPr lang="en" sz="1800">
                <a:solidFill>
                  <a:schemeClr val="dk1"/>
                </a:solidFill>
              </a:rPr>
              <a:t>current_destination = North pole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a:spcBef>
                <a:spcPts val="0"/>
              </a:spcBef>
              <a:buNone/>
            </a:pPr>
            <a:r>
              <a:rPr lang="en"/>
              <a:t>Greed3 (simple minwork)</a:t>
            </a:r>
          </a:p>
          <a:p>
            <a:pPr indent="0" lvl="0" marL="0" rtl="0">
              <a:spcBef>
                <a:spcPts val="0"/>
              </a:spcBef>
              <a:buNone/>
            </a:pPr>
            <a:r>
              <a:t/>
            </a:r>
            <a:endParaRPr/>
          </a:p>
        </p:txBody>
      </p:sp>
      <p:sp>
        <p:nvSpPr>
          <p:cNvPr id="173" name="Shape 173"/>
          <p:cNvSpPr txBox="1"/>
          <p:nvPr/>
        </p:nvSpPr>
        <p:spPr>
          <a:xfrm>
            <a:off x="506925" y="636725"/>
            <a:ext cx="8637000" cy="3495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Dist = Harvesine(GiftsId.Latitude, </a:t>
            </a:r>
            <a:r>
              <a:rPr lang="en" sz="1800">
                <a:solidFill>
                  <a:schemeClr val="dk1"/>
                </a:solidFill>
              </a:rPr>
              <a:t>GiftsId.Longitude</a:t>
            </a:r>
            <a:r>
              <a:rPr lang="en" sz="1800"/>
              <a:t>)</a:t>
            </a:r>
          </a:p>
          <a:p>
            <a:pPr indent="0" lvl="0" marL="0" rtl="0">
              <a:spcBef>
                <a:spcPts val="0"/>
              </a:spcBef>
              <a:buNone/>
            </a:pPr>
            <a:r>
              <a:rPr lang="en" sz="1800"/>
              <a:t>current_destination = North pole</a:t>
            </a:r>
          </a:p>
          <a:p>
            <a:pPr indent="0" lvl="0" marL="0" rtl="0">
              <a:spcBef>
                <a:spcPts val="0"/>
              </a:spcBef>
              <a:buNone/>
            </a:pPr>
            <a:r>
              <a:rPr lang="en" sz="1800"/>
              <a:t>current _weight = 0</a:t>
            </a:r>
          </a:p>
          <a:p>
            <a:pPr indent="0" lvl="0" marL="0" rtl="0">
              <a:spcBef>
                <a:spcPts val="0"/>
              </a:spcBef>
              <a:buNone/>
            </a:pPr>
            <a:r>
              <a:rPr lang="en" sz="1800">
                <a:solidFill>
                  <a:srgbClr val="FF0000"/>
                </a:solidFill>
              </a:rPr>
              <a:t>current_trip_distance = 0.</a:t>
            </a:r>
          </a:p>
          <a:p>
            <a:pPr indent="0" lvl="0" marL="0">
              <a:spcBef>
                <a:spcPts val="0"/>
              </a:spcBef>
              <a:buNone/>
            </a:pPr>
            <a:r>
              <a:rPr lang="en" sz="1800"/>
              <a:t>While dist.min() &lt; inf</a:t>
            </a:r>
          </a:p>
          <a:p>
            <a:pPr indent="0" lvl="0" marL="0" rtl="0">
              <a:spcBef>
                <a:spcPts val="0"/>
              </a:spcBef>
              <a:buNone/>
            </a:pPr>
            <a:r>
              <a:rPr lang="en" sz="1800"/>
              <a:t>	</a:t>
            </a:r>
            <a:r>
              <a:rPr lang="en" sz="1800">
                <a:solidFill>
                  <a:srgbClr val="FF0000"/>
                </a:solidFill>
              </a:rPr>
              <a:t>available_dist_to_cities = dist[:, current_destination ] + current_trip_distance </a:t>
            </a:r>
          </a:p>
          <a:p>
            <a:pPr indent="0" lvl="0" marL="0" rtl="0">
              <a:spcBef>
                <a:spcPts val="0"/>
              </a:spcBef>
              <a:buNone/>
            </a:pPr>
            <a:r>
              <a:rPr lang="en" sz="1800"/>
              <a:t>	</a:t>
            </a:r>
            <a:r>
              <a:rPr lang="en" sz="1800">
                <a:solidFill>
                  <a:srgbClr val="FF0000"/>
                </a:solidFill>
              </a:rPr>
              <a:t>X = nearest_destination(available_dist_to_cities*Gifts.weight)</a:t>
            </a:r>
          </a:p>
          <a:p>
            <a:pPr indent="0" lvl="0" marL="0" rtl="0">
              <a:spcBef>
                <a:spcPts val="0"/>
              </a:spcBef>
              <a:buNone/>
            </a:pPr>
            <a:r>
              <a:rPr lang="en" sz="1800"/>
              <a:t>	</a:t>
            </a:r>
            <a:r>
              <a:rPr lang="en" sz="1800">
                <a:solidFill>
                  <a:schemeClr val="dk1"/>
                </a:solidFill>
              </a:rPr>
              <a:t>current _weight.add(Gifts_weight[X]);  </a:t>
            </a:r>
          </a:p>
          <a:p>
            <a:pPr indent="457200" lvl="0" marL="0" rtl="0">
              <a:spcBef>
                <a:spcPts val="0"/>
              </a:spcBef>
              <a:buNone/>
            </a:pPr>
            <a:r>
              <a:rPr lang="en" sz="1800">
                <a:solidFill>
                  <a:srgbClr val="FF0000"/>
                </a:solidFill>
              </a:rPr>
              <a:t>current_trip_distance.add(dist[X,current_destination ])</a:t>
            </a:r>
          </a:p>
          <a:p>
            <a:pPr indent="0" lvl="0" marL="0" rtl="0">
              <a:spcBef>
                <a:spcPts val="0"/>
              </a:spcBef>
              <a:buNone/>
            </a:pPr>
            <a:r>
              <a:rPr lang="en" sz="1800">
                <a:solidFill>
                  <a:schemeClr val="dk1"/>
                </a:solidFill>
              </a:rPr>
              <a:t>	If sleight_limit - sleight_weight &gt; current _weight</a:t>
            </a:r>
          </a:p>
          <a:p>
            <a:pPr indent="0" lvl="0" marL="0" rtl="0">
              <a:spcBef>
                <a:spcPts val="0"/>
              </a:spcBef>
              <a:buNone/>
            </a:pPr>
            <a:r>
              <a:rPr lang="en" sz="1800"/>
              <a:t>		</a:t>
            </a:r>
            <a:r>
              <a:rPr lang="en" sz="1800">
                <a:solidFill>
                  <a:schemeClr val="dk1"/>
                </a:solidFill>
              </a:rPr>
              <a:t>dist[X,:] = inf</a:t>
            </a:r>
          </a:p>
          <a:p>
            <a:pPr indent="0" lvl="0" marL="0" rtl="0">
              <a:spcBef>
                <a:spcPts val="0"/>
              </a:spcBef>
              <a:buNone/>
            </a:pPr>
            <a:r>
              <a:rPr lang="en" sz="1800">
                <a:solidFill>
                  <a:schemeClr val="dk1"/>
                </a:solidFill>
              </a:rPr>
              <a:t>		Update the trip</a:t>
            </a:r>
          </a:p>
          <a:p>
            <a:pPr indent="0" lvl="0" marL="0" rtl="0">
              <a:spcBef>
                <a:spcPts val="0"/>
              </a:spcBef>
              <a:buNone/>
            </a:pPr>
            <a:r>
              <a:rPr lang="en" sz="1800">
                <a:solidFill>
                  <a:schemeClr val="dk1"/>
                </a:solidFill>
              </a:rPr>
              <a:t>	else</a:t>
            </a:r>
          </a:p>
          <a:p>
            <a:pPr indent="0" lvl="0" marL="0" rtl="0">
              <a:spcBef>
                <a:spcPts val="0"/>
              </a:spcBef>
              <a:buNone/>
            </a:pPr>
            <a:r>
              <a:rPr lang="en" sz="1800">
                <a:solidFill>
                  <a:schemeClr val="dk1"/>
                </a:solidFill>
              </a:rPr>
              <a:t>		Initialize new trip</a:t>
            </a:r>
          </a:p>
          <a:p>
            <a:pPr indent="0" lvl="0" marL="0" rtl="0">
              <a:spcBef>
                <a:spcPts val="0"/>
              </a:spcBef>
              <a:buNone/>
            </a:pPr>
            <a:r>
              <a:rPr lang="en" sz="1800">
                <a:solidFill>
                  <a:schemeClr val="dk1"/>
                </a:solidFill>
              </a:rPr>
              <a:t>		current _weight = 0. ; </a:t>
            </a:r>
            <a:r>
              <a:rPr lang="en" sz="1800">
                <a:solidFill>
                  <a:srgbClr val="FF0000"/>
                </a:solidFill>
              </a:rPr>
              <a:t>current_trip_distance = 0.;</a:t>
            </a:r>
          </a:p>
          <a:p>
            <a:pPr indent="457200" lvl="0" marL="457200" rtl="0">
              <a:spcBef>
                <a:spcPts val="0"/>
              </a:spcBef>
              <a:buNone/>
            </a:pPr>
            <a:r>
              <a:rPr lang="en" sz="1800">
                <a:solidFill>
                  <a:schemeClr val="dk1"/>
                </a:solidFill>
              </a:rPr>
              <a:t>current_destination = North pole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Greed4 (onetrip minpower) the idea</a:t>
            </a:r>
          </a:p>
          <a:p>
            <a:pPr indent="0" lvl="0" marL="0" rtl="0">
              <a:spcBef>
                <a:spcPts val="0"/>
              </a:spcBef>
              <a:buNone/>
            </a:pPr>
            <a:r>
              <a:t/>
            </a:r>
            <a:endParaRPr/>
          </a:p>
        </p:txBody>
      </p:sp>
      <p:sp>
        <p:nvSpPr>
          <p:cNvPr id="179" name="Shape 179"/>
          <p:cNvSpPr txBox="1"/>
          <p:nvPr/>
        </p:nvSpPr>
        <p:spPr>
          <a:xfrm>
            <a:off x="507000" y="890225"/>
            <a:ext cx="8637000" cy="4166700"/>
          </a:xfrm>
          <a:prstGeom prst="rect">
            <a:avLst/>
          </a:prstGeom>
          <a:noFill/>
          <a:ln cap="flat" cmpd="sng" w="9525">
            <a:solidFill>
              <a:srgbClr val="262626"/>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sz="1800">
                <a:solidFill>
                  <a:schemeClr val="dk1"/>
                </a:solidFill>
              </a:rPr>
              <a:t>Trips_list = initilize(N) #zero at 1st step</a:t>
            </a:r>
          </a:p>
          <a:p>
            <a:pPr indent="0" lvl="0" marL="0">
              <a:spcBef>
                <a:spcPts val="0"/>
              </a:spcBef>
              <a:buNone/>
            </a:pPr>
            <a:r>
              <a:rPr lang="en" sz="1800">
                <a:solidFill>
                  <a:schemeClr val="dk1"/>
                </a:solidFill>
              </a:rPr>
              <a:t>Consider_new_nodes_list = initilize(N) #set of cities</a:t>
            </a:r>
          </a:p>
          <a:p>
            <a:pPr indent="0" lvl="0" marL="0" rtl="0">
              <a:spcBef>
                <a:spcPts val="0"/>
              </a:spcBef>
              <a:buNone/>
            </a:pPr>
            <a:r>
              <a:t/>
            </a:r>
            <a:endParaRPr sz="1800">
              <a:solidFill>
                <a:schemeClr val="dk1"/>
              </a:solidFill>
            </a:endParaRPr>
          </a:p>
          <a:p>
            <a:pPr indent="0" lvl="0" marL="0">
              <a:spcBef>
                <a:spcPts val="0"/>
              </a:spcBef>
              <a:buNone/>
            </a:pPr>
            <a:r>
              <a:rPr lang="en" sz="1800">
                <a:solidFill>
                  <a:schemeClr val="dk1"/>
                </a:solidFill>
              </a:rPr>
              <a:t>While Consider_new_nodes_list.any() &gt;0:</a:t>
            </a:r>
          </a:p>
          <a:p>
            <a:pPr indent="0" lvl="0" marL="0" rtl="0">
              <a:spcBef>
                <a:spcPts val="0"/>
              </a:spcBef>
              <a:buNone/>
            </a:pPr>
            <a:r>
              <a:t/>
            </a:r>
            <a:endParaRPr sz="1800">
              <a:solidFill>
                <a:schemeClr val="dk1"/>
              </a:solidFill>
            </a:endParaRPr>
          </a:p>
          <a:p>
            <a:pPr indent="0" lvl="0" marL="0" rtl="0">
              <a:spcBef>
                <a:spcPts val="0"/>
              </a:spcBef>
              <a:buNone/>
            </a:pPr>
            <a:r>
              <a:rPr lang="en" sz="1800"/>
              <a:t>	X = find_min_branch(dist_to_cities*Gifts.weight+</a:t>
            </a:r>
            <a:r>
              <a:rPr lang="en" sz="1800">
                <a:solidFill>
                  <a:schemeClr val="dk1"/>
                </a:solidFill>
              </a:rPr>
              <a:t>dist_to_cities*sleight.weight</a:t>
            </a:r>
            <a:r>
              <a:rPr lang="en" sz="1800"/>
              <a:t>)</a:t>
            </a:r>
          </a:p>
          <a:p>
            <a:pPr indent="0" lvl="0" marL="0">
              <a:spcBef>
                <a:spcPts val="0"/>
              </a:spcBef>
              <a:buNone/>
            </a:pPr>
            <a:r>
              <a:rPr lang="en" sz="1800"/>
              <a:t>	</a:t>
            </a:r>
          </a:p>
          <a:p>
            <a:pPr indent="457200" lvl="0" marL="0" rtl="0">
              <a:spcBef>
                <a:spcPts val="0"/>
              </a:spcBef>
              <a:buNone/>
            </a:pPr>
            <a:r>
              <a:rPr lang="en" sz="1800"/>
              <a:t>Update </a:t>
            </a:r>
            <a:r>
              <a:rPr lang="en" sz="1800">
                <a:solidFill>
                  <a:schemeClr val="dk1"/>
                </a:solidFill>
              </a:rPr>
              <a:t>Trips_list </a:t>
            </a:r>
          </a:p>
          <a:p>
            <a:pPr indent="387350" lvl="0" marL="0" rtl="0">
              <a:spcBef>
                <a:spcPts val="0"/>
              </a:spcBef>
              <a:buClr>
                <a:schemeClr val="dk1"/>
              </a:buClr>
              <a:buSzPts val="1100"/>
              <a:buFont typeface="Arial"/>
              <a:buNone/>
            </a:pPr>
            <a:r>
              <a:rPr lang="en" sz="1800">
                <a:solidFill>
                  <a:schemeClr val="dk1"/>
                </a:solidFill>
              </a:rPr>
              <a:t>Update Consider_new_nodes_list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Results</a:t>
            </a:r>
          </a:p>
        </p:txBody>
      </p:sp>
      <p:pic>
        <p:nvPicPr>
          <p:cNvPr id="185" name="Shape 185"/>
          <p:cNvPicPr preferRelativeResize="0"/>
          <p:nvPr/>
        </p:nvPicPr>
        <p:blipFill>
          <a:blip r:embed="rId3">
            <a:alphaModFix/>
          </a:blip>
          <a:stretch>
            <a:fillRect/>
          </a:stretch>
        </p:blipFill>
        <p:spPr>
          <a:xfrm>
            <a:off x="1796825" y="1133025"/>
            <a:ext cx="5750454" cy="3820975"/>
          </a:xfrm>
          <a:prstGeom prst="rect">
            <a:avLst/>
          </a:prstGeom>
          <a:noFill/>
          <a:ln>
            <a:noFill/>
          </a:ln>
        </p:spPr>
      </p:pic>
      <p:sp>
        <p:nvSpPr>
          <p:cNvPr id="186" name="Shape 186"/>
          <p:cNvSpPr txBox="1"/>
          <p:nvPr/>
        </p:nvSpPr>
        <p:spPr>
          <a:xfrm>
            <a:off x="173100" y="4117275"/>
            <a:ext cx="1817400" cy="630600"/>
          </a:xfrm>
          <a:prstGeom prst="rect">
            <a:avLst/>
          </a:prstGeom>
          <a:noFill/>
          <a:ln>
            <a:noFill/>
          </a:ln>
        </p:spPr>
        <p:txBody>
          <a:bodyPr anchorCtr="0" anchor="t" bIns="91425" lIns="91425" rIns="91425" wrap="square" tIns="91425">
            <a:noAutofit/>
          </a:bodyPr>
          <a:lstStyle/>
          <a:p>
            <a:pPr indent="0" lvl="0" marL="0">
              <a:spcBef>
                <a:spcPts val="0"/>
              </a:spcBef>
              <a:buNone/>
            </a:pPr>
            <a:r>
              <a:rPr lang="en"/>
              <a:t>sol = sample_submission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The problem</a:t>
            </a:r>
          </a:p>
        </p:txBody>
      </p:sp>
      <p:sp>
        <p:nvSpPr>
          <p:cNvPr id="63" name="Shape 63"/>
          <p:cNvSpPr txBox="1"/>
          <p:nvPr>
            <p:ph idx="1" type="body"/>
          </p:nvPr>
        </p:nvSpPr>
        <p:spPr>
          <a:xfrm>
            <a:off x="311700" y="1152475"/>
            <a:ext cx="8520600" cy="2433300"/>
          </a:xfrm>
          <a:prstGeom prst="rect">
            <a:avLst/>
          </a:prstGeom>
        </p:spPr>
        <p:txBody>
          <a:bodyPr anchorCtr="0" anchor="t" bIns="91425" lIns="91425" rIns="91425" wrap="square" tIns="91425">
            <a:noAutofit/>
          </a:bodyPr>
          <a:lstStyle/>
          <a:p>
            <a:pPr indent="0" lvl="0" marL="0">
              <a:lnSpc>
                <a:spcPct val="100000"/>
              </a:lnSpc>
              <a:spcBef>
                <a:spcPts val="0"/>
              </a:spcBef>
              <a:spcAft>
                <a:spcPts val="0"/>
              </a:spcAft>
              <a:buNone/>
            </a:pPr>
            <a:r>
              <a:rPr lang="en" sz="1400">
                <a:solidFill>
                  <a:schemeClr val="dk1"/>
                </a:solidFill>
                <a:highlight>
                  <a:srgbClr val="FFFFFF"/>
                </a:highlight>
              </a:rPr>
              <a:t>Santa's magic sleigh has been stolen</a:t>
            </a:r>
          </a:p>
          <a:p>
            <a:pPr indent="0" lvl="0" marL="0" rtl="0">
              <a:lnSpc>
                <a:spcPct val="100000"/>
              </a:lnSpc>
              <a:spcBef>
                <a:spcPts val="0"/>
              </a:spcBef>
              <a:spcAft>
                <a:spcPts val="0"/>
              </a:spcAft>
              <a:buNone/>
            </a:pPr>
            <a:r>
              <a:rPr lang="en" sz="1400">
                <a:solidFill>
                  <a:schemeClr val="dk1"/>
                </a:solidFill>
                <a:highlight>
                  <a:srgbClr val="FFFFFF"/>
                </a:highlight>
              </a:rPr>
              <a:t>Santa is determined to deliver toys to all the good girls and boys using his day-to-day, magic-less sleigh.</a:t>
            </a:r>
          </a:p>
          <a:p>
            <a:pPr indent="-317500" lvl="0" marL="457200" rtl="0">
              <a:spcBef>
                <a:spcPts val="300"/>
              </a:spcBef>
              <a:spcAft>
                <a:spcPts val="0"/>
              </a:spcAft>
              <a:buClr>
                <a:schemeClr val="dk1"/>
              </a:buClr>
              <a:buSzPts val="1400"/>
              <a:buChar char="●"/>
            </a:pPr>
            <a:r>
              <a:rPr lang="en" sz="1400">
                <a:solidFill>
                  <a:schemeClr val="dk1"/>
                </a:solidFill>
              </a:rPr>
              <a:t>Weighted Reindeer Weariness = (distance traveled) * (weights carried for that segment)</a:t>
            </a:r>
          </a:p>
          <a:p>
            <a:pPr indent="-317500" lvl="0" marL="457200" rtl="0">
              <a:spcBef>
                <a:spcPts val="0"/>
              </a:spcBef>
              <a:spcAft>
                <a:spcPts val="0"/>
              </a:spcAft>
              <a:buClr>
                <a:schemeClr val="dk1"/>
              </a:buClr>
              <a:buSzPts val="1400"/>
              <a:buChar char="●"/>
            </a:pPr>
            <a:r>
              <a:rPr lang="en" sz="1400">
                <a:solidFill>
                  <a:schemeClr val="dk1"/>
                </a:solidFill>
              </a:rPr>
              <a:t>All sleighs start from north pole (Lat=90, Long=0), then head to each gift in the order that a user gives, and then head back to north pole</a:t>
            </a:r>
          </a:p>
          <a:p>
            <a:pPr indent="-317500" lvl="0" marL="457200" rtl="0">
              <a:spcBef>
                <a:spcPts val="0"/>
              </a:spcBef>
              <a:spcAft>
                <a:spcPts val="0"/>
              </a:spcAft>
              <a:buClr>
                <a:schemeClr val="dk1"/>
              </a:buClr>
              <a:buSzPts val="1400"/>
              <a:buChar char="●"/>
            </a:pPr>
            <a:r>
              <a:rPr lang="en" sz="1400">
                <a:solidFill>
                  <a:schemeClr val="dk1"/>
                </a:solidFill>
              </a:rPr>
              <a:t>Sleighs have a base weight = 10</a:t>
            </a:r>
          </a:p>
          <a:p>
            <a:pPr indent="-317500" lvl="0" marL="457200" rtl="0">
              <a:spcBef>
                <a:spcPts val="0"/>
              </a:spcBef>
              <a:spcAft>
                <a:spcPts val="1500"/>
              </a:spcAft>
              <a:buClr>
                <a:schemeClr val="dk1"/>
              </a:buClr>
              <a:buSzPts val="1400"/>
              <a:buChar char="●"/>
            </a:pPr>
            <a:r>
              <a:rPr lang="en" sz="1400">
                <a:solidFill>
                  <a:schemeClr val="dk1"/>
                </a:solidFill>
              </a:rPr>
              <a:t>Each sleigh has a weight limit = 1000 (excluding the sleigh base weight)</a:t>
            </a:r>
          </a:p>
          <a:p>
            <a:pPr indent="0" lvl="0" marL="0" rtl="0">
              <a:spcBef>
                <a:spcPts val="800"/>
              </a:spcBef>
              <a:spcAft>
                <a:spcPts val="800"/>
              </a:spcAft>
              <a:buNone/>
            </a:pPr>
            <a:r>
              <a:t/>
            </a:r>
            <a:endParaRPr sz="1400">
              <a:solidFill>
                <a:schemeClr val="dk1"/>
              </a:solidFill>
            </a:endParaRPr>
          </a:p>
          <a:p>
            <a:pPr indent="0" lvl="0" marL="0" rtl="0">
              <a:spcBef>
                <a:spcPts val="800"/>
              </a:spcBef>
              <a:spcAft>
                <a:spcPts val="800"/>
              </a:spcAft>
              <a:buNone/>
            </a:pPr>
            <a:r>
              <a:t/>
            </a:r>
            <a:endParaRPr sz="1400">
              <a:solidFill>
                <a:schemeClr val="dk1"/>
              </a:solidFill>
            </a:endParaRPr>
          </a:p>
          <a:p>
            <a:pPr indent="0" lvl="0" marL="0" rtl="0">
              <a:spcBef>
                <a:spcPts val="800"/>
              </a:spcBef>
              <a:spcAft>
                <a:spcPts val="800"/>
              </a:spcAft>
              <a:buNone/>
            </a:pPr>
            <a:r>
              <a:t/>
            </a:r>
            <a:endParaRPr sz="1400">
              <a:solidFill>
                <a:schemeClr val="dk1"/>
              </a:solidFill>
            </a:endParaRPr>
          </a:p>
          <a:p>
            <a:pPr indent="-69850" lvl="0" marL="0" rtl="0">
              <a:spcBef>
                <a:spcPts val="800"/>
              </a:spcBef>
              <a:spcAft>
                <a:spcPts val="800"/>
              </a:spcAft>
              <a:buClr>
                <a:schemeClr val="dk1"/>
              </a:buClr>
              <a:buSzPts val="1100"/>
              <a:buFont typeface="Arial"/>
              <a:buNone/>
            </a:pPr>
            <a:r>
              <a:rPr lang="en" sz="1400">
                <a:solidFill>
                  <a:schemeClr val="dk1"/>
                </a:solidFill>
              </a:rPr>
              <a:t>where m is the number of trips, n is the number of gifts for each trip jj, wijwij is the weight of the ithith gift at trip jj, Dist()Dist() is calculated with </a:t>
            </a:r>
            <a:r>
              <a:rPr lang="en" sz="1400" u="sng">
                <a:solidFill>
                  <a:srgbClr val="008ABC"/>
                </a:solidFill>
                <a:hlinkClick r:id="rId3"/>
              </a:rPr>
              <a:t>Haversine Distance</a:t>
            </a:r>
            <a:r>
              <a:rPr lang="en" sz="1400">
                <a:solidFill>
                  <a:schemeClr val="dk1"/>
                </a:solidFill>
              </a:rPr>
              <a:t> between two locations, and LociLoci is the location of gift ii. Loc0Loc0 and LocnLocn are North Pole, and wnjwnj, a.k.a. the last leg of each trip, is always the base weight of the sleigh.</a:t>
            </a:r>
          </a:p>
          <a:p>
            <a:pPr indent="0" lvl="0" marL="0">
              <a:spcBef>
                <a:spcPts val="0"/>
              </a:spcBef>
              <a:buNone/>
            </a:pPr>
            <a:r>
              <a:t/>
            </a:r>
            <a:endParaRPr sz="1400">
              <a:solidFill>
                <a:schemeClr val="dk1"/>
              </a:solidFill>
              <a:highlight>
                <a:srgbClr val="FFFFFF"/>
              </a:highlight>
            </a:endParaRPr>
          </a:p>
        </p:txBody>
      </p:sp>
      <p:pic>
        <p:nvPicPr>
          <p:cNvPr id="64" name="Shape 64"/>
          <p:cNvPicPr preferRelativeResize="0"/>
          <p:nvPr/>
        </p:nvPicPr>
        <p:blipFill>
          <a:blip r:embed="rId4">
            <a:alphaModFix/>
          </a:blip>
          <a:stretch>
            <a:fillRect/>
          </a:stretch>
        </p:blipFill>
        <p:spPr>
          <a:xfrm>
            <a:off x="1291349" y="3195025"/>
            <a:ext cx="6733025" cy="753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Results</a:t>
            </a:r>
          </a:p>
        </p:txBody>
      </p:sp>
      <p:pic>
        <p:nvPicPr>
          <p:cNvPr id="192" name="Shape 192"/>
          <p:cNvPicPr preferRelativeResize="0"/>
          <p:nvPr/>
        </p:nvPicPr>
        <p:blipFill>
          <a:blip r:embed="rId3">
            <a:alphaModFix/>
          </a:blip>
          <a:stretch>
            <a:fillRect/>
          </a:stretch>
        </p:blipFill>
        <p:spPr>
          <a:xfrm>
            <a:off x="1579025" y="1108350"/>
            <a:ext cx="5985942" cy="3820975"/>
          </a:xfrm>
          <a:prstGeom prst="rect">
            <a:avLst/>
          </a:prstGeom>
          <a:noFill/>
          <a:ln>
            <a:noFill/>
          </a:ln>
        </p:spPr>
      </p:pic>
      <p:sp>
        <p:nvSpPr>
          <p:cNvPr id="193" name="Shape 193"/>
          <p:cNvSpPr txBox="1"/>
          <p:nvPr/>
        </p:nvSpPr>
        <p:spPr>
          <a:xfrm>
            <a:off x="173100" y="4117275"/>
            <a:ext cx="1817400" cy="630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sol = sample_submission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Results</a:t>
            </a:r>
          </a:p>
        </p:txBody>
      </p:sp>
      <p:pic>
        <p:nvPicPr>
          <p:cNvPr id="199" name="Shape 199"/>
          <p:cNvPicPr preferRelativeResize="0"/>
          <p:nvPr/>
        </p:nvPicPr>
        <p:blipFill>
          <a:blip r:embed="rId3">
            <a:alphaModFix/>
          </a:blip>
          <a:stretch>
            <a:fillRect/>
          </a:stretch>
        </p:blipFill>
        <p:spPr>
          <a:xfrm>
            <a:off x="1651200" y="1133025"/>
            <a:ext cx="5841610"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a:spcBef>
                <a:spcPts val="0"/>
              </a:spcBef>
              <a:buNone/>
            </a:pPr>
            <a:r>
              <a:rPr lang="en"/>
              <a:t>Results N =5000 gifts</a:t>
            </a:r>
          </a:p>
        </p:txBody>
      </p:sp>
      <p:pic>
        <p:nvPicPr>
          <p:cNvPr id="205" name="Shape 205"/>
          <p:cNvPicPr preferRelativeResize="0"/>
          <p:nvPr/>
        </p:nvPicPr>
        <p:blipFill>
          <a:blip r:embed="rId3">
            <a:alphaModFix/>
          </a:blip>
          <a:stretch>
            <a:fillRect/>
          </a:stretch>
        </p:blipFill>
        <p:spPr>
          <a:xfrm>
            <a:off x="-76200" y="1528400"/>
            <a:ext cx="4678062" cy="3615100"/>
          </a:xfrm>
          <a:prstGeom prst="rect">
            <a:avLst/>
          </a:prstGeom>
          <a:noFill/>
          <a:ln>
            <a:noFill/>
          </a:ln>
        </p:spPr>
      </p:pic>
      <p:pic>
        <p:nvPicPr>
          <p:cNvPr id="206" name="Shape 206"/>
          <p:cNvPicPr preferRelativeResize="0"/>
          <p:nvPr/>
        </p:nvPicPr>
        <p:blipFill>
          <a:blip r:embed="rId4">
            <a:alphaModFix/>
          </a:blip>
          <a:stretch>
            <a:fillRect/>
          </a:stretch>
        </p:blipFill>
        <p:spPr>
          <a:xfrm>
            <a:off x="4552850" y="1528400"/>
            <a:ext cx="4645701" cy="3590101"/>
          </a:xfrm>
          <a:prstGeom prst="rect">
            <a:avLst/>
          </a:prstGeom>
          <a:noFill/>
          <a:ln>
            <a:noFill/>
          </a:ln>
        </p:spPr>
      </p:pic>
      <p:sp>
        <p:nvSpPr>
          <p:cNvPr id="207" name="Shape 207"/>
          <p:cNvSpPr txBox="1"/>
          <p:nvPr>
            <p:ph type="title"/>
          </p:nvPr>
        </p:nvSpPr>
        <p:spPr>
          <a:xfrm>
            <a:off x="1024250" y="891075"/>
            <a:ext cx="2713500" cy="572700"/>
          </a:xfrm>
          <a:prstGeom prst="rect">
            <a:avLst/>
          </a:prstGeom>
        </p:spPr>
        <p:txBody>
          <a:bodyPr anchorCtr="0" anchor="t" bIns="91425" lIns="91425" rIns="91425" wrap="square" tIns="91425">
            <a:noAutofit/>
          </a:bodyPr>
          <a:lstStyle/>
          <a:p>
            <a:pPr indent="0" lvl="0" marL="0" rtl="0">
              <a:spcBef>
                <a:spcPts val="0"/>
              </a:spcBef>
              <a:buNone/>
            </a:pPr>
            <a:r>
              <a:rPr lang="en"/>
              <a:t>Distance greed</a:t>
            </a:r>
          </a:p>
        </p:txBody>
      </p:sp>
      <p:sp>
        <p:nvSpPr>
          <p:cNvPr id="208" name="Shape 208"/>
          <p:cNvSpPr txBox="1"/>
          <p:nvPr>
            <p:ph type="title"/>
          </p:nvPr>
        </p:nvSpPr>
        <p:spPr>
          <a:xfrm>
            <a:off x="5135175" y="891075"/>
            <a:ext cx="3734100" cy="572700"/>
          </a:xfrm>
          <a:prstGeom prst="rect">
            <a:avLst/>
          </a:prstGeom>
        </p:spPr>
        <p:txBody>
          <a:bodyPr anchorCtr="0" anchor="t" bIns="91425" lIns="91425" rIns="91425" wrap="square" tIns="91425">
            <a:noAutofit/>
          </a:bodyPr>
          <a:lstStyle/>
          <a:p>
            <a:pPr indent="0" lvl="0" marL="0" rtl="0">
              <a:spcBef>
                <a:spcPts val="0"/>
              </a:spcBef>
              <a:buNone/>
            </a:pPr>
            <a:r>
              <a:rPr lang="en"/>
              <a:t>Sample submission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a:spcBef>
                <a:spcPts val="0"/>
              </a:spcBef>
              <a:buNone/>
            </a:pPr>
            <a:r>
              <a:rPr lang="en"/>
              <a:t>Results N = 50 gifts</a:t>
            </a:r>
          </a:p>
        </p:txBody>
      </p:sp>
      <p:sp>
        <p:nvSpPr>
          <p:cNvPr id="214" name="Shape 214"/>
          <p:cNvSpPr txBox="1"/>
          <p:nvPr>
            <p:ph type="title"/>
          </p:nvPr>
        </p:nvSpPr>
        <p:spPr>
          <a:xfrm>
            <a:off x="1024250" y="891075"/>
            <a:ext cx="2713500" cy="572700"/>
          </a:xfrm>
          <a:prstGeom prst="rect">
            <a:avLst/>
          </a:prstGeom>
        </p:spPr>
        <p:txBody>
          <a:bodyPr anchorCtr="0" anchor="t" bIns="91425" lIns="91425" rIns="91425" wrap="square" tIns="91425">
            <a:noAutofit/>
          </a:bodyPr>
          <a:lstStyle/>
          <a:p>
            <a:pPr indent="0" lvl="0" marL="0" rtl="0">
              <a:spcBef>
                <a:spcPts val="0"/>
              </a:spcBef>
              <a:buNone/>
            </a:pPr>
            <a:r>
              <a:rPr lang="en"/>
              <a:t>Distance greed</a:t>
            </a:r>
          </a:p>
        </p:txBody>
      </p:sp>
      <p:sp>
        <p:nvSpPr>
          <p:cNvPr id="215" name="Shape 215"/>
          <p:cNvSpPr txBox="1"/>
          <p:nvPr>
            <p:ph type="title"/>
          </p:nvPr>
        </p:nvSpPr>
        <p:spPr>
          <a:xfrm>
            <a:off x="5135175" y="891075"/>
            <a:ext cx="3734100" cy="572700"/>
          </a:xfrm>
          <a:prstGeom prst="rect">
            <a:avLst/>
          </a:prstGeom>
        </p:spPr>
        <p:txBody>
          <a:bodyPr anchorCtr="0" anchor="t" bIns="91425" lIns="91425" rIns="91425" wrap="square" tIns="91425">
            <a:noAutofit/>
          </a:bodyPr>
          <a:lstStyle/>
          <a:p>
            <a:pPr indent="0" lvl="0" marL="0" rtl="0">
              <a:spcBef>
                <a:spcPts val="0"/>
              </a:spcBef>
              <a:buNone/>
            </a:pPr>
            <a:r>
              <a:rPr lang="en"/>
              <a:t>Sample submission</a:t>
            </a:r>
          </a:p>
        </p:txBody>
      </p:sp>
      <p:pic>
        <p:nvPicPr>
          <p:cNvPr id="216" name="Shape 216"/>
          <p:cNvPicPr preferRelativeResize="0"/>
          <p:nvPr/>
        </p:nvPicPr>
        <p:blipFill>
          <a:blip r:embed="rId3">
            <a:alphaModFix/>
          </a:blip>
          <a:stretch>
            <a:fillRect/>
          </a:stretch>
        </p:blipFill>
        <p:spPr>
          <a:xfrm>
            <a:off x="152400" y="1539975"/>
            <a:ext cx="4204751" cy="3271420"/>
          </a:xfrm>
          <a:prstGeom prst="rect">
            <a:avLst/>
          </a:prstGeom>
          <a:noFill/>
          <a:ln>
            <a:noFill/>
          </a:ln>
        </p:spPr>
      </p:pic>
      <p:pic>
        <p:nvPicPr>
          <p:cNvPr id="217" name="Shape 217"/>
          <p:cNvPicPr preferRelativeResize="0"/>
          <p:nvPr/>
        </p:nvPicPr>
        <p:blipFill>
          <a:blip r:embed="rId4">
            <a:alphaModFix/>
          </a:blip>
          <a:stretch>
            <a:fillRect/>
          </a:stretch>
        </p:blipFill>
        <p:spPr>
          <a:xfrm>
            <a:off x="4509551" y="1539975"/>
            <a:ext cx="4435726" cy="3451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Column generation</a:t>
            </a:r>
          </a:p>
        </p:txBody>
      </p:sp>
      <p:pic>
        <p:nvPicPr>
          <p:cNvPr id="223" name="Shape 223"/>
          <p:cNvPicPr preferRelativeResize="0"/>
          <p:nvPr/>
        </p:nvPicPr>
        <p:blipFill>
          <a:blip r:embed="rId3">
            <a:alphaModFix/>
          </a:blip>
          <a:stretch>
            <a:fillRect/>
          </a:stretch>
        </p:blipFill>
        <p:spPr>
          <a:xfrm>
            <a:off x="900925" y="3143500"/>
            <a:ext cx="4985825" cy="1598025"/>
          </a:xfrm>
          <a:prstGeom prst="rect">
            <a:avLst/>
          </a:prstGeom>
          <a:noFill/>
          <a:ln>
            <a:noFill/>
          </a:ln>
        </p:spPr>
      </p:pic>
      <p:pic>
        <p:nvPicPr>
          <p:cNvPr id="224" name="Shape 224"/>
          <p:cNvPicPr preferRelativeResize="0"/>
          <p:nvPr/>
        </p:nvPicPr>
        <p:blipFill>
          <a:blip r:embed="rId4">
            <a:alphaModFix/>
          </a:blip>
          <a:stretch>
            <a:fillRect/>
          </a:stretch>
        </p:blipFill>
        <p:spPr>
          <a:xfrm>
            <a:off x="364075" y="1094175"/>
            <a:ext cx="8080875" cy="1972887"/>
          </a:xfrm>
          <a:prstGeom prst="rect">
            <a:avLst/>
          </a:prstGeom>
          <a:noFill/>
          <a:ln>
            <a:noFill/>
          </a:ln>
        </p:spPr>
      </p:pic>
      <p:pic>
        <p:nvPicPr>
          <p:cNvPr id="225" name="Shape 225"/>
          <p:cNvPicPr preferRelativeResize="0"/>
          <p:nvPr/>
        </p:nvPicPr>
        <p:blipFill>
          <a:blip r:embed="rId5">
            <a:alphaModFix/>
          </a:blip>
          <a:stretch>
            <a:fillRect/>
          </a:stretch>
        </p:blipFill>
        <p:spPr>
          <a:xfrm>
            <a:off x="4117601" y="445014"/>
            <a:ext cx="3955000" cy="884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5426375" y="744075"/>
            <a:ext cx="2681700" cy="572700"/>
          </a:xfrm>
          <a:prstGeom prst="rect">
            <a:avLst/>
          </a:prstGeom>
        </p:spPr>
        <p:txBody>
          <a:bodyPr anchorCtr="0" anchor="t" bIns="91425" lIns="91425" rIns="91425" wrap="square" tIns="91425">
            <a:noAutofit/>
          </a:bodyPr>
          <a:lstStyle/>
          <a:p>
            <a:pPr indent="0" lvl="0" marL="0">
              <a:spcBef>
                <a:spcPts val="0"/>
              </a:spcBef>
              <a:buNone/>
            </a:pPr>
            <a:r>
              <a:rPr lang="en"/>
              <a:t>Dual problem</a:t>
            </a:r>
          </a:p>
        </p:txBody>
      </p:sp>
      <p:pic>
        <p:nvPicPr>
          <p:cNvPr id="231" name="Shape 231"/>
          <p:cNvPicPr preferRelativeResize="0"/>
          <p:nvPr/>
        </p:nvPicPr>
        <p:blipFill>
          <a:blip r:embed="rId3">
            <a:alphaModFix/>
          </a:blip>
          <a:stretch>
            <a:fillRect/>
          </a:stretch>
        </p:blipFill>
        <p:spPr>
          <a:xfrm>
            <a:off x="572750" y="1819600"/>
            <a:ext cx="2453250" cy="1684325"/>
          </a:xfrm>
          <a:prstGeom prst="rect">
            <a:avLst/>
          </a:prstGeom>
          <a:noFill/>
          <a:ln>
            <a:noFill/>
          </a:ln>
        </p:spPr>
      </p:pic>
      <p:sp>
        <p:nvSpPr>
          <p:cNvPr id="232" name="Shape 232"/>
          <p:cNvSpPr txBox="1"/>
          <p:nvPr>
            <p:ph type="title"/>
          </p:nvPr>
        </p:nvSpPr>
        <p:spPr>
          <a:xfrm>
            <a:off x="345725" y="744075"/>
            <a:ext cx="2907300" cy="572700"/>
          </a:xfrm>
          <a:prstGeom prst="rect">
            <a:avLst/>
          </a:prstGeom>
        </p:spPr>
        <p:txBody>
          <a:bodyPr anchorCtr="0" anchor="t" bIns="91425" lIns="91425" rIns="91425" wrap="square" tIns="91425">
            <a:noAutofit/>
          </a:bodyPr>
          <a:lstStyle/>
          <a:p>
            <a:pPr indent="0" lvl="0" marL="0" rtl="0">
              <a:spcBef>
                <a:spcPts val="0"/>
              </a:spcBef>
              <a:buNone/>
            </a:pPr>
            <a:r>
              <a:rPr lang="en"/>
              <a:t>Relaxation to LP</a:t>
            </a:r>
          </a:p>
        </p:txBody>
      </p:sp>
      <p:pic>
        <p:nvPicPr>
          <p:cNvPr id="233" name="Shape 233"/>
          <p:cNvPicPr preferRelativeResize="0"/>
          <p:nvPr/>
        </p:nvPicPr>
        <p:blipFill>
          <a:blip r:embed="rId4">
            <a:alphaModFix/>
          </a:blip>
          <a:stretch>
            <a:fillRect/>
          </a:stretch>
        </p:blipFill>
        <p:spPr>
          <a:xfrm>
            <a:off x="5485475" y="1655337"/>
            <a:ext cx="2563500" cy="1832825"/>
          </a:xfrm>
          <a:prstGeom prst="rect">
            <a:avLst/>
          </a:prstGeom>
          <a:noFill/>
          <a:ln>
            <a:noFill/>
          </a:ln>
        </p:spPr>
      </p:pic>
      <p:pic>
        <p:nvPicPr>
          <p:cNvPr id="234" name="Shape 234"/>
          <p:cNvPicPr preferRelativeResize="0"/>
          <p:nvPr/>
        </p:nvPicPr>
        <p:blipFill>
          <a:blip r:embed="rId5">
            <a:alphaModFix/>
          </a:blip>
          <a:stretch>
            <a:fillRect/>
          </a:stretch>
        </p:blipFill>
        <p:spPr>
          <a:xfrm>
            <a:off x="2238375" y="4205800"/>
            <a:ext cx="6180824" cy="294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Solution</a:t>
            </a:r>
          </a:p>
        </p:txBody>
      </p:sp>
      <p:pic>
        <p:nvPicPr>
          <p:cNvPr id="240" name="Shape 240"/>
          <p:cNvPicPr preferRelativeResize="0"/>
          <p:nvPr/>
        </p:nvPicPr>
        <p:blipFill>
          <a:blip r:embed="rId3">
            <a:alphaModFix/>
          </a:blip>
          <a:stretch>
            <a:fillRect/>
          </a:stretch>
        </p:blipFill>
        <p:spPr>
          <a:xfrm>
            <a:off x="342100" y="1251675"/>
            <a:ext cx="8459800" cy="3050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124625"/>
            <a:ext cx="8520600" cy="572700"/>
          </a:xfrm>
          <a:prstGeom prst="rect">
            <a:avLst/>
          </a:prstGeom>
        </p:spPr>
        <p:txBody>
          <a:bodyPr anchorCtr="0" anchor="t" bIns="91425" lIns="91425" rIns="91425" wrap="square" tIns="91425">
            <a:noAutofit/>
          </a:bodyPr>
          <a:lstStyle/>
          <a:p>
            <a:pPr indent="0" lvl="0" marL="0">
              <a:spcBef>
                <a:spcPts val="0"/>
              </a:spcBef>
              <a:buNone/>
            </a:pPr>
            <a:r>
              <a:rPr lang="en"/>
              <a:t>Key part - finding violated constraints</a:t>
            </a:r>
          </a:p>
        </p:txBody>
      </p:sp>
      <p:pic>
        <p:nvPicPr>
          <p:cNvPr id="246" name="Shape 246"/>
          <p:cNvPicPr preferRelativeResize="0"/>
          <p:nvPr/>
        </p:nvPicPr>
        <p:blipFill>
          <a:blip r:embed="rId3">
            <a:alphaModFix/>
          </a:blip>
          <a:stretch>
            <a:fillRect/>
          </a:stretch>
        </p:blipFill>
        <p:spPr>
          <a:xfrm>
            <a:off x="576200" y="812550"/>
            <a:ext cx="7615725" cy="3979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Key part - good heuristics to find f coefficients  </a:t>
            </a:r>
          </a:p>
        </p:txBody>
      </p:sp>
      <p:pic>
        <p:nvPicPr>
          <p:cNvPr id="252" name="Shape 252"/>
          <p:cNvPicPr preferRelativeResize="0"/>
          <p:nvPr/>
        </p:nvPicPr>
        <p:blipFill>
          <a:blip r:embed="rId3">
            <a:alphaModFix/>
          </a:blip>
          <a:stretch>
            <a:fillRect/>
          </a:stretch>
        </p:blipFill>
        <p:spPr>
          <a:xfrm>
            <a:off x="225700" y="1080575"/>
            <a:ext cx="4236900" cy="3209025"/>
          </a:xfrm>
          <a:prstGeom prst="rect">
            <a:avLst/>
          </a:prstGeom>
          <a:noFill/>
          <a:ln>
            <a:noFill/>
          </a:ln>
        </p:spPr>
      </p:pic>
      <p:pic>
        <p:nvPicPr>
          <p:cNvPr id="253" name="Shape 253"/>
          <p:cNvPicPr preferRelativeResize="0"/>
          <p:nvPr/>
        </p:nvPicPr>
        <p:blipFill>
          <a:blip r:embed="rId4">
            <a:alphaModFix/>
          </a:blip>
          <a:stretch>
            <a:fillRect/>
          </a:stretch>
        </p:blipFill>
        <p:spPr>
          <a:xfrm>
            <a:off x="4763025" y="1220250"/>
            <a:ext cx="4069275" cy="3069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445025"/>
            <a:ext cx="8728800" cy="461100"/>
          </a:xfrm>
          <a:prstGeom prst="rect">
            <a:avLst/>
          </a:prstGeom>
        </p:spPr>
        <p:txBody>
          <a:bodyPr anchorCtr="0" anchor="t" bIns="91425" lIns="91425" rIns="91425" wrap="square" tIns="91425">
            <a:noAutofit/>
          </a:bodyPr>
          <a:lstStyle/>
          <a:p>
            <a:pPr indent="0" lvl="0" marL="0">
              <a:spcBef>
                <a:spcPts val="0"/>
              </a:spcBef>
              <a:buNone/>
            </a:pPr>
            <a:r>
              <a:rPr lang="en" sz="2400"/>
              <a:t>Column generation (greedy) with different </a:t>
            </a:r>
            <a:r>
              <a:rPr lang="en" sz="2400"/>
              <a:t>hyperparameters</a:t>
            </a:r>
            <a:r>
              <a:rPr lang="en" sz="2400"/>
              <a:t> </a:t>
            </a:r>
          </a:p>
        </p:txBody>
      </p:sp>
      <p:sp>
        <p:nvSpPr>
          <p:cNvPr id="259" name="Shape 259"/>
          <p:cNvSpPr txBox="1"/>
          <p:nvPr>
            <p:ph idx="1" type="body"/>
          </p:nvPr>
        </p:nvSpPr>
        <p:spPr>
          <a:xfrm>
            <a:off x="385025" y="4530550"/>
            <a:ext cx="8520600" cy="384000"/>
          </a:xfrm>
          <a:prstGeom prst="rect">
            <a:avLst/>
          </a:prstGeom>
        </p:spPr>
        <p:txBody>
          <a:bodyPr anchorCtr="0" anchor="t" bIns="91425" lIns="91425" rIns="91425" wrap="square" tIns="91425">
            <a:noAutofit/>
          </a:bodyPr>
          <a:lstStyle/>
          <a:p>
            <a:pPr indent="0" lvl="0" marL="0">
              <a:spcBef>
                <a:spcPts val="0"/>
              </a:spcBef>
              <a:buNone/>
            </a:pPr>
            <a:r>
              <a:rPr lang="en"/>
              <a:t>Conclusion: Need more experiments on tuning the </a:t>
            </a:r>
            <a:r>
              <a:rPr lang="en"/>
              <a:t>finding of violated constraints </a:t>
            </a:r>
          </a:p>
        </p:txBody>
      </p:sp>
      <p:pic>
        <p:nvPicPr>
          <p:cNvPr id="260" name="Shape 260"/>
          <p:cNvPicPr preferRelativeResize="0"/>
          <p:nvPr/>
        </p:nvPicPr>
        <p:blipFill>
          <a:blip r:embed="rId3">
            <a:alphaModFix/>
          </a:blip>
          <a:stretch>
            <a:fillRect/>
          </a:stretch>
        </p:blipFill>
        <p:spPr>
          <a:xfrm>
            <a:off x="162079" y="906125"/>
            <a:ext cx="4352922" cy="3528000"/>
          </a:xfrm>
          <a:prstGeom prst="rect">
            <a:avLst/>
          </a:prstGeom>
          <a:noFill/>
          <a:ln>
            <a:noFill/>
          </a:ln>
        </p:spPr>
      </p:pic>
      <p:pic>
        <p:nvPicPr>
          <p:cNvPr id="261" name="Shape 261"/>
          <p:cNvPicPr preferRelativeResize="0"/>
          <p:nvPr/>
        </p:nvPicPr>
        <p:blipFill>
          <a:blip r:embed="rId4">
            <a:alphaModFix/>
          </a:blip>
          <a:stretch>
            <a:fillRect/>
          </a:stretch>
        </p:blipFill>
        <p:spPr>
          <a:xfrm>
            <a:off x="4635975" y="906125"/>
            <a:ext cx="4324200" cy="352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a:spcBef>
                <a:spcPts val="0"/>
              </a:spcBef>
              <a:buNone/>
            </a:pPr>
            <a:r>
              <a:rPr lang="en"/>
              <a:t>Example</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100000"/>
              </a:lnSpc>
              <a:spcBef>
                <a:spcPts val="800"/>
              </a:spcBef>
              <a:spcAft>
                <a:spcPts val="800"/>
              </a:spcAft>
              <a:buClr>
                <a:schemeClr val="dk1"/>
              </a:buClr>
              <a:buSzPts val="1100"/>
              <a:buFont typeface="Arial"/>
              <a:buNone/>
            </a:pPr>
            <a:r>
              <a:rPr lang="en">
                <a:solidFill>
                  <a:schemeClr val="dk1"/>
                </a:solidFill>
              </a:rPr>
              <a:t>For A, B gifts to deliver in the trip, the WRW is calculated as:</a:t>
            </a:r>
          </a:p>
          <a:p>
            <a:pPr indent="-69850" lvl="0" marL="0" rtl="0">
              <a:lnSpc>
                <a:spcPct val="100000"/>
              </a:lnSpc>
              <a:spcBef>
                <a:spcPts val="0"/>
              </a:spcBef>
              <a:spcAft>
                <a:spcPts val="0"/>
              </a:spcAft>
              <a:buClr>
                <a:schemeClr val="dk1"/>
              </a:buClr>
              <a:buSzPts val="1100"/>
              <a:buFont typeface="Arial"/>
              <a:buNone/>
            </a:pPr>
            <a:r>
              <a:rPr lang="en">
                <a:solidFill>
                  <a:schemeClr val="dk1"/>
                </a:solidFill>
              </a:rPr>
              <a:t>dist( North pole to A ) * ( weight A + weight B + base_weight ) +</a:t>
            </a:r>
          </a:p>
          <a:p>
            <a:pPr indent="-69850" lvl="0" marL="0" rtl="0">
              <a:lnSpc>
                <a:spcPct val="100000"/>
              </a:lnSpc>
              <a:spcBef>
                <a:spcPts val="0"/>
              </a:spcBef>
              <a:spcAft>
                <a:spcPts val="0"/>
              </a:spcAft>
              <a:buClr>
                <a:schemeClr val="dk1"/>
              </a:buClr>
              <a:buSzPts val="1100"/>
              <a:buFont typeface="Arial"/>
              <a:buNone/>
            </a:pPr>
            <a:r>
              <a:rPr lang="en">
                <a:solidFill>
                  <a:schemeClr val="dk1"/>
                </a:solidFill>
              </a:rPr>
              <a:t>dist( A to B ) * ( weight B + base_weight ) +</a:t>
            </a:r>
          </a:p>
          <a:p>
            <a:pPr indent="0" lvl="0" marL="0" rtl="0">
              <a:lnSpc>
                <a:spcPct val="100000"/>
              </a:lnSpc>
              <a:spcBef>
                <a:spcPts val="0"/>
              </a:spcBef>
              <a:spcAft>
                <a:spcPts val="0"/>
              </a:spcAft>
              <a:buNone/>
            </a:pPr>
            <a:r>
              <a:rPr lang="en">
                <a:solidFill>
                  <a:schemeClr val="dk1"/>
                </a:solidFill>
              </a:rPr>
              <a:t>dist( B to North pole ) * ( base_weight )</a:t>
            </a:r>
          </a:p>
          <a:p>
            <a:pPr indent="0" lvl="0" marL="0" rtl="0">
              <a:lnSpc>
                <a:spcPct val="100000"/>
              </a:lnSpc>
              <a:spcBef>
                <a:spcPts val="0"/>
              </a:spcBef>
              <a:spcAft>
                <a:spcPts val="0"/>
              </a:spcAft>
              <a:buNone/>
            </a:pPr>
            <a:r>
              <a:rPr lang="en">
                <a:solidFill>
                  <a:schemeClr val="dk1"/>
                </a:solidFill>
              </a:rPr>
              <a:t>Solution has the format</a:t>
            </a:r>
          </a:p>
          <a:p>
            <a:pPr indent="-69850" lvl="0" marL="0" rtl="0">
              <a:lnSpc>
                <a:spcPct val="100000"/>
              </a:lnSpc>
              <a:spcBef>
                <a:spcPts val="0"/>
              </a:spcBef>
              <a:spcAft>
                <a:spcPts val="0"/>
              </a:spcAft>
              <a:buClr>
                <a:schemeClr val="dk1"/>
              </a:buClr>
              <a:buSzPts val="1100"/>
              <a:buFont typeface="Arial"/>
              <a:buNone/>
            </a:pPr>
            <a:r>
              <a:t/>
            </a:r>
            <a:endParaRPr>
              <a:solidFill>
                <a:schemeClr val="dk1"/>
              </a:solidFill>
            </a:endParaRPr>
          </a:p>
          <a:p>
            <a:pPr indent="-69850" lvl="0" marL="152400" marR="152400" rtl="0">
              <a:lnSpc>
                <a:spcPct val="100000"/>
              </a:lnSpc>
              <a:spcBef>
                <a:spcPts val="0"/>
              </a:spcBef>
              <a:spcAft>
                <a:spcPts val="0"/>
              </a:spcAft>
              <a:buClr>
                <a:schemeClr val="dk1"/>
              </a:buClr>
              <a:buSzPts val="1100"/>
              <a:buFont typeface="Arial"/>
              <a:buNone/>
            </a:pPr>
            <a:r>
              <a:rPr lang="en">
                <a:solidFill>
                  <a:schemeClr val="dk1"/>
                </a:solidFill>
                <a:highlight>
                  <a:srgbClr val="F4F4F4"/>
                </a:highlight>
                <a:latin typeface="Verdana"/>
                <a:ea typeface="Verdana"/>
                <a:cs typeface="Verdana"/>
                <a:sym typeface="Verdana"/>
              </a:rPr>
              <a:t>GiftId,TripId</a:t>
            </a:r>
          </a:p>
          <a:p>
            <a:pPr indent="-69850" lvl="0" marL="152400" marR="152400" rtl="0">
              <a:lnSpc>
                <a:spcPct val="100000"/>
              </a:lnSpc>
              <a:spcBef>
                <a:spcPts val="0"/>
              </a:spcBef>
              <a:spcAft>
                <a:spcPts val="0"/>
              </a:spcAft>
              <a:buClr>
                <a:schemeClr val="dk1"/>
              </a:buClr>
              <a:buSzPts val="1100"/>
              <a:buFont typeface="Arial"/>
              <a:buNone/>
            </a:pPr>
            <a:r>
              <a:rPr lang="en">
                <a:solidFill>
                  <a:schemeClr val="dk1"/>
                </a:solidFill>
                <a:highlight>
                  <a:srgbClr val="F4F4F4"/>
                </a:highlight>
                <a:latin typeface="Verdana"/>
                <a:ea typeface="Verdana"/>
                <a:cs typeface="Verdana"/>
                <a:sym typeface="Verdana"/>
              </a:rPr>
              <a:t>1,1</a:t>
            </a:r>
          </a:p>
          <a:p>
            <a:pPr indent="-69850" lvl="0" marL="152400" marR="152400" rtl="0">
              <a:lnSpc>
                <a:spcPct val="100000"/>
              </a:lnSpc>
              <a:spcBef>
                <a:spcPts val="0"/>
              </a:spcBef>
              <a:spcAft>
                <a:spcPts val="0"/>
              </a:spcAft>
              <a:buClr>
                <a:schemeClr val="dk1"/>
              </a:buClr>
              <a:buSzPts val="1100"/>
              <a:buFont typeface="Arial"/>
              <a:buNone/>
            </a:pPr>
            <a:r>
              <a:rPr lang="en">
                <a:solidFill>
                  <a:schemeClr val="dk1"/>
                </a:solidFill>
                <a:highlight>
                  <a:srgbClr val="F4F4F4"/>
                </a:highlight>
                <a:latin typeface="Verdana"/>
                <a:ea typeface="Verdana"/>
                <a:cs typeface="Verdana"/>
                <a:sym typeface="Verdana"/>
              </a:rPr>
              <a:t>5,1</a:t>
            </a:r>
          </a:p>
          <a:p>
            <a:pPr indent="-69850" lvl="0" marL="152400" marR="152400" rtl="0">
              <a:lnSpc>
                <a:spcPct val="100000"/>
              </a:lnSpc>
              <a:spcBef>
                <a:spcPts val="0"/>
              </a:spcBef>
              <a:spcAft>
                <a:spcPts val="0"/>
              </a:spcAft>
              <a:buClr>
                <a:schemeClr val="dk1"/>
              </a:buClr>
              <a:buSzPts val="1100"/>
              <a:buFont typeface="Arial"/>
              <a:buNone/>
            </a:pPr>
            <a:r>
              <a:rPr lang="en">
                <a:solidFill>
                  <a:schemeClr val="dk1"/>
                </a:solidFill>
                <a:highlight>
                  <a:srgbClr val="F4F4F4"/>
                </a:highlight>
                <a:latin typeface="Verdana"/>
                <a:ea typeface="Verdana"/>
                <a:cs typeface="Verdana"/>
                <a:sym typeface="Verdana"/>
              </a:rPr>
              <a:t>3,2</a:t>
            </a:r>
          </a:p>
          <a:p>
            <a:pPr indent="-69850" lvl="0" marL="152400" marR="152400" rtl="0">
              <a:lnSpc>
                <a:spcPct val="100000"/>
              </a:lnSpc>
              <a:spcBef>
                <a:spcPts val="0"/>
              </a:spcBef>
              <a:spcAft>
                <a:spcPts val="0"/>
              </a:spcAft>
              <a:buClr>
                <a:schemeClr val="dk1"/>
              </a:buClr>
              <a:buSzPts val="1100"/>
              <a:buFont typeface="Arial"/>
              <a:buNone/>
            </a:pPr>
            <a:r>
              <a:rPr lang="en">
                <a:solidFill>
                  <a:schemeClr val="dk1"/>
                </a:solidFill>
                <a:highlight>
                  <a:srgbClr val="F4F4F4"/>
                </a:highlight>
                <a:latin typeface="Verdana"/>
                <a:ea typeface="Verdana"/>
                <a:cs typeface="Verdana"/>
                <a:sym typeface="Verdana"/>
              </a:rPr>
              <a:t>4,2</a:t>
            </a:r>
          </a:p>
          <a:p>
            <a:pPr indent="-69850" lvl="0" marL="152400" marR="152400" rtl="0">
              <a:lnSpc>
                <a:spcPct val="100000"/>
              </a:lnSpc>
              <a:spcBef>
                <a:spcPts val="0"/>
              </a:spcBef>
              <a:spcAft>
                <a:spcPts val="0"/>
              </a:spcAft>
              <a:buClr>
                <a:schemeClr val="dk1"/>
              </a:buClr>
              <a:buSzPts val="1100"/>
              <a:buFont typeface="Arial"/>
              <a:buNone/>
            </a:pPr>
            <a:r>
              <a:rPr lang="en">
                <a:solidFill>
                  <a:schemeClr val="dk1"/>
                </a:solidFill>
                <a:highlight>
                  <a:srgbClr val="F4F4F4"/>
                </a:highlight>
                <a:latin typeface="Verdana"/>
                <a:ea typeface="Verdana"/>
                <a:cs typeface="Verdana"/>
                <a:sym typeface="Verdana"/>
              </a:rPr>
              <a:t>2,1</a:t>
            </a:r>
          </a:p>
          <a:p>
            <a:pPr indent="0" lvl="0" marL="0">
              <a:lnSpc>
                <a:spcPct val="100000"/>
              </a:lnSpc>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a:t>
            </a:r>
            <a:r>
              <a:rPr lang="en"/>
              <a:t>imulated annealing</a:t>
            </a:r>
            <a:r>
              <a:rPr lang="en"/>
              <a:t> </a:t>
            </a:r>
            <a:r>
              <a:rPr lang="en" u="sng">
                <a:solidFill>
                  <a:schemeClr val="hlink"/>
                </a:solidFill>
                <a:hlinkClick r:id="rId3"/>
              </a:rPr>
              <a:t>[1]</a:t>
            </a:r>
          </a:p>
        </p:txBody>
      </p:sp>
      <p:sp>
        <p:nvSpPr>
          <p:cNvPr id="267" name="Shape 2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685800" rtl="0">
              <a:spcBef>
                <a:spcPts val="300"/>
              </a:spcBef>
              <a:spcAft>
                <a:spcPts val="0"/>
              </a:spcAft>
              <a:buClr>
                <a:srgbClr val="222222"/>
              </a:buClr>
              <a:buSzPts val="2400"/>
              <a:buChar char="●"/>
            </a:pPr>
            <a:r>
              <a:rPr lang="en" sz="2400">
                <a:solidFill>
                  <a:srgbClr val="222222"/>
                </a:solidFill>
              </a:rPr>
              <a:t>Let </a:t>
            </a:r>
            <a:r>
              <a:rPr i="1" lang="en" sz="2400">
                <a:solidFill>
                  <a:srgbClr val="222222"/>
                </a:solidFill>
                <a:latin typeface="Times New Roman"/>
                <a:ea typeface="Times New Roman"/>
                <a:cs typeface="Times New Roman"/>
                <a:sym typeface="Times New Roman"/>
              </a:rPr>
              <a:t>s</a:t>
            </a:r>
            <a:r>
              <a:rPr lang="en" sz="2400">
                <a:solidFill>
                  <a:srgbClr val="222222"/>
                </a:solidFill>
                <a:latin typeface="Times New Roman"/>
                <a:ea typeface="Times New Roman"/>
                <a:cs typeface="Times New Roman"/>
                <a:sym typeface="Times New Roman"/>
              </a:rPr>
              <a:t> = </a:t>
            </a:r>
            <a:r>
              <a:rPr i="1" lang="en" sz="2400">
                <a:solidFill>
                  <a:srgbClr val="222222"/>
                </a:solidFill>
                <a:latin typeface="Times New Roman"/>
                <a:ea typeface="Times New Roman"/>
                <a:cs typeface="Times New Roman"/>
                <a:sym typeface="Times New Roman"/>
              </a:rPr>
              <a:t>s</a:t>
            </a:r>
            <a:r>
              <a:rPr baseline="-25000" lang="en" sz="2400">
                <a:solidFill>
                  <a:srgbClr val="222222"/>
                </a:solidFill>
                <a:latin typeface="Times New Roman"/>
                <a:ea typeface="Times New Roman"/>
                <a:cs typeface="Times New Roman"/>
                <a:sym typeface="Times New Roman"/>
              </a:rPr>
              <a:t>0</a:t>
            </a:r>
          </a:p>
          <a:p>
            <a:pPr indent="-381000" lvl="0" marL="685800" rtl="0">
              <a:spcBef>
                <a:spcPts val="0"/>
              </a:spcBef>
              <a:spcAft>
                <a:spcPts val="0"/>
              </a:spcAft>
              <a:buClr>
                <a:srgbClr val="222222"/>
              </a:buClr>
              <a:buSzPts val="2400"/>
              <a:buChar char="●"/>
            </a:pPr>
            <a:r>
              <a:rPr lang="en" sz="2400">
                <a:solidFill>
                  <a:srgbClr val="222222"/>
                </a:solidFill>
              </a:rPr>
              <a:t>For </a:t>
            </a:r>
            <a:r>
              <a:rPr i="1" lang="en" sz="2400">
                <a:solidFill>
                  <a:srgbClr val="222222"/>
                </a:solidFill>
                <a:latin typeface="Times New Roman"/>
                <a:ea typeface="Times New Roman"/>
                <a:cs typeface="Times New Roman"/>
                <a:sym typeface="Times New Roman"/>
              </a:rPr>
              <a:t>k</a:t>
            </a:r>
            <a:r>
              <a:rPr lang="en" sz="2400">
                <a:solidFill>
                  <a:srgbClr val="222222"/>
                </a:solidFill>
                <a:latin typeface="Times New Roman"/>
                <a:ea typeface="Times New Roman"/>
                <a:cs typeface="Times New Roman"/>
                <a:sym typeface="Times New Roman"/>
              </a:rPr>
              <a:t> = 0</a:t>
            </a:r>
            <a:r>
              <a:rPr lang="en" sz="2400">
                <a:solidFill>
                  <a:srgbClr val="222222"/>
                </a:solidFill>
              </a:rPr>
              <a:t> through </a:t>
            </a:r>
            <a:r>
              <a:rPr i="1" lang="en" sz="2400">
                <a:solidFill>
                  <a:srgbClr val="222222"/>
                </a:solidFill>
                <a:latin typeface="Times New Roman"/>
                <a:ea typeface="Times New Roman"/>
                <a:cs typeface="Times New Roman"/>
                <a:sym typeface="Times New Roman"/>
              </a:rPr>
              <a:t>k</a:t>
            </a:r>
            <a:r>
              <a:rPr baseline="-25000" lang="en" sz="2400">
                <a:solidFill>
                  <a:srgbClr val="222222"/>
                </a:solidFill>
                <a:latin typeface="Times New Roman"/>
                <a:ea typeface="Times New Roman"/>
                <a:cs typeface="Times New Roman"/>
                <a:sym typeface="Times New Roman"/>
              </a:rPr>
              <a:t>max</a:t>
            </a:r>
            <a:r>
              <a:rPr lang="en" sz="2400">
                <a:solidFill>
                  <a:srgbClr val="222222"/>
                </a:solidFill>
              </a:rPr>
              <a:t>:</a:t>
            </a:r>
          </a:p>
          <a:p>
            <a:pPr indent="-381000" lvl="1" marL="1371600" rtl="0">
              <a:spcBef>
                <a:spcPts val="0"/>
              </a:spcBef>
              <a:spcAft>
                <a:spcPts val="0"/>
              </a:spcAft>
              <a:buClr>
                <a:srgbClr val="222222"/>
              </a:buClr>
              <a:buSzPts val="2400"/>
              <a:buChar char="●"/>
            </a:pPr>
            <a:r>
              <a:rPr lang="en" sz="2400">
                <a:solidFill>
                  <a:srgbClr val="222222"/>
                </a:solidFill>
              </a:rPr>
              <a:t>Pick a random neighbour, </a:t>
            </a:r>
            <a:r>
              <a:rPr i="1" lang="en" sz="2400">
                <a:solidFill>
                  <a:srgbClr val="222222"/>
                </a:solidFill>
                <a:latin typeface="Times New Roman"/>
                <a:ea typeface="Times New Roman"/>
                <a:cs typeface="Times New Roman"/>
                <a:sym typeface="Times New Roman"/>
              </a:rPr>
              <a:t>s</a:t>
            </a:r>
            <a:r>
              <a:rPr baseline="-25000" lang="en" sz="2400">
                <a:solidFill>
                  <a:srgbClr val="222222"/>
                </a:solidFill>
                <a:latin typeface="Times New Roman"/>
                <a:ea typeface="Times New Roman"/>
                <a:cs typeface="Times New Roman"/>
                <a:sym typeface="Times New Roman"/>
              </a:rPr>
              <a:t>new</a:t>
            </a:r>
            <a:r>
              <a:rPr lang="en" sz="2400">
                <a:solidFill>
                  <a:srgbClr val="222222"/>
                </a:solidFill>
                <a:latin typeface="Times New Roman"/>
                <a:ea typeface="Times New Roman"/>
                <a:cs typeface="Times New Roman"/>
                <a:sym typeface="Times New Roman"/>
              </a:rPr>
              <a:t> ← neighbour(</a:t>
            </a:r>
            <a:r>
              <a:rPr i="1" lang="en" sz="2400">
                <a:solidFill>
                  <a:srgbClr val="222222"/>
                </a:solidFill>
                <a:latin typeface="Times New Roman"/>
                <a:ea typeface="Times New Roman"/>
                <a:cs typeface="Times New Roman"/>
                <a:sym typeface="Times New Roman"/>
              </a:rPr>
              <a:t>s</a:t>
            </a:r>
            <a:r>
              <a:rPr lang="en" sz="2400">
                <a:solidFill>
                  <a:srgbClr val="222222"/>
                </a:solidFill>
                <a:latin typeface="Times New Roman"/>
                <a:ea typeface="Times New Roman"/>
                <a:cs typeface="Times New Roman"/>
                <a:sym typeface="Times New Roman"/>
              </a:rPr>
              <a:t>)</a:t>
            </a:r>
          </a:p>
          <a:p>
            <a:pPr indent="-381000" lvl="2" marL="1371600" rtl="0">
              <a:spcBef>
                <a:spcPts val="0"/>
              </a:spcBef>
              <a:spcAft>
                <a:spcPts val="0"/>
              </a:spcAft>
              <a:buClr>
                <a:srgbClr val="222222"/>
              </a:buClr>
              <a:buSzPts val="2400"/>
              <a:buChar char="●"/>
            </a:pPr>
            <a:r>
              <a:rPr lang="en" sz="2400">
                <a:solidFill>
                  <a:srgbClr val="222222"/>
                </a:solidFill>
              </a:rPr>
              <a:t>If </a:t>
            </a:r>
            <a:r>
              <a:rPr i="1" lang="en" sz="2400">
                <a:solidFill>
                  <a:srgbClr val="222222"/>
                </a:solidFill>
                <a:latin typeface="Times New Roman"/>
                <a:ea typeface="Times New Roman"/>
                <a:cs typeface="Times New Roman"/>
                <a:sym typeface="Times New Roman"/>
              </a:rPr>
              <a:t>P</a:t>
            </a:r>
            <a:r>
              <a:rPr lang="en" sz="2400">
                <a:solidFill>
                  <a:srgbClr val="222222"/>
                </a:solidFill>
                <a:latin typeface="Times New Roman"/>
                <a:ea typeface="Times New Roman"/>
                <a:cs typeface="Times New Roman"/>
                <a:sym typeface="Times New Roman"/>
              </a:rPr>
              <a:t>(</a:t>
            </a:r>
            <a:r>
              <a:rPr i="1" lang="en" sz="2400">
                <a:solidFill>
                  <a:srgbClr val="222222"/>
                </a:solidFill>
                <a:latin typeface="Times New Roman"/>
                <a:ea typeface="Times New Roman"/>
                <a:cs typeface="Times New Roman"/>
                <a:sym typeface="Times New Roman"/>
              </a:rPr>
              <a:t>E</a:t>
            </a:r>
            <a:r>
              <a:rPr lang="en" sz="2400">
                <a:solidFill>
                  <a:srgbClr val="222222"/>
                </a:solidFill>
                <a:latin typeface="Times New Roman"/>
                <a:ea typeface="Times New Roman"/>
                <a:cs typeface="Times New Roman"/>
                <a:sym typeface="Times New Roman"/>
              </a:rPr>
              <a:t>(</a:t>
            </a:r>
            <a:r>
              <a:rPr i="1" lang="en" sz="2400">
                <a:solidFill>
                  <a:srgbClr val="222222"/>
                </a:solidFill>
                <a:latin typeface="Times New Roman"/>
                <a:ea typeface="Times New Roman"/>
                <a:cs typeface="Times New Roman"/>
                <a:sym typeface="Times New Roman"/>
              </a:rPr>
              <a:t>s</a:t>
            </a:r>
            <a:r>
              <a:rPr lang="en" sz="2400">
                <a:solidFill>
                  <a:srgbClr val="222222"/>
                </a:solidFill>
                <a:latin typeface="Times New Roman"/>
                <a:ea typeface="Times New Roman"/>
                <a:cs typeface="Times New Roman"/>
                <a:sym typeface="Times New Roman"/>
              </a:rPr>
              <a:t>), </a:t>
            </a:r>
            <a:r>
              <a:rPr i="1" lang="en" sz="2400">
                <a:solidFill>
                  <a:srgbClr val="222222"/>
                </a:solidFill>
                <a:latin typeface="Times New Roman"/>
                <a:ea typeface="Times New Roman"/>
                <a:cs typeface="Times New Roman"/>
                <a:sym typeface="Times New Roman"/>
              </a:rPr>
              <a:t>E</a:t>
            </a:r>
            <a:r>
              <a:rPr lang="en" sz="2400">
                <a:solidFill>
                  <a:srgbClr val="222222"/>
                </a:solidFill>
                <a:latin typeface="Times New Roman"/>
                <a:ea typeface="Times New Roman"/>
                <a:cs typeface="Times New Roman"/>
                <a:sym typeface="Times New Roman"/>
              </a:rPr>
              <a:t>(</a:t>
            </a:r>
            <a:r>
              <a:rPr i="1" lang="en" sz="2400">
                <a:solidFill>
                  <a:srgbClr val="222222"/>
                </a:solidFill>
                <a:latin typeface="Times New Roman"/>
                <a:ea typeface="Times New Roman"/>
                <a:cs typeface="Times New Roman"/>
                <a:sym typeface="Times New Roman"/>
              </a:rPr>
              <a:t>s</a:t>
            </a:r>
            <a:r>
              <a:rPr baseline="-25000" lang="en" sz="2400">
                <a:solidFill>
                  <a:srgbClr val="222222"/>
                </a:solidFill>
                <a:latin typeface="Times New Roman"/>
                <a:ea typeface="Times New Roman"/>
                <a:cs typeface="Times New Roman"/>
                <a:sym typeface="Times New Roman"/>
              </a:rPr>
              <a:t>new</a:t>
            </a:r>
            <a:r>
              <a:rPr lang="en" sz="2400">
                <a:solidFill>
                  <a:srgbClr val="222222"/>
                </a:solidFill>
                <a:latin typeface="Times New Roman"/>
                <a:ea typeface="Times New Roman"/>
                <a:cs typeface="Times New Roman"/>
                <a:sym typeface="Times New Roman"/>
              </a:rPr>
              <a:t>), </a:t>
            </a:r>
            <a:r>
              <a:rPr i="1" lang="en" sz="2400">
                <a:solidFill>
                  <a:srgbClr val="222222"/>
                </a:solidFill>
                <a:latin typeface="Times New Roman"/>
                <a:ea typeface="Times New Roman"/>
                <a:cs typeface="Times New Roman"/>
                <a:sym typeface="Times New Roman"/>
              </a:rPr>
              <a:t>T</a:t>
            </a:r>
            <a:r>
              <a:rPr lang="en" sz="2400">
                <a:solidFill>
                  <a:srgbClr val="222222"/>
                </a:solidFill>
                <a:latin typeface="Times New Roman"/>
                <a:ea typeface="Times New Roman"/>
                <a:cs typeface="Times New Roman"/>
                <a:sym typeface="Times New Roman"/>
              </a:rPr>
              <a:t>) ≥ random(0, 1)</a:t>
            </a:r>
            <a:r>
              <a:rPr lang="en" sz="2400">
                <a:solidFill>
                  <a:srgbClr val="222222"/>
                </a:solidFill>
              </a:rPr>
              <a:t>:</a:t>
            </a:r>
          </a:p>
          <a:p>
            <a:pPr indent="-381000" lvl="3" marL="1828800" rtl="0">
              <a:spcBef>
                <a:spcPts val="0"/>
              </a:spcBef>
              <a:spcAft>
                <a:spcPts val="0"/>
              </a:spcAft>
              <a:buClr>
                <a:schemeClr val="dk1"/>
              </a:buClr>
              <a:buSzPts val="2400"/>
              <a:buChar char="●"/>
            </a:pPr>
            <a:r>
              <a:rPr i="1" lang="en" sz="2400">
                <a:solidFill>
                  <a:srgbClr val="222222"/>
                </a:solidFill>
                <a:latin typeface="Times New Roman"/>
                <a:ea typeface="Times New Roman"/>
                <a:cs typeface="Times New Roman"/>
                <a:sym typeface="Times New Roman"/>
              </a:rPr>
              <a:t>s</a:t>
            </a:r>
            <a:r>
              <a:rPr lang="en" sz="2400">
                <a:solidFill>
                  <a:srgbClr val="222222"/>
                </a:solidFill>
                <a:latin typeface="Times New Roman"/>
                <a:ea typeface="Times New Roman"/>
                <a:cs typeface="Times New Roman"/>
                <a:sym typeface="Times New Roman"/>
              </a:rPr>
              <a:t> ← </a:t>
            </a:r>
            <a:r>
              <a:rPr i="1" lang="en" sz="2400">
                <a:solidFill>
                  <a:srgbClr val="222222"/>
                </a:solidFill>
                <a:latin typeface="Times New Roman"/>
                <a:ea typeface="Times New Roman"/>
                <a:cs typeface="Times New Roman"/>
                <a:sym typeface="Times New Roman"/>
              </a:rPr>
              <a:t>s</a:t>
            </a:r>
            <a:r>
              <a:rPr baseline="-25000" lang="en" sz="2400">
                <a:solidFill>
                  <a:srgbClr val="222222"/>
                </a:solidFill>
                <a:latin typeface="Times New Roman"/>
                <a:ea typeface="Times New Roman"/>
                <a:cs typeface="Times New Roman"/>
                <a:sym typeface="Times New Roman"/>
              </a:rPr>
              <a:t>new</a:t>
            </a:r>
          </a:p>
          <a:p>
            <a:pPr indent="-381000" lvl="2" marL="1371600" rtl="0">
              <a:spcBef>
                <a:spcPts val="0"/>
              </a:spcBef>
              <a:spcAft>
                <a:spcPts val="0"/>
              </a:spcAft>
              <a:buClr>
                <a:srgbClr val="222222"/>
              </a:buClr>
              <a:buSzPts val="2400"/>
              <a:buChar char="●"/>
            </a:pPr>
            <a:r>
              <a:rPr i="1" lang="en" sz="2400">
                <a:solidFill>
                  <a:srgbClr val="222222"/>
                </a:solidFill>
                <a:latin typeface="Times New Roman"/>
                <a:ea typeface="Times New Roman"/>
                <a:cs typeface="Times New Roman"/>
                <a:sym typeface="Times New Roman"/>
              </a:rPr>
              <a:t>T</a:t>
            </a:r>
            <a:r>
              <a:rPr lang="en" sz="2400">
                <a:solidFill>
                  <a:srgbClr val="222222"/>
                </a:solidFill>
                <a:latin typeface="Times New Roman"/>
                <a:ea typeface="Times New Roman"/>
                <a:cs typeface="Times New Roman"/>
                <a:sym typeface="Times New Roman"/>
              </a:rPr>
              <a:t> ← </a:t>
            </a:r>
            <a:r>
              <a:rPr i="1" lang="en" sz="2400">
                <a:solidFill>
                  <a:srgbClr val="222222"/>
                </a:solidFill>
                <a:latin typeface="Times New Roman"/>
                <a:ea typeface="Times New Roman"/>
                <a:cs typeface="Times New Roman"/>
                <a:sym typeface="Times New Roman"/>
              </a:rPr>
              <a:t>T*mu</a:t>
            </a:r>
          </a:p>
          <a:p>
            <a:pPr indent="-381000" lvl="0" marL="457200" marR="0" rtl="0" algn="l">
              <a:lnSpc>
                <a:spcPct val="115000"/>
              </a:lnSpc>
              <a:spcBef>
                <a:spcPts val="0"/>
              </a:spcBef>
              <a:spcAft>
                <a:spcPts val="200"/>
              </a:spcAft>
              <a:buClr>
                <a:srgbClr val="222222"/>
              </a:buClr>
              <a:buSzPts val="2400"/>
              <a:buFont typeface="Arial"/>
              <a:buChar char="●"/>
            </a:pPr>
            <a:r>
              <a:rPr lang="en" sz="2400">
                <a:solidFill>
                  <a:srgbClr val="222222"/>
                </a:solidFill>
              </a:rPr>
              <a:t>Output: the final state s</a:t>
            </a:r>
          </a:p>
          <a:p>
            <a:pPr indent="0" lvl="0" mar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SA initial solution</a:t>
            </a:r>
          </a:p>
        </p:txBody>
      </p:sp>
      <p:sp>
        <p:nvSpPr>
          <p:cNvPr id="273" name="Shape 273"/>
          <p:cNvSpPr txBox="1"/>
          <p:nvPr>
            <p:ph idx="1" type="body"/>
          </p:nvPr>
        </p:nvSpPr>
        <p:spPr>
          <a:xfrm>
            <a:off x="311700" y="1781075"/>
            <a:ext cx="8520600" cy="27879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Char char="●"/>
            </a:pPr>
            <a:r>
              <a:rPr lang="en" sz="2000"/>
              <a:t>Clustering based on longitudes</a:t>
            </a:r>
          </a:p>
          <a:p>
            <a:pPr indent="-355600" lvl="0" marL="457200" rtl="0">
              <a:spcBef>
                <a:spcPts val="0"/>
              </a:spcBef>
              <a:spcAft>
                <a:spcPts val="0"/>
              </a:spcAft>
              <a:buSzPts val="2000"/>
              <a:buChar char="●"/>
            </a:pPr>
            <a:r>
              <a:rPr lang="en" sz="2000"/>
              <a:t>Sort by latitudes (from north to south)</a:t>
            </a:r>
          </a:p>
          <a:p>
            <a:pPr indent="-355600" lvl="0" marL="457200" rtl="0">
              <a:spcBef>
                <a:spcPts val="0"/>
              </a:spcBef>
              <a:spcAft>
                <a:spcPts val="0"/>
              </a:spcAft>
              <a:buSzPts val="2000"/>
              <a:buChar char="●"/>
            </a:pPr>
            <a:r>
              <a:rPr lang="en" sz="2000"/>
              <a:t>Each cluster weight is limited to MAX_weight - 20</a:t>
            </a:r>
          </a:p>
          <a:p>
            <a:pPr indent="-355600" lvl="1" marL="914400">
              <a:spcBef>
                <a:spcPts val="0"/>
              </a:spcBef>
              <a:buSzPts val="2000"/>
              <a:buChar char="○"/>
            </a:pPr>
            <a:r>
              <a:rPr lang="en" sz="2000"/>
              <a:t>Better search space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Neighbourhood moves</a:t>
            </a:r>
          </a:p>
        </p:txBody>
      </p:sp>
      <p:graphicFrame>
        <p:nvGraphicFramePr>
          <p:cNvPr id="279" name="Shape 279"/>
          <p:cNvGraphicFramePr/>
          <p:nvPr/>
        </p:nvGraphicFramePr>
        <p:xfrm>
          <a:off x="952500" y="1619250"/>
          <a:ext cx="3000000" cy="3000000"/>
        </p:xfrm>
        <a:graphic>
          <a:graphicData uri="http://schemas.openxmlformats.org/drawingml/2006/table">
            <a:tbl>
              <a:tblPr>
                <a:noFill/>
                <a:tableStyleId>{3A108C01-22A8-4BD4-AABE-3C154ADE6B62}</a:tableStyleId>
              </a:tblPr>
              <a:tblGrid>
                <a:gridCol w="2970325"/>
                <a:gridCol w="4268675"/>
              </a:tblGrid>
              <a:tr h="381000">
                <a:tc>
                  <a:txBody>
                    <a:bodyPr>
                      <a:noAutofit/>
                    </a:bodyPr>
                    <a:lstStyle/>
                    <a:p>
                      <a:pPr indent="0" lvl="0" marL="0">
                        <a:spcBef>
                          <a:spcPts val="0"/>
                        </a:spcBef>
                        <a:buNone/>
                      </a:pPr>
                      <a:r>
                        <a:rPr b="1" lang="en"/>
                        <a:t>Inside single random trip</a:t>
                      </a:r>
                    </a:p>
                  </a:txBody>
                  <a:tcPr marT="91425" marB="91425" marR="91425" marL="91425"/>
                </a:tc>
                <a:tc>
                  <a:txBody>
                    <a:bodyPr>
                      <a:noAutofit/>
                    </a:bodyPr>
                    <a:lstStyle/>
                    <a:p>
                      <a:pPr indent="0" lvl="0" marL="0">
                        <a:spcBef>
                          <a:spcPts val="0"/>
                        </a:spcBef>
                        <a:buNone/>
                      </a:pPr>
                      <a:r>
                        <a:rPr b="1" lang="en"/>
                        <a:t>Between two random trips</a:t>
                      </a:r>
                    </a:p>
                  </a:txBody>
                  <a:tcPr marT="91425" marB="91425" marR="91425" marL="91425"/>
                </a:tc>
              </a:tr>
              <a:tr h="381000">
                <a:tc>
                  <a:txBody>
                    <a:bodyPr>
                      <a:noAutofit/>
                    </a:bodyPr>
                    <a:lstStyle/>
                    <a:p>
                      <a:pPr indent="0" lvl="0" marL="0">
                        <a:spcBef>
                          <a:spcPts val="0"/>
                        </a:spcBef>
                        <a:buNone/>
                      </a:pPr>
                      <a:r>
                        <a:rPr lang="en"/>
                        <a:t>SWAP(t[i=rand], t[i+1])</a:t>
                      </a:r>
                    </a:p>
                  </a:txBody>
                  <a:tcPr marT="91425" marB="91425" marR="91425" marL="91425"/>
                </a:tc>
                <a:tc>
                  <a:txBody>
                    <a:bodyPr>
                      <a:noAutofit/>
                    </a:bodyPr>
                    <a:lstStyle/>
                    <a:p>
                      <a:pPr indent="0" lvl="0" marL="0">
                        <a:spcBef>
                          <a:spcPts val="0"/>
                        </a:spcBef>
                        <a:buNone/>
                      </a:pPr>
                      <a:r>
                        <a:rPr lang="en"/>
                        <a:t>SHIFT(t1[i=rand], t2, pos_t2=best)</a:t>
                      </a:r>
                    </a:p>
                  </a:txBody>
                  <a:tcPr marT="91425" marB="91425" marR="91425" marL="91425"/>
                </a:tc>
              </a:tr>
              <a:tr h="381000">
                <a:tc>
                  <a:txBody>
                    <a:bodyPr>
                      <a:noAutofit/>
                    </a:bodyPr>
                    <a:lstStyle/>
                    <a:p>
                      <a:pPr indent="0" lvl="0" marL="0">
                        <a:spcBef>
                          <a:spcPts val="0"/>
                        </a:spcBef>
                        <a:buNone/>
                      </a:pPr>
                      <a:r>
                        <a:rPr lang="en"/>
                        <a:t>SHIFT(t[i=rand], j=rand)</a:t>
                      </a:r>
                    </a:p>
                  </a:txBody>
                  <a:tcPr marT="91425" marB="91425" marR="91425" marL="91425"/>
                </a:tc>
                <a:tc>
                  <a:txBody>
                    <a:bodyPr>
                      <a:noAutofit/>
                    </a:bodyPr>
                    <a:lstStyle/>
                    <a:p>
                      <a:pPr indent="0" lvl="0" marL="0">
                        <a:spcBef>
                          <a:spcPts val="0"/>
                        </a:spcBef>
                        <a:buNone/>
                      </a:pPr>
                      <a:r>
                        <a:rPr lang="en"/>
                        <a:t>SHIFT_BLOCK(t1[i=rand:i+N], t2, pos_t2=best)</a:t>
                      </a:r>
                    </a:p>
                  </a:txBody>
                  <a:tcPr marT="91425" marB="91425" marR="91425" marL="91425"/>
                </a:tc>
              </a:tr>
              <a:tr h="381000">
                <a:tc>
                  <a:txBody>
                    <a:bodyPr>
                      <a:noAutofit/>
                    </a:bodyPr>
                    <a:lstStyle/>
                    <a:p>
                      <a:pPr indent="0" lvl="0" marL="0">
                        <a:spcBef>
                          <a:spcPts val="0"/>
                        </a:spcBef>
                        <a:buNone/>
                      </a:pPr>
                      <a:r>
                        <a:rPr lang="en"/>
                        <a:t>PERMUTE(t[i=rand]:t[i+N])</a:t>
                      </a:r>
                    </a:p>
                  </a:txBody>
                  <a:tcPr marT="91425" marB="91425" marR="91425" marL="91425"/>
                </a:tc>
                <a:tc>
                  <a:txBody>
                    <a:bodyPr>
                      <a:noAutofit/>
                    </a:bodyPr>
                    <a:lstStyle/>
                    <a:p>
                      <a:pPr indent="0" lvl="0" marL="0">
                        <a:spcBef>
                          <a:spcPts val="0"/>
                        </a:spcBef>
                        <a:buNone/>
                      </a:pPr>
                      <a:r>
                        <a:rPr lang="en"/>
                        <a:t>SWAP_BEST(t1[i=best], t2[j=best])</a:t>
                      </a:r>
                    </a:p>
                  </a:txBody>
                  <a:tcPr marT="91425" marB="91425" marR="91425" marL="91425"/>
                </a:tc>
              </a:tr>
              <a:tr h="381000">
                <a:tc>
                  <a:txBody>
                    <a:bodyPr>
                      <a:noAutofit/>
                    </a:bodyPr>
                    <a:lstStyle/>
                    <a:p>
                      <a:pPr indent="0" lvl="0" marL="0">
                        <a:spcBef>
                          <a:spcPts val="0"/>
                        </a:spcBef>
                        <a:buNone/>
                      </a:pPr>
                      <a:r>
                        <a:rPr lang="en">
                          <a:solidFill>
                            <a:schemeClr val="dk1"/>
                          </a:solidFill>
                        </a:rPr>
                        <a:t>CUT(t, pos=best)</a:t>
                      </a:r>
                    </a:p>
                  </a:txBody>
                  <a:tcPr marT="91425" marB="91425" marR="91425" marL="91425"/>
                </a:tc>
                <a:tc>
                  <a:txBody>
                    <a:bodyPr>
                      <a:noAutofit/>
                    </a:bodyPr>
                    <a:lstStyle/>
                    <a:p>
                      <a:pPr indent="0" lvl="0" marL="0">
                        <a:spcBef>
                          <a:spcPts val="0"/>
                        </a:spcBef>
                        <a:buNone/>
                      </a:pPr>
                      <a:r>
                        <a:rPr lang="en"/>
                        <a:t>MERGE(t1, t2)</a:t>
                      </a: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SA vs exact solution </a:t>
            </a:r>
            <a:r>
              <a:rPr lang="en" u="sng">
                <a:solidFill>
                  <a:schemeClr val="hlink"/>
                </a:solidFill>
                <a:hlinkClick r:id="rId3"/>
              </a:rPr>
              <a:t>[2]</a:t>
            </a:r>
          </a:p>
        </p:txBody>
      </p:sp>
      <p:graphicFrame>
        <p:nvGraphicFramePr>
          <p:cNvPr id="285" name="Shape 285"/>
          <p:cNvGraphicFramePr/>
          <p:nvPr/>
        </p:nvGraphicFramePr>
        <p:xfrm>
          <a:off x="1019075" y="1750575"/>
          <a:ext cx="3000000" cy="3000000"/>
        </p:xfrm>
        <a:graphic>
          <a:graphicData uri="http://schemas.openxmlformats.org/drawingml/2006/table">
            <a:tbl>
              <a:tblPr>
                <a:noFill/>
                <a:tableStyleId>{3A108C01-22A8-4BD4-AABE-3C154ADE6B62}</a:tableStyleId>
              </a:tblPr>
              <a:tblGrid>
                <a:gridCol w="1572400"/>
                <a:gridCol w="2920700"/>
                <a:gridCol w="2745900"/>
              </a:tblGrid>
              <a:tr h="381000">
                <a:tc>
                  <a:txBody>
                    <a:bodyPr>
                      <a:noAutofit/>
                    </a:bodyPr>
                    <a:lstStyle/>
                    <a:p>
                      <a:pPr indent="0" lvl="0" marL="0">
                        <a:spcBef>
                          <a:spcPts val="0"/>
                        </a:spcBef>
                        <a:buNone/>
                      </a:pPr>
                      <a:r>
                        <a:rPr b="1" lang="en"/>
                        <a:t>Number of gifts</a:t>
                      </a:r>
                    </a:p>
                  </a:txBody>
                  <a:tcPr marT="91425" marB="91425" marR="91425" marL="91425"/>
                </a:tc>
                <a:tc>
                  <a:txBody>
                    <a:bodyPr>
                      <a:noAutofit/>
                    </a:bodyPr>
                    <a:lstStyle/>
                    <a:p>
                      <a:pPr indent="0" lvl="0" marL="0">
                        <a:spcBef>
                          <a:spcPts val="0"/>
                        </a:spcBef>
                        <a:buNone/>
                      </a:pPr>
                      <a:r>
                        <a:rPr b="1" lang="en"/>
                        <a:t>Our SA (T=10000, mu=1.00002)</a:t>
                      </a:r>
                    </a:p>
                  </a:txBody>
                  <a:tcPr marT="91425" marB="91425" marR="91425" marL="91425"/>
                </a:tc>
                <a:tc>
                  <a:txBody>
                    <a:bodyPr>
                      <a:noAutofit/>
                    </a:bodyPr>
                    <a:lstStyle/>
                    <a:p>
                      <a:pPr indent="0" lvl="0" marL="0">
                        <a:spcBef>
                          <a:spcPts val="0"/>
                        </a:spcBef>
                        <a:buNone/>
                      </a:pPr>
                      <a:r>
                        <a:rPr b="1" lang="en"/>
                        <a:t>Exact solution</a:t>
                      </a:r>
                    </a:p>
                  </a:txBody>
                  <a:tcPr marT="91425" marB="91425" marR="91425" marL="91425"/>
                </a:tc>
              </a:tr>
              <a:tr h="381000">
                <a:tc>
                  <a:txBody>
                    <a:bodyPr>
                      <a:noAutofit/>
                    </a:bodyPr>
                    <a:lstStyle/>
                    <a:p>
                      <a:pPr indent="0" lvl="0" marL="0">
                        <a:spcBef>
                          <a:spcPts val="0"/>
                        </a:spcBef>
                        <a:buNone/>
                      </a:pPr>
                      <a:r>
                        <a:rPr lang="en">
                          <a:solidFill>
                            <a:srgbClr val="434343"/>
                          </a:solidFill>
                        </a:rPr>
                        <a:t>50</a:t>
                      </a:r>
                    </a:p>
                  </a:txBody>
                  <a:tcPr marT="91425" marB="91425" marR="91425" marL="91425" anchor="ctr"/>
                </a:tc>
                <a:tc>
                  <a:txBody>
                    <a:bodyPr>
                      <a:noAutofit/>
                    </a:bodyPr>
                    <a:lstStyle/>
                    <a:p>
                      <a:pPr indent="0" lvl="0" marL="0">
                        <a:spcBef>
                          <a:spcPts val="0"/>
                        </a:spcBef>
                        <a:buNone/>
                      </a:pPr>
                      <a:r>
                        <a:rPr lang="en">
                          <a:solidFill>
                            <a:srgbClr val="434343"/>
                          </a:solidFill>
                        </a:rPr>
                        <a:t>7.663.711,47 (10 trips)</a:t>
                      </a:r>
                    </a:p>
                  </a:txBody>
                  <a:tcPr marT="91425" marB="91425" marR="91425" marL="91425" anchor="ctr"/>
                </a:tc>
                <a:tc>
                  <a:txBody>
                    <a:bodyPr>
                      <a:noAutofit/>
                    </a:bodyPr>
                    <a:lstStyle/>
                    <a:p>
                      <a:pPr indent="-69850" lvl="0" marL="0" rtl="0">
                        <a:lnSpc>
                          <a:spcPct val="115000"/>
                        </a:lnSpc>
                        <a:spcBef>
                          <a:spcPts val="900"/>
                        </a:spcBef>
                        <a:spcAft>
                          <a:spcPts val="900"/>
                        </a:spcAft>
                        <a:buClr>
                          <a:schemeClr val="dk1"/>
                        </a:buClr>
                        <a:buSzPts val="1100"/>
                        <a:buFont typeface="Arial"/>
                        <a:buNone/>
                      </a:pPr>
                      <a:r>
                        <a:rPr lang="en">
                          <a:solidFill>
                            <a:srgbClr val="47494D"/>
                          </a:solidFill>
                        </a:rPr>
                        <a:t>7.489.511,24 (9 trips)</a:t>
                      </a:r>
                    </a:p>
                  </a:txBody>
                  <a:tcPr marT="91425" marB="91425" marR="91425" marL="91425" anchor="ctr"/>
                </a:tc>
              </a:tr>
              <a:tr h="381000">
                <a:tc>
                  <a:txBody>
                    <a:bodyPr>
                      <a:noAutofit/>
                    </a:bodyPr>
                    <a:lstStyle/>
                    <a:p>
                      <a:pPr indent="0" lvl="0" marL="0" rtl="0">
                        <a:spcBef>
                          <a:spcPts val="0"/>
                        </a:spcBef>
                        <a:buNone/>
                      </a:pPr>
                      <a:r>
                        <a:rPr lang="en">
                          <a:solidFill>
                            <a:srgbClr val="434343"/>
                          </a:solidFill>
                        </a:rPr>
                        <a:t>100</a:t>
                      </a:r>
                    </a:p>
                  </a:txBody>
                  <a:tcPr marT="91425" marB="91425" marR="91425" marL="91425" anchor="ctr"/>
                </a:tc>
                <a:tc>
                  <a:txBody>
                    <a:bodyPr>
                      <a:noAutofit/>
                    </a:bodyPr>
                    <a:lstStyle/>
                    <a:p>
                      <a:pPr indent="0" lvl="0" marL="0">
                        <a:spcBef>
                          <a:spcPts val="0"/>
                        </a:spcBef>
                        <a:buNone/>
                      </a:pPr>
                      <a:r>
                        <a:rPr lang="en">
                          <a:solidFill>
                            <a:srgbClr val="434343"/>
                          </a:solidFill>
                        </a:rPr>
                        <a:t>14.455.248,31 (12 trips)</a:t>
                      </a:r>
                    </a:p>
                  </a:txBody>
                  <a:tcPr marT="91425" marB="91425" marR="91425" marL="91425" anchor="ctr"/>
                </a:tc>
                <a:tc>
                  <a:txBody>
                    <a:bodyPr>
                      <a:noAutofit/>
                    </a:bodyPr>
                    <a:lstStyle/>
                    <a:p>
                      <a:pPr indent="-69850" lvl="0" marL="0" rtl="0">
                        <a:lnSpc>
                          <a:spcPct val="115000"/>
                        </a:lnSpc>
                        <a:spcBef>
                          <a:spcPts val="900"/>
                        </a:spcBef>
                        <a:spcAft>
                          <a:spcPts val="900"/>
                        </a:spcAft>
                        <a:buClr>
                          <a:schemeClr val="dk1"/>
                        </a:buClr>
                        <a:buSzPts val="1100"/>
                        <a:buFont typeface="Arial"/>
                        <a:buNone/>
                      </a:pPr>
                      <a:r>
                        <a:rPr lang="en">
                          <a:solidFill>
                            <a:srgbClr val="47494D"/>
                          </a:solidFill>
                        </a:rPr>
                        <a:t>13,632,670.39 (12 trips)</a:t>
                      </a:r>
                    </a:p>
                  </a:txBody>
                  <a:tcPr marT="91425" marB="91425" marR="91425" marL="91425" anchor="ctr"/>
                </a:tc>
              </a:tr>
              <a:tr h="381000">
                <a:tc>
                  <a:txBody>
                    <a:bodyPr>
                      <a:noAutofit/>
                    </a:bodyPr>
                    <a:lstStyle/>
                    <a:p>
                      <a:pPr indent="0" lvl="0" marL="0">
                        <a:spcBef>
                          <a:spcPts val="0"/>
                        </a:spcBef>
                        <a:buNone/>
                      </a:pPr>
                      <a:r>
                        <a:rPr lang="en">
                          <a:solidFill>
                            <a:srgbClr val="434343"/>
                          </a:solidFill>
                        </a:rPr>
                        <a:t>1000</a:t>
                      </a:r>
                    </a:p>
                  </a:txBody>
                  <a:tcPr marT="91425" marB="91425" marR="91425" marL="91425" anchor="ctr"/>
                </a:tc>
                <a:tc>
                  <a:txBody>
                    <a:bodyPr>
                      <a:noAutofit/>
                    </a:bodyPr>
                    <a:lstStyle/>
                    <a:p>
                      <a:pPr indent="0" lvl="0" marL="0">
                        <a:spcBef>
                          <a:spcPts val="0"/>
                        </a:spcBef>
                        <a:buNone/>
                      </a:pPr>
                      <a:r>
                        <a:rPr lang="en">
                          <a:solidFill>
                            <a:srgbClr val="434343"/>
                          </a:solidFill>
                        </a:rPr>
                        <a:t>139.054.716,77 (51 trip)</a:t>
                      </a:r>
                    </a:p>
                  </a:txBody>
                  <a:tcPr marT="91425" marB="91425" marR="91425" marL="91425" anchor="ctr"/>
                </a:tc>
                <a:tc>
                  <a:txBody>
                    <a:bodyPr>
                      <a:noAutofit/>
                    </a:bodyPr>
                    <a:lstStyle/>
                    <a:p>
                      <a:pPr indent="-69850" lvl="0" marL="0" rtl="0">
                        <a:lnSpc>
                          <a:spcPct val="115000"/>
                        </a:lnSpc>
                        <a:spcBef>
                          <a:spcPts val="900"/>
                        </a:spcBef>
                        <a:spcAft>
                          <a:spcPts val="900"/>
                        </a:spcAft>
                        <a:buClr>
                          <a:schemeClr val="dk1"/>
                        </a:buClr>
                        <a:buSzPts val="1100"/>
                        <a:buFont typeface="Arial"/>
                        <a:buNone/>
                      </a:pPr>
                      <a:r>
                        <a:rPr lang="en">
                          <a:solidFill>
                            <a:srgbClr val="47494D"/>
                          </a:solidFill>
                        </a:rPr>
                        <a:t>127,092,812.37 (53 trips)</a:t>
                      </a:r>
                    </a:p>
                  </a:txBody>
                  <a:tcPr marT="91425" marB="91425" marR="91425" marL="914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Random/Greedy/CG/SA/Sample_submission</a:t>
            </a:r>
          </a:p>
        </p:txBody>
      </p:sp>
      <p:sp>
        <p:nvSpPr>
          <p:cNvPr id="291" name="Shape 291"/>
          <p:cNvSpPr txBox="1"/>
          <p:nvPr>
            <p:ph idx="1" type="body"/>
          </p:nvPr>
        </p:nvSpPr>
        <p:spPr>
          <a:xfrm>
            <a:off x="311700" y="4425775"/>
            <a:ext cx="8520600" cy="3108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292" name="Shape 292"/>
          <p:cNvPicPr preferRelativeResize="0"/>
          <p:nvPr/>
        </p:nvPicPr>
        <p:blipFill>
          <a:blip r:embed="rId3">
            <a:alphaModFix/>
          </a:blip>
          <a:stretch>
            <a:fillRect/>
          </a:stretch>
        </p:blipFill>
        <p:spPr>
          <a:xfrm>
            <a:off x="4472209" y="1017725"/>
            <a:ext cx="4537690" cy="3345200"/>
          </a:xfrm>
          <a:prstGeom prst="rect">
            <a:avLst/>
          </a:prstGeom>
          <a:noFill/>
          <a:ln>
            <a:noFill/>
          </a:ln>
        </p:spPr>
      </p:pic>
      <p:pic>
        <p:nvPicPr>
          <p:cNvPr id="293" name="Shape 293"/>
          <p:cNvPicPr preferRelativeResize="0"/>
          <p:nvPr/>
        </p:nvPicPr>
        <p:blipFill>
          <a:blip r:embed="rId4">
            <a:alphaModFix/>
          </a:blip>
          <a:stretch>
            <a:fillRect/>
          </a:stretch>
        </p:blipFill>
        <p:spPr>
          <a:xfrm>
            <a:off x="215250" y="1017725"/>
            <a:ext cx="4257500" cy="3345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CG vs SA </a:t>
            </a:r>
            <a:r>
              <a:rPr lang="en"/>
              <a:t>N = 10 gifts</a:t>
            </a:r>
          </a:p>
        </p:txBody>
      </p:sp>
      <p:sp>
        <p:nvSpPr>
          <p:cNvPr id="299" name="Shape 299"/>
          <p:cNvSpPr txBox="1"/>
          <p:nvPr>
            <p:ph type="title"/>
          </p:nvPr>
        </p:nvSpPr>
        <p:spPr>
          <a:xfrm>
            <a:off x="311700" y="891075"/>
            <a:ext cx="4045500" cy="572700"/>
          </a:xfrm>
          <a:prstGeom prst="rect">
            <a:avLst/>
          </a:prstGeom>
        </p:spPr>
        <p:txBody>
          <a:bodyPr anchorCtr="0" anchor="t" bIns="91425" lIns="91425" rIns="91425" wrap="square" tIns="91425">
            <a:noAutofit/>
          </a:bodyPr>
          <a:lstStyle/>
          <a:p>
            <a:pPr indent="0" lvl="0" marL="0" rtl="0" algn="ctr">
              <a:spcBef>
                <a:spcPts val="0"/>
              </a:spcBef>
              <a:buNone/>
            </a:pPr>
            <a:r>
              <a:rPr lang="en"/>
              <a:t>Column generation</a:t>
            </a:r>
          </a:p>
        </p:txBody>
      </p:sp>
      <p:sp>
        <p:nvSpPr>
          <p:cNvPr id="300" name="Shape 300"/>
          <p:cNvSpPr txBox="1"/>
          <p:nvPr>
            <p:ph type="title"/>
          </p:nvPr>
        </p:nvSpPr>
        <p:spPr>
          <a:xfrm>
            <a:off x="5135175" y="891075"/>
            <a:ext cx="3734100" cy="572700"/>
          </a:xfrm>
          <a:prstGeom prst="rect">
            <a:avLst/>
          </a:prstGeom>
        </p:spPr>
        <p:txBody>
          <a:bodyPr anchorCtr="0" anchor="t" bIns="91425" lIns="91425" rIns="91425" wrap="square" tIns="91425">
            <a:noAutofit/>
          </a:bodyPr>
          <a:lstStyle/>
          <a:p>
            <a:pPr indent="0" lvl="0" marL="0" rtl="0">
              <a:spcBef>
                <a:spcPts val="0"/>
              </a:spcBef>
              <a:buNone/>
            </a:pPr>
            <a:r>
              <a:rPr lang="en"/>
              <a:t>S</a:t>
            </a:r>
            <a:r>
              <a:rPr lang="en"/>
              <a:t>imulated </a:t>
            </a:r>
            <a:r>
              <a:rPr lang="en"/>
              <a:t>annealing</a:t>
            </a:r>
          </a:p>
        </p:txBody>
      </p:sp>
      <p:pic>
        <p:nvPicPr>
          <p:cNvPr id="301" name="Shape 301"/>
          <p:cNvPicPr preferRelativeResize="0"/>
          <p:nvPr/>
        </p:nvPicPr>
        <p:blipFill>
          <a:blip r:embed="rId3">
            <a:alphaModFix/>
          </a:blip>
          <a:stretch>
            <a:fillRect/>
          </a:stretch>
        </p:blipFill>
        <p:spPr>
          <a:xfrm>
            <a:off x="152400" y="1616175"/>
            <a:ext cx="4204751" cy="3271420"/>
          </a:xfrm>
          <a:prstGeom prst="rect">
            <a:avLst/>
          </a:prstGeom>
          <a:noFill/>
          <a:ln>
            <a:noFill/>
          </a:ln>
        </p:spPr>
      </p:pic>
      <p:pic>
        <p:nvPicPr>
          <p:cNvPr id="302" name="Shape 302"/>
          <p:cNvPicPr preferRelativeResize="0"/>
          <p:nvPr/>
        </p:nvPicPr>
        <p:blipFill>
          <a:blip r:embed="rId4">
            <a:alphaModFix/>
          </a:blip>
          <a:stretch>
            <a:fillRect/>
          </a:stretch>
        </p:blipFill>
        <p:spPr>
          <a:xfrm>
            <a:off x="4509551" y="1616175"/>
            <a:ext cx="4337786" cy="3374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CG vs SA </a:t>
            </a:r>
            <a:r>
              <a:rPr lang="en"/>
              <a:t>N = 20 </a:t>
            </a:r>
            <a:r>
              <a:rPr lang="en"/>
              <a:t>gifts</a:t>
            </a:r>
          </a:p>
        </p:txBody>
      </p:sp>
      <p:sp>
        <p:nvSpPr>
          <p:cNvPr id="308" name="Shape 308"/>
          <p:cNvSpPr txBox="1"/>
          <p:nvPr>
            <p:ph type="title"/>
          </p:nvPr>
        </p:nvSpPr>
        <p:spPr>
          <a:xfrm>
            <a:off x="311700" y="891075"/>
            <a:ext cx="4045500" cy="572700"/>
          </a:xfrm>
          <a:prstGeom prst="rect">
            <a:avLst/>
          </a:prstGeom>
        </p:spPr>
        <p:txBody>
          <a:bodyPr anchorCtr="0" anchor="t" bIns="91425" lIns="91425" rIns="91425" wrap="square" tIns="91425">
            <a:noAutofit/>
          </a:bodyPr>
          <a:lstStyle/>
          <a:p>
            <a:pPr indent="0" lvl="0" marL="0" rtl="0" algn="ctr">
              <a:spcBef>
                <a:spcPts val="0"/>
              </a:spcBef>
              <a:buNone/>
            </a:pPr>
            <a:r>
              <a:rPr lang="en"/>
              <a:t>Column generation</a:t>
            </a:r>
          </a:p>
        </p:txBody>
      </p:sp>
      <p:sp>
        <p:nvSpPr>
          <p:cNvPr id="309" name="Shape 309"/>
          <p:cNvSpPr txBox="1"/>
          <p:nvPr>
            <p:ph type="title"/>
          </p:nvPr>
        </p:nvSpPr>
        <p:spPr>
          <a:xfrm>
            <a:off x="5135175" y="891075"/>
            <a:ext cx="3734100" cy="572700"/>
          </a:xfrm>
          <a:prstGeom prst="rect">
            <a:avLst/>
          </a:prstGeom>
        </p:spPr>
        <p:txBody>
          <a:bodyPr anchorCtr="0" anchor="t" bIns="91425" lIns="91425" rIns="91425" wrap="square" tIns="91425">
            <a:noAutofit/>
          </a:bodyPr>
          <a:lstStyle/>
          <a:p>
            <a:pPr indent="0" lvl="0" marL="0" rtl="0">
              <a:spcBef>
                <a:spcPts val="0"/>
              </a:spcBef>
              <a:buNone/>
            </a:pPr>
            <a:r>
              <a:rPr lang="en"/>
              <a:t>S</a:t>
            </a:r>
            <a:r>
              <a:rPr lang="en"/>
              <a:t>imulated </a:t>
            </a:r>
            <a:r>
              <a:rPr lang="en"/>
              <a:t>annealing</a:t>
            </a:r>
          </a:p>
        </p:txBody>
      </p:sp>
      <p:pic>
        <p:nvPicPr>
          <p:cNvPr id="310" name="Shape 310"/>
          <p:cNvPicPr preferRelativeResize="0"/>
          <p:nvPr/>
        </p:nvPicPr>
        <p:blipFill>
          <a:blip r:embed="rId3">
            <a:alphaModFix/>
          </a:blip>
          <a:stretch>
            <a:fillRect/>
          </a:stretch>
        </p:blipFill>
        <p:spPr>
          <a:xfrm>
            <a:off x="4509551" y="1616175"/>
            <a:ext cx="4337786" cy="3374925"/>
          </a:xfrm>
          <a:prstGeom prst="rect">
            <a:avLst/>
          </a:prstGeom>
          <a:noFill/>
          <a:ln>
            <a:noFill/>
          </a:ln>
        </p:spPr>
      </p:pic>
      <p:pic>
        <p:nvPicPr>
          <p:cNvPr id="311" name="Shape 311"/>
          <p:cNvPicPr preferRelativeResize="0"/>
          <p:nvPr/>
        </p:nvPicPr>
        <p:blipFill>
          <a:blip r:embed="rId4">
            <a:alphaModFix/>
          </a:blip>
          <a:stretch>
            <a:fillRect/>
          </a:stretch>
        </p:blipFill>
        <p:spPr>
          <a:xfrm>
            <a:off x="152400" y="1616175"/>
            <a:ext cx="4204751" cy="32714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CG vs SA</a:t>
            </a:r>
            <a:r>
              <a:rPr lang="en"/>
              <a:t> N = 50 </a:t>
            </a:r>
            <a:r>
              <a:rPr lang="en"/>
              <a:t>gifts</a:t>
            </a:r>
          </a:p>
        </p:txBody>
      </p:sp>
      <p:sp>
        <p:nvSpPr>
          <p:cNvPr id="317" name="Shape 317"/>
          <p:cNvSpPr txBox="1"/>
          <p:nvPr>
            <p:ph type="title"/>
          </p:nvPr>
        </p:nvSpPr>
        <p:spPr>
          <a:xfrm>
            <a:off x="311700" y="891075"/>
            <a:ext cx="4045500" cy="572700"/>
          </a:xfrm>
          <a:prstGeom prst="rect">
            <a:avLst/>
          </a:prstGeom>
        </p:spPr>
        <p:txBody>
          <a:bodyPr anchorCtr="0" anchor="t" bIns="91425" lIns="91425" rIns="91425" wrap="square" tIns="91425">
            <a:noAutofit/>
          </a:bodyPr>
          <a:lstStyle/>
          <a:p>
            <a:pPr indent="0" lvl="0" marL="0" rtl="0" algn="ctr">
              <a:spcBef>
                <a:spcPts val="0"/>
              </a:spcBef>
              <a:buNone/>
            </a:pPr>
            <a:r>
              <a:rPr lang="en"/>
              <a:t>Column generation</a:t>
            </a:r>
          </a:p>
        </p:txBody>
      </p:sp>
      <p:sp>
        <p:nvSpPr>
          <p:cNvPr id="318" name="Shape 318"/>
          <p:cNvSpPr txBox="1"/>
          <p:nvPr>
            <p:ph type="title"/>
          </p:nvPr>
        </p:nvSpPr>
        <p:spPr>
          <a:xfrm>
            <a:off x="5135175" y="891075"/>
            <a:ext cx="3734100" cy="572700"/>
          </a:xfrm>
          <a:prstGeom prst="rect">
            <a:avLst/>
          </a:prstGeom>
        </p:spPr>
        <p:txBody>
          <a:bodyPr anchorCtr="0" anchor="t" bIns="91425" lIns="91425" rIns="91425" wrap="square" tIns="91425">
            <a:noAutofit/>
          </a:bodyPr>
          <a:lstStyle/>
          <a:p>
            <a:pPr indent="0" lvl="0" marL="0" rtl="0">
              <a:spcBef>
                <a:spcPts val="0"/>
              </a:spcBef>
              <a:buNone/>
            </a:pPr>
            <a:r>
              <a:rPr lang="en"/>
              <a:t>S</a:t>
            </a:r>
            <a:r>
              <a:rPr lang="en"/>
              <a:t>imulated </a:t>
            </a:r>
            <a:r>
              <a:rPr lang="en"/>
              <a:t>annealing</a:t>
            </a:r>
          </a:p>
        </p:txBody>
      </p:sp>
      <p:pic>
        <p:nvPicPr>
          <p:cNvPr id="319" name="Shape 319"/>
          <p:cNvPicPr preferRelativeResize="0"/>
          <p:nvPr/>
        </p:nvPicPr>
        <p:blipFill>
          <a:blip r:embed="rId3">
            <a:alphaModFix/>
          </a:blip>
          <a:stretch>
            <a:fillRect/>
          </a:stretch>
        </p:blipFill>
        <p:spPr>
          <a:xfrm>
            <a:off x="4509551" y="1616175"/>
            <a:ext cx="4337786" cy="3374925"/>
          </a:xfrm>
          <a:prstGeom prst="rect">
            <a:avLst/>
          </a:prstGeom>
          <a:noFill/>
          <a:ln>
            <a:noFill/>
          </a:ln>
        </p:spPr>
      </p:pic>
      <p:pic>
        <p:nvPicPr>
          <p:cNvPr id="320" name="Shape 320"/>
          <p:cNvPicPr preferRelativeResize="0"/>
          <p:nvPr/>
        </p:nvPicPr>
        <p:blipFill>
          <a:blip r:embed="rId4">
            <a:alphaModFix/>
          </a:blip>
          <a:stretch>
            <a:fillRect/>
          </a:stretch>
        </p:blipFill>
        <p:spPr>
          <a:xfrm>
            <a:off x="152400" y="1616175"/>
            <a:ext cx="4204751" cy="32714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b="1" lang="en"/>
              <a:t>Santa Group</a:t>
            </a:r>
          </a:p>
        </p:txBody>
      </p:sp>
      <p:sp>
        <p:nvSpPr>
          <p:cNvPr id="326" name="Shape 326"/>
          <p:cNvSpPr txBox="1"/>
          <p:nvPr/>
        </p:nvSpPr>
        <p:spPr>
          <a:xfrm>
            <a:off x="361625" y="1418800"/>
            <a:ext cx="3731400" cy="3999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latin typeface="Alfa Slab One"/>
                <a:ea typeface="Alfa Slab One"/>
                <a:cs typeface="Alfa Slab One"/>
                <a:sym typeface="Alfa Slab One"/>
              </a:rPr>
              <a:t>      Ivan.Anokhin@skoltech.ru</a:t>
            </a:r>
          </a:p>
        </p:txBody>
      </p:sp>
      <p:sp>
        <p:nvSpPr>
          <p:cNvPr id="327" name="Shape 327"/>
          <p:cNvSpPr txBox="1"/>
          <p:nvPr/>
        </p:nvSpPr>
        <p:spPr>
          <a:xfrm>
            <a:off x="361625" y="1997925"/>
            <a:ext cx="5031600" cy="4533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latin typeface="Alfa Slab One"/>
                <a:ea typeface="Alfa Slab One"/>
                <a:cs typeface="Alfa Slab One"/>
                <a:sym typeface="Alfa Slab One"/>
              </a:rPr>
              <a:t>     </a:t>
            </a:r>
            <a:br>
              <a:rPr lang="en" sz="1800">
                <a:latin typeface="Alfa Slab One"/>
                <a:ea typeface="Alfa Slab One"/>
                <a:cs typeface="Alfa Slab One"/>
                <a:sym typeface="Alfa Slab One"/>
              </a:rPr>
            </a:br>
            <a:r>
              <a:rPr lang="en" sz="1800">
                <a:latin typeface="Alfa Slab One"/>
                <a:ea typeface="Alfa Slab One"/>
                <a:cs typeface="Alfa Slab One"/>
                <a:sym typeface="Alfa Slab One"/>
              </a:rPr>
              <a:t>Dmitry.Tochilkin@skolkovotech.ru</a:t>
            </a:r>
          </a:p>
        </p:txBody>
      </p:sp>
      <p:sp>
        <p:nvSpPr>
          <p:cNvPr id="328" name="Shape 328"/>
          <p:cNvSpPr txBox="1"/>
          <p:nvPr/>
        </p:nvSpPr>
        <p:spPr>
          <a:xfrm>
            <a:off x="361625" y="2630450"/>
            <a:ext cx="4225500" cy="324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Alfa Slab One"/>
                <a:ea typeface="Alfa Slab One"/>
                <a:cs typeface="Alfa Slab One"/>
                <a:sym typeface="Alfa Slab One"/>
              </a:rPr>
              <a:t>A</a:t>
            </a:r>
            <a:r>
              <a:rPr lang="en" sz="1800">
                <a:latin typeface="Alfa Slab One"/>
                <a:ea typeface="Alfa Slab One"/>
                <a:cs typeface="Alfa Slab One"/>
                <a:sym typeface="Alfa Slab One"/>
              </a:rPr>
              <a:t>lexey.Ignatov@skolkovotech.ru</a:t>
            </a:r>
          </a:p>
        </p:txBody>
      </p:sp>
      <p:sp>
        <p:nvSpPr>
          <p:cNvPr id="329" name="Shape 329"/>
          <p:cNvSpPr txBox="1"/>
          <p:nvPr>
            <p:ph type="title"/>
          </p:nvPr>
        </p:nvSpPr>
        <p:spPr>
          <a:xfrm>
            <a:off x="311700" y="3540100"/>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lang="en"/>
              <a:t>Thank you for your attention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68825"/>
            <a:ext cx="8520600" cy="572700"/>
          </a:xfrm>
          <a:prstGeom prst="rect">
            <a:avLst/>
          </a:prstGeom>
        </p:spPr>
        <p:txBody>
          <a:bodyPr anchorCtr="0" anchor="t" bIns="91425" lIns="91425" rIns="91425" wrap="square" tIns="91425">
            <a:noAutofit/>
          </a:bodyPr>
          <a:lstStyle/>
          <a:p>
            <a:pPr indent="0" lvl="0" marL="0">
              <a:spcBef>
                <a:spcPts val="0"/>
              </a:spcBef>
              <a:buNone/>
            </a:pPr>
            <a:r>
              <a:rPr lang="en"/>
              <a:t>How big is the problem</a:t>
            </a:r>
          </a:p>
        </p:txBody>
      </p:sp>
      <p:pic>
        <p:nvPicPr>
          <p:cNvPr id="76" name="Shape 76"/>
          <p:cNvPicPr preferRelativeResize="0"/>
          <p:nvPr/>
        </p:nvPicPr>
        <p:blipFill>
          <a:blip r:embed="rId3">
            <a:alphaModFix/>
          </a:blip>
          <a:stretch>
            <a:fillRect/>
          </a:stretch>
        </p:blipFill>
        <p:spPr>
          <a:xfrm>
            <a:off x="1623750" y="984700"/>
            <a:ext cx="6091500" cy="4193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But we consider the less one (up to 5000)</a:t>
            </a:r>
          </a:p>
        </p:txBody>
      </p:sp>
      <p:pic>
        <p:nvPicPr>
          <p:cNvPr id="82" name="Shape 82"/>
          <p:cNvPicPr preferRelativeResize="0"/>
          <p:nvPr/>
        </p:nvPicPr>
        <p:blipFill>
          <a:blip r:embed="rId3">
            <a:alphaModFix/>
          </a:blip>
          <a:stretch>
            <a:fillRect/>
          </a:stretch>
        </p:blipFill>
        <p:spPr>
          <a:xfrm>
            <a:off x="1520000" y="1017725"/>
            <a:ext cx="5807118" cy="399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Random</a:t>
            </a:r>
          </a:p>
        </p:txBody>
      </p:sp>
      <p:pic>
        <p:nvPicPr>
          <p:cNvPr id="88" name="Shape 88"/>
          <p:cNvPicPr preferRelativeResize="0"/>
          <p:nvPr/>
        </p:nvPicPr>
        <p:blipFill>
          <a:blip r:embed="rId3">
            <a:alphaModFix/>
          </a:blip>
          <a:stretch>
            <a:fillRect/>
          </a:stretch>
        </p:blipFill>
        <p:spPr>
          <a:xfrm>
            <a:off x="2057400" y="1017725"/>
            <a:ext cx="5139475" cy="389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Random</a:t>
            </a:r>
          </a:p>
        </p:txBody>
      </p:sp>
      <p:pic>
        <p:nvPicPr>
          <p:cNvPr id="94" name="Shape 94"/>
          <p:cNvPicPr preferRelativeResize="0"/>
          <p:nvPr/>
        </p:nvPicPr>
        <p:blipFill>
          <a:blip r:embed="rId3">
            <a:alphaModFix/>
          </a:blip>
          <a:stretch>
            <a:fillRect/>
          </a:stretch>
        </p:blipFill>
        <p:spPr>
          <a:xfrm>
            <a:off x="2057400" y="1017727"/>
            <a:ext cx="5139475" cy="38958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Random</a:t>
            </a:r>
          </a:p>
        </p:txBody>
      </p:sp>
      <p:pic>
        <p:nvPicPr>
          <p:cNvPr id="100" name="Shape 100"/>
          <p:cNvPicPr preferRelativeResize="0"/>
          <p:nvPr/>
        </p:nvPicPr>
        <p:blipFill>
          <a:blip r:embed="rId3">
            <a:alphaModFix/>
          </a:blip>
          <a:stretch>
            <a:fillRect/>
          </a:stretch>
        </p:blipFill>
        <p:spPr>
          <a:xfrm>
            <a:off x="2057400" y="1017725"/>
            <a:ext cx="5139475" cy="3895850"/>
          </a:xfrm>
          <a:prstGeom prst="rect">
            <a:avLst/>
          </a:prstGeom>
          <a:noFill/>
          <a:ln>
            <a:noFill/>
          </a:ln>
        </p:spPr>
      </p:pic>
      <p:pic>
        <p:nvPicPr>
          <p:cNvPr id="101" name="Shape 101"/>
          <p:cNvPicPr preferRelativeResize="0"/>
          <p:nvPr/>
        </p:nvPicPr>
        <p:blipFill>
          <a:blip r:embed="rId4">
            <a:alphaModFix/>
          </a:blip>
          <a:stretch>
            <a:fillRect/>
          </a:stretch>
        </p:blipFill>
        <p:spPr>
          <a:xfrm>
            <a:off x="2057400" y="1017725"/>
            <a:ext cx="5139476" cy="389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Random</a:t>
            </a:r>
          </a:p>
        </p:txBody>
      </p:sp>
      <p:pic>
        <p:nvPicPr>
          <p:cNvPr id="107" name="Shape 107"/>
          <p:cNvPicPr preferRelativeResize="0"/>
          <p:nvPr/>
        </p:nvPicPr>
        <p:blipFill>
          <a:blip r:embed="rId3">
            <a:alphaModFix/>
          </a:blip>
          <a:stretch>
            <a:fillRect/>
          </a:stretch>
        </p:blipFill>
        <p:spPr>
          <a:xfrm>
            <a:off x="2057400" y="1017725"/>
            <a:ext cx="5139475" cy="3895850"/>
          </a:xfrm>
          <a:prstGeom prst="rect">
            <a:avLst/>
          </a:prstGeom>
          <a:noFill/>
          <a:ln>
            <a:noFill/>
          </a:ln>
        </p:spPr>
      </p:pic>
      <p:pic>
        <p:nvPicPr>
          <p:cNvPr id="108" name="Shape 108"/>
          <p:cNvPicPr preferRelativeResize="0"/>
          <p:nvPr/>
        </p:nvPicPr>
        <p:blipFill>
          <a:blip r:embed="rId4">
            <a:alphaModFix/>
          </a:blip>
          <a:stretch>
            <a:fillRect/>
          </a:stretch>
        </p:blipFill>
        <p:spPr>
          <a:xfrm>
            <a:off x="2057400" y="1017725"/>
            <a:ext cx="5139476" cy="389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