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540"/>
    <a:srgbClr val="2BB673"/>
    <a:srgbClr val="003300"/>
    <a:srgbClr val="46EC6E"/>
    <a:srgbClr val="53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8B65B-31A5-4A8F-B3E7-5AF7252E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BA5381-AA17-4148-B2C1-AE9E52C07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9AF27A-76D0-46A7-B393-008E076B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F63CD-D5F9-49F8-A1FB-42CDA55A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B618F4-482A-40FC-A7A9-CA8E5293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1441B-063F-458C-A50E-07E3E22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7BA0E-EE48-4D95-93B4-BE3F553B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C15D7-E533-42CA-872F-475FD700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86A34-C304-4786-9435-8C18321B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156C9-4362-4D17-847A-2E32864C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9EADE1-62AF-465B-8FAE-34E5C3C64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6A094-AB82-42F2-8703-B29324E9B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43E07-C01B-495A-928A-FD7616CD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97BD6-9C65-4945-A37D-B8ECF6A9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840BC-C5AE-4FEB-BE22-4538C21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8D008-B300-4237-8CB4-C4D6980D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C245F-7278-47B4-BB72-ABDAD26B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3ECA6-8D3A-4FB8-826B-1F69301A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B27972-6D33-421E-B5BD-8B41099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0D9D6-C2A9-4DED-B8AB-66F3498A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C853-A1BF-4159-93C6-28B2685C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49A3B-3072-4002-9C78-B2EA88C9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69780-5412-476F-A234-9B1225C5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27277-7615-43E4-A934-95F2F619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D9751-D167-4908-951C-B95EABA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90BA9-5C00-4979-8497-6695D088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DCCDF-61E0-461B-874E-155FED2FB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5B562B-A6D6-4804-B131-FF195830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EA2402-35E3-4A97-8EBC-4193D2F6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AD09CB-3BC8-45DA-BC8A-CCABB8D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D9E0B-DCA9-4FB1-835C-BC82320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7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495A-64FE-4119-9CE6-B296CBAE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11BC0-FAA9-4BE0-A40A-14E322BF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A11116-B34C-410E-AC04-C5E01E1B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5E3368-41A5-43F9-983A-90ECE6A77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596AB-25E2-4D06-AC57-A3AAF01C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9DA229-F0E8-40DF-A004-BB949E1E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49E3EC-3E32-4F8A-B18A-AEF0267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DA2A9A-EFEA-4C6A-AF3D-2E733660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1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3187D-C48C-4DB7-A122-06DC9BA5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473B3B-25B8-4266-855D-660063C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DADDD3-59BE-4F04-A980-5513EB4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0D2680-309D-40ED-B803-3E400BE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F8119D-8656-49C9-8D63-7B96F597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7C156B-26DF-48F1-A443-7225FF53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6A4D16-EDB1-4DF3-A15E-2ACB8A5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63EB5-1917-4C58-8866-79AEADA7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AD8F2-6633-4E2B-B8AA-C0BD0F7B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E69EA8-FE70-45F6-84A1-6ACF1147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61E371-E626-4142-9EB2-A2512E76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BFD89-CD88-483D-92B3-11BAA173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A3C52-1DF0-4D65-B0A6-8A4A35BC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9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9361F-9B5D-448C-B423-D032807E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45C896-4D9E-4B4B-9F95-39B88BA77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7C2FB6-DDD9-4B38-93E4-6692205A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3C1D44-AA68-40A6-947D-775F752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35D93D-D13D-402E-AE07-A13B1342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8E197-E513-489E-BD5F-AD16292A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04F5C4-A3D1-4C06-B7D3-D45947C5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4E706-B9E3-46E6-A270-A4365E77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D93A7-B7C8-4B83-83AF-EC936F6D0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E3E7-7A6C-4211-8C20-2A211B39EB7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A07C9-451A-4D82-8795-C24AB8907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F7AA-DC08-41BC-8F59-96DBB70A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EAF-99ED-4739-8A97-DFFE5F86514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CF33E-433D-40FF-A281-1FAA8BF0F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2260" y="1169818"/>
            <a:ext cx="3929449" cy="766763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erolite Bold" panose="02000000000000000000" pitchFamily="50" charset="0"/>
              </a:rPr>
              <a:t>Projet Compilation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erolite Bold" panose="020000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CEC7F-7369-4340-A263-490560274FB9}"/>
              </a:ext>
            </a:extLst>
          </p:cNvPr>
          <p:cNvSpPr/>
          <p:nvPr/>
        </p:nvSpPr>
        <p:spPr>
          <a:xfrm>
            <a:off x="3779850" y="1821165"/>
            <a:ext cx="5097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bg2">
                    <a:lumMod val="75000"/>
                  </a:schemeClr>
                </a:solidFill>
                <a:latin typeface="Abadi Extra Light" panose="020B0204020104020204" pitchFamily="34" charset="0"/>
              </a:rPr>
              <a:t>Création d’un nouveau langage de programmation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16AA0-A2A7-4B8C-A621-07EB36190138}"/>
              </a:ext>
            </a:extLst>
          </p:cNvPr>
          <p:cNvSpPr/>
          <p:nvPr/>
        </p:nvSpPr>
        <p:spPr>
          <a:xfrm>
            <a:off x="5210829" y="2456146"/>
            <a:ext cx="2084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2BB673"/>
                </a:solidFill>
                <a:latin typeface="Garamond" panose="02020404030301010803" pitchFamily="18" charset="0"/>
                <a:ea typeface="Amiri" panose="00000500000000000000" pitchFamily="2" charset="-78"/>
                <a:cs typeface="Amiri" panose="00000500000000000000" pitchFamily="2" charset="-78"/>
              </a:rPr>
              <a:t>Dictel</a:t>
            </a:r>
            <a:endParaRPr lang="en-US" sz="3200" b="1" dirty="0">
              <a:solidFill>
                <a:srgbClr val="2BB673"/>
              </a:solidFill>
              <a:latin typeface="Garamond" panose="02020404030301010803" pitchFamily="18" charset="0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615C0-4E43-407B-917F-CBD2D7F1E1A4}"/>
              </a:ext>
            </a:extLst>
          </p:cNvPr>
          <p:cNvSpPr/>
          <p:nvPr/>
        </p:nvSpPr>
        <p:spPr>
          <a:xfrm>
            <a:off x="3938163" y="2887032"/>
            <a:ext cx="5346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rPr>
              <a:t>Portabilité Elevée et Programmation Memory-Driven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3BD93-E33D-41FA-A4D3-4E633E2A4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74" y="301951"/>
            <a:ext cx="3046957" cy="21541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5AB42A-28CC-47DB-A536-1FB9C84D8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54" y="571824"/>
            <a:ext cx="647247" cy="54971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DDD188-C783-4E74-9E71-FCB9D35750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6" y="523545"/>
            <a:ext cx="913023" cy="64627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ADEE0A-EBF5-4522-ABC9-190AFFE20B8E}"/>
              </a:ext>
            </a:extLst>
          </p:cNvPr>
          <p:cNvSpPr txBox="1"/>
          <p:nvPr/>
        </p:nvSpPr>
        <p:spPr>
          <a:xfrm>
            <a:off x="1047667" y="4088518"/>
            <a:ext cx="369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Encadré Par</a:t>
            </a:r>
          </a:p>
          <a:p>
            <a:pPr algn="l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 Mr. OULAD HAJ THAMI Rachid</a:t>
            </a:r>
          </a:p>
          <a:p>
            <a:pPr algn="l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 Mr. TABII Youness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46CE38-2BA2-4795-B201-2B04FFD1789A}"/>
              </a:ext>
            </a:extLst>
          </p:cNvPr>
          <p:cNvSpPr txBox="1"/>
          <p:nvPr/>
        </p:nvSpPr>
        <p:spPr>
          <a:xfrm>
            <a:off x="8245728" y="4088518"/>
            <a:ext cx="38230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Réalisé Par 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DOUSLIMI Yassir (GL 1)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EDDAGHAL Mohammed(GL 1) 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EL BIACHE Houda (GL 1) 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EL FAKHORI Fouad (GL 2)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EL ARFAOUI Ikrame (GL 1)</a:t>
            </a:r>
          </a:p>
          <a:p>
            <a:pPr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EL AZHAR Asmaa (GL 1) </a:t>
            </a:r>
          </a:p>
        </p:txBody>
      </p:sp>
    </p:spTree>
    <p:extLst>
      <p:ext uri="{BB962C8B-B14F-4D97-AF65-F5344CB8AC3E}">
        <p14:creationId xmlns:p14="http://schemas.microsoft.com/office/powerpoint/2010/main" val="25589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6B93C0-8E11-4449-8EDC-F7A68F826C6F}"/>
              </a:ext>
            </a:extLst>
          </p:cNvPr>
          <p:cNvSpPr/>
          <p:nvPr/>
        </p:nvSpPr>
        <p:spPr>
          <a:xfrm>
            <a:off x="9705155" y="6206609"/>
            <a:ext cx="221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LEXIQUE DU LANGAGE</a:t>
            </a:r>
            <a:endParaRPr lang="en-US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426BF-05A2-4F37-9BB4-EC54F012C93C}"/>
              </a:ext>
            </a:extLst>
          </p:cNvPr>
          <p:cNvSpPr/>
          <p:nvPr/>
        </p:nvSpPr>
        <p:spPr>
          <a:xfrm>
            <a:off x="3680616" y="691378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b="1" dirty="0">
                <a:solidFill>
                  <a:srgbClr val="2BB673"/>
                </a:solidFill>
                <a:latin typeface="Caviar Dreams" panose="020B0402020204020504" pitchFamily="34" charset="0"/>
                <a:ea typeface="+mj-ea"/>
                <a:cs typeface="+mj-cs"/>
              </a:rPr>
              <a:t> Exemple Classique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457F65-EDE3-4907-98D4-F72B5E06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57" y="1276153"/>
            <a:ext cx="5162035" cy="29497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D1844A-0E7B-4284-83C1-53EB3EC2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48" y="3892145"/>
            <a:ext cx="182905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5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C5AFBA-C23B-4182-9217-B83FE00CD000}"/>
              </a:ext>
            </a:extLst>
          </p:cNvPr>
          <p:cNvSpPr/>
          <p:nvPr/>
        </p:nvSpPr>
        <p:spPr>
          <a:xfrm>
            <a:off x="9833548" y="6262207"/>
            <a:ext cx="2103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Grammaire</a:t>
            </a:r>
            <a:endParaRPr lang="en-US" sz="2400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B248C0-E9C5-4268-B80F-BEC25B4BA6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4" y="448666"/>
            <a:ext cx="5915168" cy="52447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8CF11E-04D3-4FD5-AA16-EE0FED4BE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72" y="1008950"/>
            <a:ext cx="5820594" cy="50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BEC279-58B1-42D2-9CAF-B50F41EE6A21}"/>
              </a:ext>
            </a:extLst>
          </p:cNvPr>
          <p:cNvSpPr/>
          <p:nvPr/>
        </p:nvSpPr>
        <p:spPr>
          <a:xfrm>
            <a:off x="2092422" y="2580140"/>
            <a:ext cx="75690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8800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Conclusion</a:t>
            </a:r>
            <a:endParaRPr lang="en-US" sz="8800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FDA026-EC40-42FE-9A9B-CB228B880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19" y="989349"/>
            <a:ext cx="2548062" cy="1801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FFA13-EB78-4F05-848F-AFCBC9459E7A}"/>
              </a:ext>
            </a:extLst>
          </p:cNvPr>
          <p:cNvSpPr/>
          <p:nvPr/>
        </p:nvSpPr>
        <p:spPr>
          <a:xfrm>
            <a:off x="4622994" y="4127898"/>
            <a:ext cx="7569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b="1" dirty="0">
                <a:solidFill>
                  <a:srgbClr val="2BB673"/>
                </a:solidFill>
                <a:latin typeface="Aerolite" panose="02000000000000000000" pitchFamily="50" charset="0"/>
                <a:ea typeface="+mj-ea"/>
                <a:cs typeface="+mj-cs"/>
              </a:rPr>
              <a:t>Merci pour votre attention</a:t>
            </a:r>
            <a:endParaRPr lang="en-US" sz="2000" b="1" dirty="0">
              <a:solidFill>
                <a:srgbClr val="2BB673"/>
              </a:solidFill>
              <a:latin typeface="Aerolite" panose="02000000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07759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D1A94-B776-478B-B0E0-71A74A9FFE28}"/>
              </a:ext>
            </a:extLst>
          </p:cNvPr>
          <p:cNvSpPr txBox="1">
            <a:spLocks/>
          </p:cNvSpPr>
          <p:nvPr/>
        </p:nvSpPr>
        <p:spPr>
          <a:xfrm>
            <a:off x="4592832" y="626120"/>
            <a:ext cx="3006335" cy="14415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b="1" dirty="0">
                <a:solidFill>
                  <a:srgbClr val="2BB673"/>
                </a:solidFill>
                <a:latin typeface="Aerolite Bold" panose="02000000000000000000" pitchFamily="50" charset="0"/>
              </a:rPr>
              <a:t>Plan</a:t>
            </a:r>
            <a:endParaRPr lang="en-US" sz="9600" dirty="0">
              <a:solidFill>
                <a:srgbClr val="2BB673"/>
              </a:solidFill>
              <a:latin typeface="Aerolite Bold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F70BC6-EB8F-4423-B448-CBF690C74455}"/>
              </a:ext>
            </a:extLst>
          </p:cNvPr>
          <p:cNvSpPr/>
          <p:nvPr/>
        </p:nvSpPr>
        <p:spPr>
          <a:xfrm>
            <a:off x="2787618" y="583177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>
                <a:latin typeface="Abadi Extra Light" panose="020B0204020104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D636-1C00-4385-9599-95AF8F559466}"/>
              </a:ext>
            </a:extLst>
          </p:cNvPr>
          <p:cNvSpPr/>
          <p:nvPr/>
        </p:nvSpPr>
        <p:spPr>
          <a:xfrm>
            <a:off x="5267860" y="2561016"/>
            <a:ext cx="12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22B93-A606-427B-8A39-0E11A3E75E92}"/>
              </a:ext>
            </a:extLst>
          </p:cNvPr>
          <p:cNvSpPr/>
          <p:nvPr/>
        </p:nvSpPr>
        <p:spPr>
          <a:xfrm>
            <a:off x="4401759" y="3149334"/>
            <a:ext cx="293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Présentation du langage Dictel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9C5D4-CB31-4DCD-976B-A8AF79A0ABF8}"/>
              </a:ext>
            </a:extLst>
          </p:cNvPr>
          <p:cNvSpPr/>
          <p:nvPr/>
        </p:nvSpPr>
        <p:spPr>
          <a:xfrm>
            <a:off x="5347122" y="3737652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Objectifs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ED841-23D7-4237-8C48-3167FD1C645C}"/>
              </a:ext>
            </a:extLst>
          </p:cNvPr>
          <p:cNvSpPr/>
          <p:nvPr/>
        </p:nvSpPr>
        <p:spPr>
          <a:xfrm>
            <a:off x="4865128" y="4414822"/>
            <a:ext cx="194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Lexique du langage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218F28D-DCD0-43B2-B47C-62EF25ED9917}"/>
              </a:ext>
            </a:extLst>
          </p:cNvPr>
          <p:cNvSpPr/>
          <p:nvPr/>
        </p:nvSpPr>
        <p:spPr>
          <a:xfrm>
            <a:off x="5026604" y="2699284"/>
            <a:ext cx="92795" cy="92795"/>
          </a:xfrm>
          <a:prstGeom prst="ellipse">
            <a:avLst/>
          </a:prstGeom>
          <a:solidFill>
            <a:srgbClr val="2BB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2EA8D41-98E7-453B-8344-D6181E7541E1}"/>
              </a:ext>
            </a:extLst>
          </p:cNvPr>
          <p:cNvSpPr/>
          <p:nvPr/>
        </p:nvSpPr>
        <p:spPr>
          <a:xfrm>
            <a:off x="4123374" y="3315693"/>
            <a:ext cx="92795" cy="92795"/>
          </a:xfrm>
          <a:prstGeom prst="ellipse">
            <a:avLst/>
          </a:prstGeom>
          <a:solidFill>
            <a:srgbClr val="2BB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FDD256F-5E17-4D40-A46B-7DF37DCF479E}"/>
              </a:ext>
            </a:extLst>
          </p:cNvPr>
          <p:cNvSpPr/>
          <p:nvPr/>
        </p:nvSpPr>
        <p:spPr>
          <a:xfrm>
            <a:off x="5109292" y="3891726"/>
            <a:ext cx="92795" cy="92795"/>
          </a:xfrm>
          <a:prstGeom prst="ellipse">
            <a:avLst/>
          </a:prstGeom>
          <a:solidFill>
            <a:srgbClr val="2BB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3DC377-510E-4219-98BC-1AB09AE7279C}"/>
              </a:ext>
            </a:extLst>
          </p:cNvPr>
          <p:cNvSpPr/>
          <p:nvPr/>
        </p:nvSpPr>
        <p:spPr>
          <a:xfrm>
            <a:off x="4629167" y="4553090"/>
            <a:ext cx="92795" cy="92795"/>
          </a:xfrm>
          <a:prstGeom prst="ellipse">
            <a:avLst/>
          </a:prstGeom>
          <a:solidFill>
            <a:srgbClr val="2BB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Lexique du langage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7D9CC6-8691-4EF2-93C2-011CF538B7CE}"/>
              </a:ext>
            </a:extLst>
          </p:cNvPr>
          <p:cNvSpPr/>
          <p:nvPr/>
        </p:nvSpPr>
        <p:spPr>
          <a:xfrm>
            <a:off x="5013129" y="5985427"/>
            <a:ext cx="92795" cy="92795"/>
          </a:xfrm>
          <a:prstGeom prst="ellipse">
            <a:avLst/>
          </a:prstGeom>
          <a:solidFill>
            <a:srgbClr val="2BB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D0D47-0EAD-475F-9F60-DE0B25BC2160}"/>
              </a:ext>
            </a:extLst>
          </p:cNvPr>
          <p:cNvSpPr/>
          <p:nvPr/>
        </p:nvSpPr>
        <p:spPr>
          <a:xfrm>
            <a:off x="5211264" y="5135974"/>
            <a:ext cx="116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Grammaire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95DDF5-D345-4575-9E1F-66D663E6BF4B}"/>
              </a:ext>
            </a:extLst>
          </p:cNvPr>
          <p:cNvSpPr/>
          <p:nvPr/>
        </p:nvSpPr>
        <p:spPr>
          <a:xfrm>
            <a:off x="4991652" y="5305576"/>
            <a:ext cx="92795" cy="92795"/>
          </a:xfrm>
          <a:prstGeom prst="ellipse">
            <a:avLst/>
          </a:prstGeom>
          <a:solidFill>
            <a:srgbClr val="2BB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FR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4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56E0971F-4A05-410C-A024-B7ED5093ABD6}"/>
              </a:ext>
            </a:extLst>
          </p:cNvPr>
          <p:cNvCxnSpPr>
            <a:cxnSpLocks/>
          </p:cNvCxnSpPr>
          <p:nvPr/>
        </p:nvCxnSpPr>
        <p:spPr>
          <a:xfrm flipV="1">
            <a:off x="6558146" y="2779061"/>
            <a:ext cx="2789631" cy="712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E1CAE1EB-ECBF-468B-B815-7100C75F3174}"/>
              </a:ext>
            </a:extLst>
          </p:cNvPr>
          <p:cNvSpPr txBox="1">
            <a:spLocks/>
          </p:cNvSpPr>
          <p:nvPr/>
        </p:nvSpPr>
        <p:spPr>
          <a:xfrm>
            <a:off x="10460233" y="6331596"/>
            <a:ext cx="1522218" cy="4025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2BB673"/>
                </a:solidFill>
                <a:latin typeface="Aerolite Bold" panose="02000000000000000000" pitchFamily="50" charset="0"/>
              </a:rPr>
              <a:t>Introduction</a:t>
            </a:r>
            <a:endParaRPr lang="en-US" sz="2000" dirty="0">
              <a:solidFill>
                <a:srgbClr val="2BB673"/>
              </a:solidFill>
              <a:latin typeface="Aerolite Bold" panose="02000000000000000000" pitchFamily="50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A9CB7D-42F8-4647-B136-91445E4C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62" y="2662894"/>
            <a:ext cx="1542535" cy="1163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B8143F-CE98-47C9-BAF5-610BE83B216E}"/>
              </a:ext>
            </a:extLst>
          </p:cNvPr>
          <p:cNvSpPr/>
          <p:nvPr/>
        </p:nvSpPr>
        <p:spPr>
          <a:xfrm>
            <a:off x="5216566" y="3857050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variables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FF4BBC-58C2-4D5A-B3A1-6143A562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9174">
            <a:off x="2314882" y="2412681"/>
            <a:ext cx="695020" cy="6950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696A26-933F-4474-910F-3C2EE75CFB0E}"/>
              </a:ext>
            </a:extLst>
          </p:cNvPr>
          <p:cNvSpPr/>
          <p:nvPr/>
        </p:nvSpPr>
        <p:spPr>
          <a:xfrm>
            <a:off x="2243046" y="3182908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manuel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632A8B76-6E99-4E1C-8317-08A060D80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985" y="423773"/>
            <a:ext cx="885825" cy="8858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8D864E-128A-48FA-9616-1E7DDA0B426A}"/>
              </a:ext>
            </a:extLst>
          </p:cNvPr>
          <p:cNvSpPr/>
          <p:nvPr/>
        </p:nvSpPr>
        <p:spPr>
          <a:xfrm>
            <a:off x="3437554" y="1302989"/>
            <a:ext cx="145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Généralisation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A22EF-1605-4584-8758-2FE5A8706B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22" y="2875882"/>
            <a:ext cx="500893" cy="50089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84B321-76C0-4F62-ADE4-C1E2DBC6E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63" y="2145919"/>
            <a:ext cx="1406321" cy="14063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C8D7108-70C5-4D6C-B511-56149D07BD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1912">
            <a:off x="9508327" y="265169"/>
            <a:ext cx="785273" cy="7852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05393E-2A16-43E8-A931-CEC951E545E8}"/>
              </a:ext>
            </a:extLst>
          </p:cNvPr>
          <p:cNvSpPr/>
          <p:nvPr/>
        </p:nvSpPr>
        <p:spPr>
          <a:xfrm>
            <a:off x="9347777" y="1042517"/>
            <a:ext cx="926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portable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22CDA-D898-4D4B-BA38-3F5C84A3459E}"/>
              </a:ext>
            </a:extLst>
          </p:cNvPr>
          <p:cNvSpPr/>
          <p:nvPr/>
        </p:nvSpPr>
        <p:spPr>
          <a:xfrm>
            <a:off x="7339935" y="3433667"/>
            <a:ext cx="108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dirty="0">
                <a:latin typeface="Abadi Extra Light" panose="020B0204020104020204" pitchFamily="34" charset="0"/>
              </a:rPr>
              <a:t>traduire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691983-35A4-4A0A-96AE-8A2DDD426552}"/>
              </a:ext>
            </a:extLst>
          </p:cNvPr>
          <p:cNvSpPr/>
          <p:nvPr/>
        </p:nvSpPr>
        <p:spPr>
          <a:xfrm>
            <a:off x="9273423" y="3406388"/>
            <a:ext cx="2124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dirty="0">
                <a:latin typeface="Abadi Extra Light" panose="020B0204020104020204" pitchFamily="34" charset="0"/>
              </a:rPr>
              <a:t>Langage de programmation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B572DB4-DEEE-40F2-8AD7-D740CE327F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61" y="443062"/>
            <a:ext cx="997049" cy="997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311208E-F27A-4152-BAB5-A9B9F00B079B}"/>
              </a:ext>
            </a:extLst>
          </p:cNvPr>
          <p:cNvSpPr/>
          <p:nvPr/>
        </p:nvSpPr>
        <p:spPr>
          <a:xfrm>
            <a:off x="6475394" y="1383194"/>
            <a:ext cx="131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Key-Value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73BEAC7-BB2F-4D3C-BCFE-D67490DD02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467658">
            <a:off x="3639640" y="4821585"/>
            <a:ext cx="785273" cy="7852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6545FD6-7766-4AA9-B19A-99DD37E5DC34}"/>
              </a:ext>
            </a:extLst>
          </p:cNvPr>
          <p:cNvSpPr/>
          <p:nvPr/>
        </p:nvSpPr>
        <p:spPr>
          <a:xfrm>
            <a:off x="3644985" y="5676410"/>
            <a:ext cx="110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Abadi Extra Light" panose="020B0204020104020204" pitchFamily="34" charset="0"/>
              </a:rPr>
              <a:t>mémoire</a:t>
            </a:r>
          </a:p>
        </p:txBody>
      </p: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F6B9894A-77D3-43A3-9549-4FE8E346F1FE}"/>
              </a:ext>
            </a:extLst>
          </p:cNvPr>
          <p:cNvSpPr/>
          <p:nvPr/>
        </p:nvSpPr>
        <p:spPr>
          <a:xfrm rot="656929">
            <a:off x="2038663" y="2226536"/>
            <a:ext cx="1333342" cy="1333342"/>
          </a:xfrm>
          <a:prstGeom prst="mathMultiply">
            <a:avLst>
              <a:gd name="adj1" fmla="val 1066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7757DC6-FFA1-46BD-85E6-4C2ABE445639}"/>
              </a:ext>
            </a:extLst>
          </p:cNvPr>
          <p:cNvCxnSpPr/>
          <p:nvPr/>
        </p:nvCxnSpPr>
        <p:spPr>
          <a:xfrm>
            <a:off x="4927162" y="866685"/>
            <a:ext cx="1452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9765F93-1E2D-4B6E-B6DA-CFA181471B3F}"/>
              </a:ext>
            </a:extLst>
          </p:cNvPr>
          <p:cNvCxnSpPr/>
          <p:nvPr/>
        </p:nvCxnSpPr>
        <p:spPr>
          <a:xfrm flipH="1" flipV="1">
            <a:off x="4530809" y="1752526"/>
            <a:ext cx="685757" cy="70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3521451-0EE4-449B-9BB9-5B4B50EB7B41}"/>
              </a:ext>
            </a:extLst>
          </p:cNvPr>
          <p:cNvCxnSpPr>
            <a:cxnSpLocks/>
          </p:cNvCxnSpPr>
          <p:nvPr/>
        </p:nvCxnSpPr>
        <p:spPr>
          <a:xfrm flipV="1">
            <a:off x="7865591" y="741145"/>
            <a:ext cx="1407832" cy="20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5C96177-3DB3-4F27-9031-6848A926E3F2}"/>
              </a:ext>
            </a:extLst>
          </p:cNvPr>
          <p:cNvCxnSpPr/>
          <p:nvPr/>
        </p:nvCxnSpPr>
        <p:spPr>
          <a:xfrm flipH="1">
            <a:off x="4530809" y="4152900"/>
            <a:ext cx="58411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B9DFDE8-198C-4E12-AF69-D3B698EAD928}"/>
              </a:ext>
            </a:extLst>
          </p:cNvPr>
          <p:cNvCxnSpPr/>
          <p:nvPr/>
        </p:nvCxnSpPr>
        <p:spPr>
          <a:xfrm flipH="1" flipV="1">
            <a:off x="2916195" y="3674365"/>
            <a:ext cx="728790" cy="104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96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21" grpId="0"/>
      <p:bldP spid="22" grpId="0"/>
      <p:bldP spid="23" grpId="0"/>
      <p:bldP spid="26" grpId="0"/>
      <p:bldP spid="28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BC39D-6C78-499C-AF01-FC9B54043446}"/>
              </a:ext>
            </a:extLst>
          </p:cNvPr>
          <p:cNvSpPr/>
          <p:nvPr/>
        </p:nvSpPr>
        <p:spPr>
          <a:xfrm>
            <a:off x="8916716" y="6301859"/>
            <a:ext cx="305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Présentation du langage Dictel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D1C7C-D852-4BB0-97FF-EBCAF7C9B32C}"/>
              </a:ext>
            </a:extLst>
          </p:cNvPr>
          <p:cNvSpPr/>
          <p:nvPr/>
        </p:nvSpPr>
        <p:spPr>
          <a:xfrm>
            <a:off x="3450172" y="164725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Dans Dictel, tout doit être une variable. 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89036-345E-4AC5-BFF3-DA1747DD5199}"/>
              </a:ext>
            </a:extLst>
          </p:cNvPr>
          <p:cNvSpPr/>
          <p:nvPr/>
        </p:nvSpPr>
        <p:spPr>
          <a:xfrm>
            <a:off x="840771" y="2738997"/>
            <a:ext cx="1927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solidFill>
                  <a:srgbClr val="2BB673"/>
                </a:solidFill>
                <a:latin typeface="Montserrat" panose="02000505000000020004" pitchFamily="2" charset="0"/>
              </a:rPr>
              <a:t>Fonction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917AD-4A0B-4C09-98A2-AE012DF3F2AE}"/>
              </a:ext>
            </a:extLst>
          </p:cNvPr>
          <p:cNvSpPr/>
          <p:nvPr/>
        </p:nvSpPr>
        <p:spPr>
          <a:xfrm>
            <a:off x="2661362" y="2742488"/>
            <a:ext cx="1927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solidFill>
                  <a:srgbClr val="2BB673"/>
                </a:solidFill>
                <a:latin typeface="Montserrat" panose="02000505000000020004" pitchFamily="2" charset="0"/>
              </a:rPr>
              <a:t>Variable simple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ABCB4-F44C-45AE-BB44-9D531A458A23}"/>
              </a:ext>
            </a:extLst>
          </p:cNvPr>
          <p:cNvSpPr/>
          <p:nvPr/>
        </p:nvSpPr>
        <p:spPr>
          <a:xfrm>
            <a:off x="4481953" y="2738997"/>
            <a:ext cx="2800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solidFill>
                  <a:srgbClr val="2BB673"/>
                </a:solidFill>
                <a:latin typeface="Montserrat" panose="02000505000000020004" pitchFamily="2" charset="0"/>
              </a:rPr>
              <a:t>Block conditionnel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A3035-A4F1-487E-AA06-BDFEFB0BF68D}"/>
              </a:ext>
            </a:extLst>
          </p:cNvPr>
          <p:cNvSpPr/>
          <p:nvPr/>
        </p:nvSpPr>
        <p:spPr>
          <a:xfrm>
            <a:off x="6817726" y="2742488"/>
            <a:ext cx="2800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solidFill>
                  <a:srgbClr val="2BB673"/>
                </a:solidFill>
                <a:latin typeface="Montserrat" panose="02000505000000020004" pitchFamily="2" charset="0"/>
              </a:rPr>
              <a:t>Block itératif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1F01C-8F78-4226-8A4A-F3F4B61030B2}"/>
              </a:ext>
            </a:extLst>
          </p:cNvPr>
          <p:cNvSpPr/>
          <p:nvPr/>
        </p:nvSpPr>
        <p:spPr>
          <a:xfrm>
            <a:off x="8531777" y="2738997"/>
            <a:ext cx="2800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solidFill>
                  <a:srgbClr val="2BB673"/>
                </a:solidFill>
                <a:latin typeface="Montserrat" panose="02000505000000020004" pitchFamily="2" charset="0"/>
              </a:rPr>
              <a:t>Etc.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1D0B28C-C13C-4983-B101-01DF2E9C5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97" y="4458993"/>
            <a:ext cx="1057713" cy="10577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A781FA-27C5-4680-82B9-6FEA8B8AB1DC}"/>
              </a:ext>
            </a:extLst>
          </p:cNvPr>
          <p:cNvSpPr/>
          <p:nvPr/>
        </p:nvSpPr>
        <p:spPr>
          <a:xfrm>
            <a:off x="8096004" y="1678027"/>
            <a:ext cx="1603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(même le main)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Montserrat" panose="0200050500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806A218-DB27-414A-B41F-9582EFA81A15}"/>
              </a:ext>
            </a:extLst>
          </p:cNvPr>
          <p:cNvCxnSpPr/>
          <p:nvPr/>
        </p:nvCxnSpPr>
        <p:spPr>
          <a:xfrm flipV="1">
            <a:off x="2066925" y="233362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BF783EF-8080-4BE0-BAD6-6301625B5020}"/>
              </a:ext>
            </a:extLst>
          </p:cNvPr>
          <p:cNvCxnSpPr/>
          <p:nvPr/>
        </p:nvCxnSpPr>
        <p:spPr>
          <a:xfrm>
            <a:off x="2066925" y="2333625"/>
            <a:ext cx="381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BC5F407-9030-4E10-AE2E-0D002C5D6B22}"/>
              </a:ext>
            </a:extLst>
          </p:cNvPr>
          <p:cNvCxnSpPr/>
          <p:nvPr/>
        </p:nvCxnSpPr>
        <p:spPr>
          <a:xfrm>
            <a:off x="3631406" y="2333625"/>
            <a:ext cx="0" cy="37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F5956AC-8D27-4FCA-8DEB-058B60660DE7}"/>
              </a:ext>
            </a:extLst>
          </p:cNvPr>
          <p:cNvCxnSpPr/>
          <p:nvPr/>
        </p:nvCxnSpPr>
        <p:spPr>
          <a:xfrm>
            <a:off x="5886450" y="2333625"/>
            <a:ext cx="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0EB8633-38D1-4774-A235-23BBF34BB4DE}"/>
              </a:ext>
            </a:extLst>
          </p:cNvPr>
          <p:cNvCxnSpPr/>
          <p:nvPr/>
        </p:nvCxnSpPr>
        <p:spPr>
          <a:xfrm>
            <a:off x="5886450" y="2333625"/>
            <a:ext cx="22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B641A81-8D3A-49C5-A702-A6FAEFE84457}"/>
              </a:ext>
            </a:extLst>
          </p:cNvPr>
          <p:cNvCxnSpPr/>
          <p:nvPr/>
        </p:nvCxnSpPr>
        <p:spPr>
          <a:xfrm>
            <a:off x="8153400" y="233362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48A953A-B900-4C72-9733-E6F61585463A}"/>
              </a:ext>
            </a:extLst>
          </p:cNvPr>
          <p:cNvCxnSpPr/>
          <p:nvPr/>
        </p:nvCxnSpPr>
        <p:spPr>
          <a:xfrm>
            <a:off x="8153400" y="2333625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2376A8C-856D-42A5-99DE-3FE304613E43}"/>
              </a:ext>
            </a:extLst>
          </p:cNvPr>
          <p:cNvCxnSpPr/>
          <p:nvPr/>
        </p:nvCxnSpPr>
        <p:spPr>
          <a:xfrm>
            <a:off x="9829800" y="233362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AE3D3F82-0341-4EF8-89F0-243D000DDB41}"/>
              </a:ext>
            </a:extLst>
          </p:cNvPr>
          <p:cNvSpPr/>
          <p:nvPr/>
        </p:nvSpPr>
        <p:spPr>
          <a:xfrm rot="5400000">
            <a:off x="5594693" y="3598574"/>
            <a:ext cx="591439" cy="411174"/>
          </a:xfrm>
          <a:prstGeom prst="rightArrow">
            <a:avLst>
              <a:gd name="adj1" fmla="val 37979"/>
              <a:gd name="adj2" fmla="val 58014"/>
            </a:avLst>
          </a:prstGeom>
          <a:solidFill>
            <a:srgbClr val="CB5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452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6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C5378-2155-4E13-B856-46303E8177DE}"/>
              </a:ext>
            </a:extLst>
          </p:cNvPr>
          <p:cNvSpPr/>
          <p:nvPr/>
        </p:nvSpPr>
        <p:spPr>
          <a:xfrm>
            <a:off x="10619947" y="6282809"/>
            <a:ext cx="103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Objectifs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A88887-6CD9-4ED9-B429-6DA785594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9" y="1371600"/>
            <a:ext cx="1323670" cy="13236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13FB22-79AC-4194-AE78-2BE46C48F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371600"/>
            <a:ext cx="1323670" cy="1323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97229B-078F-4D03-9746-C463C15228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41" y="1371600"/>
            <a:ext cx="1323670" cy="13236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D9079D-E00C-4F9A-9302-1053B165C1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80" y="1371295"/>
            <a:ext cx="1323670" cy="13236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4C43140-A55E-45D1-8885-96C0B6A266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14" y="4162730"/>
            <a:ext cx="1323670" cy="132367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57CCB27-F7EC-4F94-8C25-10024355FA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31" y="4148595"/>
            <a:ext cx="1323670" cy="132367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821EA74-8C1E-485E-AE25-2BBD0CE4E3E0}"/>
              </a:ext>
            </a:extLst>
          </p:cNvPr>
          <p:cNvSpPr txBox="1"/>
          <p:nvPr/>
        </p:nvSpPr>
        <p:spPr>
          <a:xfrm>
            <a:off x="1447493" y="285750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Normalisation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A8BD979-CE69-470E-8A83-E46E70A323A8}"/>
              </a:ext>
            </a:extLst>
          </p:cNvPr>
          <p:cNvSpPr txBox="1"/>
          <p:nvPr/>
        </p:nvSpPr>
        <p:spPr>
          <a:xfrm>
            <a:off x="4071784" y="288607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Portabilité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777D7F-AAC1-4FA6-9C1B-8C461BC5D34B}"/>
              </a:ext>
            </a:extLst>
          </p:cNvPr>
          <p:cNvSpPr txBox="1"/>
          <p:nvPr/>
        </p:nvSpPr>
        <p:spPr>
          <a:xfrm>
            <a:off x="6312618" y="284797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Memory-driven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FF42858-7439-449C-9961-A52BD9C2320F}"/>
              </a:ext>
            </a:extLst>
          </p:cNvPr>
          <p:cNvSpPr txBox="1"/>
          <p:nvPr/>
        </p:nvSpPr>
        <p:spPr>
          <a:xfrm>
            <a:off x="8792151" y="2839216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Réutilisabilité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7672ADA-5558-4506-9A07-0395C1A1E1D1}"/>
              </a:ext>
            </a:extLst>
          </p:cNvPr>
          <p:cNvSpPr txBox="1"/>
          <p:nvPr/>
        </p:nvSpPr>
        <p:spPr>
          <a:xfrm>
            <a:off x="3623804" y="5665827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Concurrence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6911231-6EE8-438B-9CD9-16B1E4C660DB}"/>
              </a:ext>
            </a:extLst>
          </p:cNvPr>
          <p:cNvSpPr txBox="1"/>
          <p:nvPr/>
        </p:nvSpPr>
        <p:spPr>
          <a:xfrm>
            <a:off x="6641383" y="5654754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15094699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AD848E-B7A2-4216-8A9E-89204BC2AE79}"/>
              </a:ext>
            </a:extLst>
          </p:cNvPr>
          <p:cNvSpPr/>
          <p:nvPr/>
        </p:nvSpPr>
        <p:spPr>
          <a:xfrm>
            <a:off x="9705155" y="6206609"/>
            <a:ext cx="221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LEXIQUE DU LANGAGE</a:t>
            </a:r>
            <a:endParaRPr lang="en-US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9CFDA-2B24-4433-9AF6-74065F698888}"/>
              </a:ext>
            </a:extLst>
          </p:cNvPr>
          <p:cNvSpPr/>
          <p:nvPr/>
        </p:nvSpPr>
        <p:spPr>
          <a:xfrm>
            <a:off x="5149281" y="577334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Création</a:t>
            </a:r>
            <a:endParaRPr lang="en-US" sz="28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C90763-8FD7-4695-BEB0-BA5758B9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23" y="1100554"/>
            <a:ext cx="7416855" cy="53422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CA5066-8269-4759-93A2-8722C556192B}"/>
              </a:ext>
            </a:extLst>
          </p:cNvPr>
          <p:cNvSpPr/>
          <p:nvPr/>
        </p:nvSpPr>
        <p:spPr>
          <a:xfrm>
            <a:off x="6369378" y="929759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(variable simple)</a:t>
            </a:r>
            <a:endParaRPr lang="en-US" sz="14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25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DFCC3D2-9C9C-443B-B9C1-C081B139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1" y="1741268"/>
            <a:ext cx="5375939" cy="37260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9A6F4B-21BA-44E6-ACFD-CBEB05BA5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923925"/>
            <a:ext cx="4993934" cy="454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1A020B-1C89-476E-9D77-580F91315F52}"/>
              </a:ext>
            </a:extLst>
          </p:cNvPr>
          <p:cNvSpPr/>
          <p:nvPr/>
        </p:nvSpPr>
        <p:spPr>
          <a:xfrm>
            <a:off x="9705155" y="6206609"/>
            <a:ext cx="221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LEXIQUE DU LANGAGE</a:t>
            </a:r>
            <a:endParaRPr lang="en-US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11FCB-307D-42C3-8D72-0C1689446844}"/>
              </a:ext>
            </a:extLst>
          </p:cNvPr>
          <p:cNvSpPr/>
          <p:nvPr/>
        </p:nvSpPr>
        <p:spPr>
          <a:xfrm>
            <a:off x="2167956" y="1390650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Création</a:t>
            </a:r>
            <a:endParaRPr lang="en-US" sz="28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92EEF-5C79-460F-AC4A-65A8343AD820}"/>
              </a:ext>
            </a:extLst>
          </p:cNvPr>
          <p:cNvSpPr/>
          <p:nvPr/>
        </p:nvSpPr>
        <p:spPr>
          <a:xfrm>
            <a:off x="3421789" y="165997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(fonctions)</a:t>
            </a:r>
            <a:endParaRPr lang="en-US" sz="14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08B60-C17B-42EF-95EE-F30F8281CA3C}"/>
              </a:ext>
            </a:extLst>
          </p:cNvPr>
          <p:cNvSpPr/>
          <p:nvPr/>
        </p:nvSpPr>
        <p:spPr>
          <a:xfrm>
            <a:off x="8016306" y="748040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Création</a:t>
            </a:r>
            <a:endParaRPr lang="en-US" sz="28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01C16-2A70-4B47-A2D0-30FD96FFC45A}"/>
              </a:ext>
            </a:extLst>
          </p:cNvPr>
          <p:cNvSpPr/>
          <p:nvPr/>
        </p:nvSpPr>
        <p:spPr>
          <a:xfrm>
            <a:off x="9335099" y="1009650"/>
            <a:ext cx="671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(blocs)</a:t>
            </a:r>
            <a:endParaRPr lang="en-US" sz="14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C436ED-37FA-48D5-978C-D369A67938DB}"/>
              </a:ext>
            </a:extLst>
          </p:cNvPr>
          <p:cNvSpPr txBox="1"/>
          <p:nvPr/>
        </p:nvSpPr>
        <p:spPr>
          <a:xfrm>
            <a:off x="1111546" y="5929610"/>
            <a:ext cx="690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Remarque: On peut également utiliser le for et le if et le while traditionnel sans aucun problème</a:t>
            </a:r>
          </a:p>
          <a:p>
            <a:endParaRPr lang="fr-FR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3381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2D1608-DBD3-4E56-BE5C-A87F65043DE0}"/>
              </a:ext>
            </a:extLst>
          </p:cNvPr>
          <p:cNvSpPr/>
          <p:nvPr/>
        </p:nvSpPr>
        <p:spPr>
          <a:xfrm>
            <a:off x="9705155" y="6206609"/>
            <a:ext cx="221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LEXIQUE DU LANGAGE</a:t>
            </a:r>
            <a:endParaRPr lang="en-US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150C38-584E-4531-8B44-D18098EB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962025"/>
            <a:ext cx="9364831" cy="4933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FDD84F-6358-4C23-B1E1-DCEA18CF3E69}"/>
              </a:ext>
            </a:extLst>
          </p:cNvPr>
          <p:cNvSpPr/>
          <p:nvPr/>
        </p:nvSpPr>
        <p:spPr>
          <a:xfrm>
            <a:off x="4882581" y="700415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Création</a:t>
            </a:r>
            <a:endParaRPr lang="en-US" sz="28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6722A-840E-43E7-9E3A-A28C4A1EF6E4}"/>
              </a:ext>
            </a:extLst>
          </p:cNvPr>
          <p:cNvSpPr/>
          <p:nvPr/>
        </p:nvSpPr>
        <p:spPr>
          <a:xfrm>
            <a:off x="6276676" y="969743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(autre)</a:t>
            </a:r>
            <a:endParaRPr lang="en-US" sz="14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0608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5BF7-C643-4B4C-AF90-C1DC40A86767}"/>
              </a:ext>
            </a:extLst>
          </p:cNvPr>
          <p:cNvSpPr/>
          <p:nvPr/>
        </p:nvSpPr>
        <p:spPr>
          <a:xfrm>
            <a:off x="9705155" y="6206609"/>
            <a:ext cx="221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BB673"/>
                </a:solidFill>
                <a:latin typeface="Aerolite Bold" panose="02000000000000000000" pitchFamily="50" charset="0"/>
                <a:ea typeface="+mj-ea"/>
                <a:cs typeface="+mj-cs"/>
              </a:rPr>
              <a:t>LEXIQUE DU LANGAGE</a:t>
            </a:r>
            <a:endParaRPr lang="en-US" b="1" dirty="0">
              <a:solidFill>
                <a:srgbClr val="2BB673"/>
              </a:solidFill>
              <a:latin typeface="Aerolite Bold" panose="02000000000000000000" pitchFamily="50" charset="0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D36C95-B65C-40E5-9589-BDF30D2A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77524"/>
            <a:ext cx="5133975" cy="31029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BE9D0F-3174-4A33-A0BD-4EED05A09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19" y="1778399"/>
            <a:ext cx="5972175" cy="33012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D4BE21-47BF-4665-8F4F-D20D437FCD48}"/>
              </a:ext>
            </a:extLst>
          </p:cNvPr>
          <p:cNvSpPr/>
          <p:nvPr/>
        </p:nvSpPr>
        <p:spPr>
          <a:xfrm>
            <a:off x="785525" y="1646691"/>
            <a:ext cx="4458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Modifier, Supprimer, ou S’informer </a:t>
            </a:r>
            <a:endParaRPr lang="en-US" sz="24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D475C-77AA-4995-BFA9-19C9F4EF4BDA}"/>
              </a:ext>
            </a:extLst>
          </p:cNvPr>
          <p:cNvSpPr/>
          <p:nvPr/>
        </p:nvSpPr>
        <p:spPr>
          <a:xfrm>
            <a:off x="8016634" y="1646690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b="1" dirty="0">
                <a:solidFill>
                  <a:srgbClr val="2BB673"/>
                </a:solidFill>
                <a:latin typeface="Dosis" panose="02010703020202060003" pitchFamily="2" charset="0"/>
                <a:ea typeface="+mj-ea"/>
                <a:cs typeface="Cascadia Code" panose="020B0609020000020004" pitchFamily="49" charset="0"/>
              </a:rPr>
              <a:t>Input/Output</a:t>
            </a:r>
            <a:endParaRPr lang="en-US" sz="2400" b="1" dirty="0">
              <a:solidFill>
                <a:srgbClr val="2BB673"/>
              </a:solidFill>
              <a:latin typeface="Dosis" panose="02010703020202060003" pitchFamily="2" charset="0"/>
              <a:ea typeface="+mj-ea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09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198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Abadi Extra Light</vt:lpstr>
      <vt:lpstr>Aerolite</vt:lpstr>
      <vt:lpstr>Aerolite Bold</vt:lpstr>
      <vt:lpstr>Arial</vt:lpstr>
      <vt:lpstr>Bahnschrift SemiBold</vt:lpstr>
      <vt:lpstr>Calibri</vt:lpstr>
      <vt:lpstr>Calibri Light</vt:lpstr>
      <vt:lpstr>Caviar Dreams</vt:lpstr>
      <vt:lpstr>Dosis</vt:lpstr>
      <vt:lpstr>Garamond</vt:lpstr>
      <vt:lpstr>Montserrat</vt:lpstr>
      <vt:lpstr>Thème Office</vt:lpstr>
      <vt:lpstr>Projet Compilation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Compilation</dc:title>
  <dc:creator>Yasser Douslimi</dc:creator>
  <cp:lastModifiedBy>Yasser Douslimi</cp:lastModifiedBy>
  <cp:revision>28</cp:revision>
  <dcterms:created xsi:type="dcterms:W3CDTF">2021-03-26T19:04:38Z</dcterms:created>
  <dcterms:modified xsi:type="dcterms:W3CDTF">2021-03-27T14:40:03Z</dcterms:modified>
</cp:coreProperties>
</file>