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752" r:id="rId2"/>
    <p:sldId id="753" r:id="rId3"/>
    <p:sldId id="754" r:id="rId4"/>
    <p:sldId id="756" r:id="rId5"/>
    <p:sldId id="757" r:id="rId6"/>
    <p:sldId id="758" r:id="rId7"/>
    <p:sldId id="759" r:id="rId8"/>
    <p:sldId id="781" r:id="rId9"/>
    <p:sldId id="761" r:id="rId10"/>
    <p:sldId id="763" r:id="rId11"/>
    <p:sldId id="764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2" r:id="rId20"/>
    <p:sldId id="773" r:id="rId21"/>
    <p:sldId id="774" r:id="rId22"/>
    <p:sldId id="775" r:id="rId23"/>
    <p:sldId id="776" r:id="rId24"/>
    <p:sldId id="777" r:id="rId25"/>
    <p:sldId id="778" r:id="rId26"/>
    <p:sldId id="779" r:id="rId27"/>
    <p:sldId id="780" r:id="rId28"/>
    <p:sldId id="782" r:id="rId29"/>
    <p:sldId id="783" r:id="rId30"/>
    <p:sldId id="784" r:id="rId31"/>
    <p:sldId id="2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3F61B-6B1E-B556-8694-CCA7F6A2EB17}" v="2" dt="2023-02-16T08:05:34.379"/>
    <p1510:client id="{B8CD6E4E-A0EA-B8C6-0C62-16757566C275}" v="2040" dt="2023-02-15T11:53:42.890"/>
    <p1510:client id="{CEF474F4-D251-C02A-6750-AE40A50DA40C}" v="526" dt="2023-02-16T09:24:19.002"/>
    <p1510:client id="{D5BA253C-374E-EE6D-6818-5350FB87FB93}" v="23" dt="2023-02-16T06:53:23.642"/>
    <p1510:client id="{E061A987-8F14-4552-F703-05ED2FEDAB91}" v="28" dt="2023-02-16T06:53:06.966"/>
    <p1510:client id="{ECE808FC-1083-E51E-2320-11C1CD3AD3C4}" v="11" dt="2023-02-16T08:03:08.832"/>
    <p1510:client id="{F9385313-6592-94AF-7D68-35A51B96CE8D}" v="19" dt="2023-02-15T08:26:33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06158"/>
            <a:ext cx="2518343" cy="5215289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0" y="6548314"/>
            <a:ext cx="12192000" cy="309687"/>
          </a:xfrm>
          <a:prstGeom prst="roundRect">
            <a:avLst>
              <a:gd name="adj" fmla="val 7176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IN" sz="1067"/>
            </a:br>
            <a:r>
              <a:rPr lang="en-IN" sz="1067" b="0" i="0" kern="1200" spc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en-IN" sz="1067" b="0" i="0" kern="1200" spc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Ignitarium</a:t>
            </a:r>
            <a:r>
              <a:rPr lang="en-IN" sz="1067" b="0" i="0" kern="1200" spc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Technology Solutions</a:t>
            </a:r>
            <a:endParaRPr lang="en-US" sz="933" spc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45073" y="2642881"/>
            <a:ext cx="0" cy="2525615"/>
          </a:xfrm>
          <a:prstGeom prst="line">
            <a:avLst/>
          </a:prstGeom>
          <a:ln w="635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8901" y="5212880"/>
            <a:ext cx="7168703" cy="88170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67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Author Name/Date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896" y="2709335"/>
            <a:ext cx="7168704" cy="2459160"/>
          </a:xfrm>
          <a:noFill/>
        </p:spPr>
        <p:txBody>
          <a:bodyPr anchor="b"/>
          <a:lstStyle>
            <a:lvl1pPr algn="l">
              <a:defRPr sz="4267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946099" y="5212880"/>
            <a:ext cx="0" cy="881701"/>
          </a:xfrm>
          <a:prstGeom prst="line">
            <a:avLst/>
          </a:prstGeom>
          <a:ln w="63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6958CE-D967-48D8-95D4-2EDB21EDB238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9" y="445114"/>
            <a:ext cx="4282428" cy="126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5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5115" y="6405034"/>
            <a:ext cx="890952" cy="317500"/>
          </a:xfrm>
          <a:prstGeom prst="roundRect">
            <a:avLst>
              <a:gd name="adj" fmla="val 4275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204215-1014-43B2-8582-0F0729EB23A7}" type="slidenum">
              <a:rPr lang="en-US" altLang="en-US" sz="1067">
                <a:solidFill>
                  <a:srgbClr val="FFFFFF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82721" y="6405034"/>
            <a:ext cx="6059943" cy="317500"/>
          </a:xfrm>
          <a:prstGeom prst="roundRect">
            <a:avLst>
              <a:gd name="adj" fmla="val 427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>
                <a:solidFill>
                  <a:schemeClr val="bg1"/>
                </a:solidFill>
                <a:latin typeface="+mn-lt"/>
              </a:rPr>
              <a:t>Technology Driven Solutions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9600" y="892815"/>
            <a:ext cx="10972800" cy="0"/>
          </a:xfrm>
          <a:prstGeom prst="line">
            <a:avLst/>
          </a:prstGeom>
          <a:ln w="6350" cmpd="sng">
            <a:solidFill>
              <a:srgbClr val="D9D9D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0682"/>
            <a:ext cx="10972800" cy="618067"/>
          </a:xfrm>
        </p:spPr>
        <p:txBody>
          <a:bodyPr/>
          <a:lstStyle>
            <a:lvl1pPr>
              <a:defRPr sz="2400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73" y="966883"/>
            <a:ext cx="10972800" cy="5158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37721" y="6405032"/>
            <a:ext cx="2191180" cy="317501"/>
            <a:chOff x="328290" y="4803774"/>
            <a:chExt cx="1643385" cy="238126"/>
          </a:xfrm>
          <a:solidFill>
            <a:srgbClr val="FFCC99"/>
          </a:solidFill>
        </p:grpSpPr>
        <p:sp>
          <p:nvSpPr>
            <p:cNvPr id="8" name="Rounded Rectangle 7"/>
            <p:cNvSpPr/>
            <p:nvPr userDrawn="1"/>
          </p:nvSpPr>
          <p:spPr>
            <a:xfrm>
              <a:off x="451844" y="4803775"/>
              <a:ext cx="1390690" cy="238125"/>
            </a:xfrm>
            <a:prstGeom prst="roundRect">
              <a:avLst>
                <a:gd name="adj" fmla="val 4275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33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confidential</a:t>
              </a:r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328290" y="4803774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0800000">
              <a:off x="1724567" y="4803775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</p:grpSp>
      <p:sp>
        <p:nvSpPr>
          <p:cNvPr id="16" name="Isosceles Triangle 15"/>
          <p:cNvSpPr/>
          <p:nvPr userDrawn="1"/>
        </p:nvSpPr>
        <p:spPr>
          <a:xfrm rot="10800000">
            <a:off x="3502016" y="6405031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>
            <a:off x="2617826" y="6405030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18" name="Isosceles Triangle 17"/>
          <p:cNvSpPr/>
          <p:nvPr userDrawn="1"/>
        </p:nvSpPr>
        <p:spPr>
          <a:xfrm>
            <a:off x="3818668" y="6405030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19" name="Isosceles Triangle 18"/>
          <p:cNvSpPr/>
          <p:nvPr userDrawn="1"/>
        </p:nvSpPr>
        <p:spPr>
          <a:xfrm rot="10800000">
            <a:off x="9870475" y="6405034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45872C-0C00-4C4B-A802-3A221B240819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125" y="6405034"/>
            <a:ext cx="1523992" cy="40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5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4675909"/>
            <a:ext cx="10972801" cy="566739"/>
          </a:xfrm>
        </p:spPr>
        <p:txBody>
          <a:bodyPr anchor="b"/>
          <a:lstStyle>
            <a:lvl1pPr algn="l">
              <a:defRPr sz="2400" b="1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4" y="488083"/>
            <a:ext cx="10972801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5242647"/>
            <a:ext cx="10972801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ounded Rectangle 3"/>
          <p:cNvSpPr/>
          <p:nvPr userDrawn="1"/>
        </p:nvSpPr>
        <p:spPr>
          <a:xfrm>
            <a:off x="2775115" y="6405034"/>
            <a:ext cx="890952" cy="317500"/>
          </a:xfrm>
          <a:prstGeom prst="roundRect">
            <a:avLst>
              <a:gd name="adj" fmla="val 4275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204215-1014-43B2-8582-0F0729EB23A7}" type="slidenum">
              <a:rPr lang="en-US" altLang="en-US" sz="1067">
                <a:solidFill>
                  <a:srgbClr val="FFFFFF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Rounded Rectangle 4"/>
          <p:cNvSpPr/>
          <p:nvPr userDrawn="1"/>
        </p:nvSpPr>
        <p:spPr>
          <a:xfrm>
            <a:off x="3982721" y="6405034"/>
            <a:ext cx="6059943" cy="317500"/>
          </a:xfrm>
          <a:prstGeom prst="roundRect">
            <a:avLst>
              <a:gd name="adj" fmla="val 427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67" b="0" i="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en-IN" sz="1067" b="0" i="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Driven Solutions</a:t>
            </a:r>
            <a:endParaRPr lang="en-US" sz="1067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37721" y="6405032"/>
            <a:ext cx="2191180" cy="317501"/>
            <a:chOff x="328290" y="4803774"/>
            <a:chExt cx="1643385" cy="238126"/>
          </a:xfrm>
          <a:solidFill>
            <a:srgbClr val="FFCC99"/>
          </a:solidFill>
        </p:grpSpPr>
        <p:sp>
          <p:nvSpPr>
            <p:cNvPr id="17" name="Rounded Rectangle 7"/>
            <p:cNvSpPr/>
            <p:nvPr userDrawn="1"/>
          </p:nvSpPr>
          <p:spPr>
            <a:xfrm>
              <a:off x="451844" y="4803775"/>
              <a:ext cx="1390690" cy="238125"/>
            </a:xfrm>
            <a:prstGeom prst="roundRect">
              <a:avLst>
                <a:gd name="adj" fmla="val 4275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33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confidential</a:t>
              </a:r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328290" y="4803774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0800000">
              <a:off x="1724567" y="4803775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</p:grpSp>
      <p:sp>
        <p:nvSpPr>
          <p:cNvPr id="20" name="Isosceles Triangle 19"/>
          <p:cNvSpPr/>
          <p:nvPr userDrawn="1"/>
        </p:nvSpPr>
        <p:spPr>
          <a:xfrm rot="10800000">
            <a:off x="3502016" y="6405031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1" name="Isosceles Triangle 20"/>
          <p:cNvSpPr/>
          <p:nvPr userDrawn="1"/>
        </p:nvSpPr>
        <p:spPr>
          <a:xfrm>
            <a:off x="2617826" y="6405030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2" name="Isosceles Triangle 21"/>
          <p:cNvSpPr/>
          <p:nvPr userDrawn="1"/>
        </p:nvSpPr>
        <p:spPr>
          <a:xfrm>
            <a:off x="3818668" y="6405030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3" name="Isosceles Triangle 22"/>
          <p:cNvSpPr/>
          <p:nvPr userDrawn="1"/>
        </p:nvSpPr>
        <p:spPr>
          <a:xfrm rot="10800000">
            <a:off x="9870475" y="6405034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FEBEDD-7302-4674-96B0-9D3F126159A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125" y="6405034"/>
            <a:ext cx="1523992" cy="40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1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0586" y="2578924"/>
            <a:ext cx="10972801" cy="844873"/>
          </a:xfrm>
        </p:spPr>
        <p:txBody>
          <a:bodyPr anchor="t"/>
          <a:lstStyle>
            <a:lvl1pPr algn="ctr">
              <a:defRPr sz="2400" b="1" cap="all" spc="0" baseline="0"/>
            </a:lvl1pPr>
          </a:lstStyle>
          <a:p>
            <a:r>
              <a:rPr lang="en-US"/>
              <a:t>Click to add text</a:t>
            </a:r>
            <a:br>
              <a:rPr lang="en-US"/>
            </a:br>
            <a:r>
              <a:rPr lang="en-US"/>
              <a:t>Last slide</a:t>
            </a:r>
            <a:br>
              <a:rPr lang="en-US"/>
            </a:b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62704" y="3749505"/>
            <a:ext cx="1060704" cy="1068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17632" y="1364251"/>
            <a:ext cx="1060704" cy="1068832"/>
          </a:xfrm>
          <a:prstGeom prst="rect">
            <a:avLst/>
          </a:prstGeom>
        </p:spPr>
      </p:pic>
      <p:sp>
        <p:nvSpPr>
          <p:cNvPr id="19" name="Rounded Rectangle 3"/>
          <p:cNvSpPr/>
          <p:nvPr userDrawn="1"/>
        </p:nvSpPr>
        <p:spPr>
          <a:xfrm>
            <a:off x="2775115" y="6405034"/>
            <a:ext cx="890952" cy="317500"/>
          </a:xfrm>
          <a:prstGeom prst="roundRect">
            <a:avLst>
              <a:gd name="adj" fmla="val 4275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204215-1014-43B2-8582-0F0729EB23A7}" type="slidenum">
              <a:rPr lang="en-US" altLang="en-US" sz="1067">
                <a:solidFill>
                  <a:srgbClr val="FFFFFF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" name="Rounded Rectangle 4"/>
          <p:cNvSpPr/>
          <p:nvPr userDrawn="1"/>
        </p:nvSpPr>
        <p:spPr>
          <a:xfrm>
            <a:off x="3982721" y="6405034"/>
            <a:ext cx="6059943" cy="317500"/>
          </a:xfrm>
          <a:prstGeom prst="roundRect">
            <a:avLst>
              <a:gd name="adj" fmla="val 427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67" b="0" i="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en-IN" sz="1067" b="0" i="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Driven Solutions</a:t>
            </a:r>
            <a:endParaRPr lang="en-US" sz="1067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37721" y="6405032"/>
            <a:ext cx="2191180" cy="317501"/>
            <a:chOff x="328290" y="4803774"/>
            <a:chExt cx="1643385" cy="238126"/>
          </a:xfrm>
          <a:solidFill>
            <a:srgbClr val="FFCC99"/>
          </a:solidFill>
        </p:grpSpPr>
        <p:sp>
          <p:nvSpPr>
            <p:cNvPr id="24" name="Rounded Rectangle 7"/>
            <p:cNvSpPr/>
            <p:nvPr userDrawn="1"/>
          </p:nvSpPr>
          <p:spPr>
            <a:xfrm>
              <a:off x="451844" y="4803775"/>
              <a:ext cx="1390690" cy="238125"/>
            </a:xfrm>
            <a:prstGeom prst="roundRect">
              <a:avLst>
                <a:gd name="adj" fmla="val 4275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67">
                  <a:solidFill>
                    <a:schemeClr val="tx1"/>
                  </a:solidFill>
                </a:rPr>
                <a:t>confidential</a:t>
              </a:r>
              <a:endParaRPr lang="en-US" sz="933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/>
            <p:cNvSpPr/>
            <p:nvPr userDrawn="1"/>
          </p:nvSpPr>
          <p:spPr>
            <a:xfrm>
              <a:off x="328290" y="4803774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724567" y="4803775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</p:grpSp>
      <p:sp>
        <p:nvSpPr>
          <p:cNvPr id="27" name="Isosceles Triangle 26"/>
          <p:cNvSpPr/>
          <p:nvPr userDrawn="1"/>
        </p:nvSpPr>
        <p:spPr>
          <a:xfrm rot="10800000">
            <a:off x="3502016" y="6405031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8" name="Isosceles Triangle 27"/>
          <p:cNvSpPr/>
          <p:nvPr userDrawn="1"/>
        </p:nvSpPr>
        <p:spPr>
          <a:xfrm>
            <a:off x="2617826" y="6405030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9" name="Isosceles Triangle 28"/>
          <p:cNvSpPr/>
          <p:nvPr userDrawn="1"/>
        </p:nvSpPr>
        <p:spPr>
          <a:xfrm>
            <a:off x="3818668" y="6405030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30" name="Isosceles Triangle 29"/>
          <p:cNvSpPr/>
          <p:nvPr userDrawn="1"/>
        </p:nvSpPr>
        <p:spPr>
          <a:xfrm rot="10800000">
            <a:off x="9870475" y="6405034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3377933" y="5322303"/>
            <a:ext cx="2395551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Bangalore, India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#2615, 3rd Floor, 27th Main Road, Sector 1,  HSR Layout,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Bangalore – 560102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 +91-80-30723694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773485" y="5345490"/>
            <a:ext cx="2270567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Kochi, India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5th Floor, Crescens Tower,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NH-47, Changampuzha Nagar,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Kochi - 682033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Phone:+91 484 2933073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838455" y="5347887"/>
            <a:ext cx="2199541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United States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2150 N. First Street,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#400 San Jose, 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CA 95131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 +1 512 640 3488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31771" y="5040088"/>
            <a:ext cx="337092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7" b="1">
                <a:solidFill>
                  <a:schemeClr val="bg1">
                    <a:lumMod val="65000"/>
                  </a:schemeClr>
                </a:solidFill>
              </a:rPr>
              <a:t>Ignitariu</a:t>
            </a:r>
            <a:r>
              <a:rPr lang="en-IN" sz="1467" b="1" baseline="0">
                <a:solidFill>
                  <a:schemeClr val="bg1">
                    <a:lumMod val="65000"/>
                  </a:schemeClr>
                </a:solidFill>
              </a:rPr>
              <a:t>m Technology Solutions </a:t>
            </a:r>
            <a:r>
              <a:rPr lang="en-IN" sz="1467" b="1" baseline="0" err="1">
                <a:solidFill>
                  <a:schemeClr val="bg1">
                    <a:lumMod val="65000"/>
                  </a:schemeClr>
                </a:solidFill>
              </a:rPr>
              <a:t>Pvt.</a:t>
            </a:r>
            <a:r>
              <a:rPr lang="en-IN" sz="1467" b="1" baseline="0">
                <a:solidFill>
                  <a:schemeClr val="bg1">
                    <a:lumMod val="65000"/>
                  </a:schemeClr>
                </a:solidFill>
              </a:rPr>
              <a:t> Ltd.</a:t>
            </a:r>
            <a:endParaRPr lang="en-IN" sz="1467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842508" y="5178844"/>
            <a:ext cx="0" cy="10875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8661785" y="5043780"/>
            <a:ext cx="131773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7" b="1">
                <a:solidFill>
                  <a:schemeClr val="bg1">
                    <a:lumMod val="65000"/>
                  </a:schemeClr>
                </a:solidFill>
              </a:rPr>
              <a:t>Ignitariu</a:t>
            </a:r>
            <a:r>
              <a:rPr lang="en-IN" sz="1467" b="1" baseline="0">
                <a:solidFill>
                  <a:schemeClr val="bg1">
                    <a:lumMod val="65000"/>
                  </a:schemeClr>
                </a:solidFill>
              </a:rPr>
              <a:t>m Inc.</a:t>
            </a:r>
            <a:endParaRPr lang="en-IN" sz="1467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96207" y="4599936"/>
            <a:ext cx="237257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7" b="1">
                <a:solidFill>
                  <a:schemeClr val="bg1">
                    <a:lumMod val="65000"/>
                  </a:schemeClr>
                </a:solidFill>
              </a:rPr>
              <a:t>email: info@ignitarium.com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502015" y="4902239"/>
            <a:ext cx="8062232" cy="465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BC15090-FFDE-4AC2-A86E-961DD0147BBB}"/>
              </a:ext>
            </a:extLst>
          </p:cNvPr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7125" y="6405034"/>
            <a:ext cx="1523992" cy="40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C66BAE8-73F9-49B7-A947-DF25FE6C32C7}"/>
              </a:ext>
            </a:extLst>
          </p:cNvPr>
          <p:cNvSpPr/>
          <p:nvPr userDrawn="1"/>
        </p:nvSpPr>
        <p:spPr>
          <a:xfrm>
            <a:off x="7862232" y="5368526"/>
            <a:ext cx="2199541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United States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555 Round Rock West Drive,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Suite E217, Round Rock,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TX 78681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 +1 512 640 3488</a:t>
            </a:r>
          </a:p>
        </p:txBody>
      </p:sp>
    </p:spTree>
    <p:extLst>
      <p:ext uri="{BB962C8B-B14F-4D97-AF65-F5344CB8AC3E}">
        <p14:creationId xmlns:p14="http://schemas.microsoft.com/office/powerpoint/2010/main" val="12666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0586" y="2578924"/>
            <a:ext cx="10972801" cy="844873"/>
          </a:xfrm>
        </p:spPr>
        <p:txBody>
          <a:bodyPr anchor="t"/>
          <a:lstStyle>
            <a:lvl1pPr algn="ctr">
              <a:defRPr sz="2400" b="1" cap="all" spc="0" baseline="0"/>
            </a:lvl1pPr>
          </a:lstStyle>
          <a:p>
            <a:r>
              <a:rPr lang="en-US"/>
              <a:t>Click to add text</a:t>
            </a:r>
            <a:br>
              <a:rPr lang="en-US"/>
            </a:br>
            <a:r>
              <a:rPr lang="en-US"/>
              <a:t>Last slide</a:t>
            </a:r>
            <a:br>
              <a:rPr lang="en-US"/>
            </a:b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562704" y="3905805"/>
            <a:ext cx="1060704" cy="1068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646349" y="1282397"/>
            <a:ext cx="1060704" cy="1068832"/>
          </a:xfrm>
          <a:prstGeom prst="rect">
            <a:avLst/>
          </a:prstGeom>
        </p:spPr>
      </p:pic>
      <p:sp>
        <p:nvSpPr>
          <p:cNvPr id="19" name="Rounded Rectangle 3"/>
          <p:cNvSpPr/>
          <p:nvPr userDrawn="1"/>
        </p:nvSpPr>
        <p:spPr>
          <a:xfrm>
            <a:off x="2775115" y="6405034"/>
            <a:ext cx="890952" cy="317500"/>
          </a:xfrm>
          <a:prstGeom prst="roundRect">
            <a:avLst>
              <a:gd name="adj" fmla="val 4275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204215-1014-43B2-8582-0F0729EB23A7}" type="slidenum">
              <a:rPr lang="en-US" altLang="en-US" sz="1067">
                <a:solidFill>
                  <a:srgbClr val="FFFFFF"/>
                </a:solidFill>
              </a:rPr>
              <a:pPr algn="ctr" eaLnBrk="1" hangingPunct="1"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1" name="Rounded Rectangle 4"/>
          <p:cNvSpPr/>
          <p:nvPr userDrawn="1"/>
        </p:nvSpPr>
        <p:spPr>
          <a:xfrm>
            <a:off x="3982721" y="6405034"/>
            <a:ext cx="6059943" cy="317500"/>
          </a:xfrm>
          <a:prstGeom prst="roundRect">
            <a:avLst>
              <a:gd name="adj" fmla="val 427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67" b="0" i="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en-IN" sz="1067" b="0" i="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Driven Solutions</a:t>
            </a:r>
            <a:endParaRPr lang="en-US" sz="1067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37721" y="6405032"/>
            <a:ext cx="2191180" cy="317501"/>
            <a:chOff x="328290" y="4803774"/>
            <a:chExt cx="1643385" cy="238126"/>
          </a:xfrm>
          <a:solidFill>
            <a:srgbClr val="FFCC99"/>
          </a:solidFill>
        </p:grpSpPr>
        <p:sp>
          <p:nvSpPr>
            <p:cNvPr id="24" name="Rounded Rectangle 7"/>
            <p:cNvSpPr/>
            <p:nvPr userDrawn="1"/>
          </p:nvSpPr>
          <p:spPr>
            <a:xfrm>
              <a:off x="451844" y="4803775"/>
              <a:ext cx="1390690" cy="238125"/>
            </a:xfrm>
            <a:prstGeom prst="roundRect">
              <a:avLst>
                <a:gd name="adj" fmla="val 4275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33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confidential</a:t>
              </a:r>
            </a:p>
          </p:txBody>
        </p:sp>
        <p:sp>
          <p:nvSpPr>
            <p:cNvPr id="25" name="Isosceles Triangle 24"/>
            <p:cNvSpPr/>
            <p:nvPr userDrawn="1"/>
          </p:nvSpPr>
          <p:spPr>
            <a:xfrm>
              <a:off x="328290" y="4803774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724567" y="4803775"/>
              <a:ext cx="247108" cy="23812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ln>
                  <a:noFill/>
                </a:ln>
              </a:endParaRPr>
            </a:p>
          </p:txBody>
        </p:sp>
      </p:grpSp>
      <p:sp>
        <p:nvSpPr>
          <p:cNvPr id="27" name="Isosceles Triangle 26"/>
          <p:cNvSpPr/>
          <p:nvPr userDrawn="1"/>
        </p:nvSpPr>
        <p:spPr>
          <a:xfrm rot="10800000">
            <a:off x="3502016" y="6405031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8" name="Isosceles Triangle 27"/>
          <p:cNvSpPr/>
          <p:nvPr userDrawn="1"/>
        </p:nvSpPr>
        <p:spPr>
          <a:xfrm>
            <a:off x="2617826" y="6405030"/>
            <a:ext cx="329477" cy="31750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29" name="Isosceles Triangle 28"/>
          <p:cNvSpPr/>
          <p:nvPr userDrawn="1"/>
        </p:nvSpPr>
        <p:spPr>
          <a:xfrm>
            <a:off x="3818668" y="6405030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30" name="Isosceles Triangle 29"/>
          <p:cNvSpPr/>
          <p:nvPr userDrawn="1"/>
        </p:nvSpPr>
        <p:spPr>
          <a:xfrm rot="10800000">
            <a:off x="9870475" y="6405034"/>
            <a:ext cx="329477" cy="317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n>
                <a:noFill/>
              </a:ln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858319" y="5262458"/>
            <a:ext cx="3295467" cy="107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Bangalore, India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#2615, 3rd Floor,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27th Main Road, Sector 1, 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HSR Layout,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Bangalore – 560102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 +91-80-42054217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777502" y="5255161"/>
            <a:ext cx="2280548" cy="107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Kochi, India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Office No. 1A-1, </a:t>
            </a:r>
          </a:p>
          <a:p>
            <a:pPr algn="l"/>
            <a:r>
              <a:rPr lang="en-IN" sz="1067" b="0" i="0" err="1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Jyothirmaya</a:t>
            </a: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 IT Building P.O, </a:t>
            </a:r>
          </a:p>
          <a:p>
            <a:pPr algn="l"/>
            <a:r>
              <a:rPr lang="en-IN" sz="1067" b="0" i="0" err="1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Infopark</a:t>
            </a: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 Phase 2, SEZ, Kochi, 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Kerala 682303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 +91-484-4876089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910305" y="5271159"/>
            <a:ext cx="1848229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San Jose, CA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2570 N. First Street,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Suite 200 San Jose, </a:t>
            </a:r>
          </a:p>
          <a:p>
            <a:pPr algn="l"/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CA 95131 </a:t>
            </a:r>
            <a:b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</a:br>
            <a:r>
              <a:rPr lang="en-IN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 Neue"/>
              </a:rPr>
              <a:t>Phone: +1 512 640 3488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877438" y="4954027"/>
            <a:ext cx="310578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7" b="1">
                <a:solidFill>
                  <a:schemeClr val="bg1">
                    <a:lumMod val="65000"/>
                  </a:schemeClr>
                </a:solidFill>
              </a:rPr>
              <a:t>Ignitariu</a:t>
            </a:r>
            <a:r>
              <a:rPr lang="en-IN" sz="1467" b="1" baseline="0">
                <a:solidFill>
                  <a:schemeClr val="bg1">
                    <a:lumMod val="65000"/>
                  </a:schemeClr>
                </a:solidFill>
              </a:rPr>
              <a:t>m Technology Solutions</a:t>
            </a:r>
            <a:endParaRPr lang="en-IN" sz="1467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015876" y="4527427"/>
            <a:ext cx="266130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67" b="1">
                <a:solidFill>
                  <a:schemeClr val="bg1">
                    <a:lumMod val="65000"/>
                  </a:schemeClr>
                </a:solidFill>
              </a:rPr>
              <a:t>email: info@ignitarium.com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 flipV="1">
            <a:off x="2005595" y="4902242"/>
            <a:ext cx="9720853" cy="68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BC15090-FFDE-4AC2-A86E-961DD0147BBB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125" y="6405034"/>
            <a:ext cx="1523992" cy="40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61CE87-8F9D-4968-9C0E-A4D5D79B917C}"/>
              </a:ext>
            </a:extLst>
          </p:cNvPr>
          <p:cNvSpPr txBox="1"/>
          <p:nvPr userDrawn="1"/>
        </p:nvSpPr>
        <p:spPr>
          <a:xfrm>
            <a:off x="7758535" y="5229279"/>
            <a:ext cx="2092620" cy="913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</a:rPr>
              <a:t>Austin, TX</a:t>
            </a:r>
          </a:p>
          <a:p>
            <a:pPr algn="l"/>
            <a:r>
              <a:rPr lang="en-GB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555 Round Rock West Drive,</a:t>
            </a:r>
          </a:p>
          <a:p>
            <a:pPr algn="l"/>
            <a:r>
              <a:rPr lang="en-GB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Suite E217,</a:t>
            </a:r>
          </a:p>
          <a:p>
            <a:pPr algn="l"/>
            <a:r>
              <a:rPr lang="en-GB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Round Rock, TX 78681</a:t>
            </a:r>
          </a:p>
          <a:p>
            <a:pPr algn="l"/>
            <a:r>
              <a:rPr lang="en-GB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Phone: +1-512-669-9214</a:t>
            </a:r>
            <a:endParaRPr lang="en-IN" sz="1067" b="0" i="0">
              <a:solidFill>
                <a:schemeClr val="bg1">
                  <a:lumMod val="6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C34727-19DE-4450-80A8-46BA69037BC8}"/>
              </a:ext>
            </a:extLst>
          </p:cNvPr>
          <p:cNvSpPr txBox="1"/>
          <p:nvPr userDrawn="1"/>
        </p:nvSpPr>
        <p:spPr>
          <a:xfrm>
            <a:off x="9799318" y="5229428"/>
            <a:ext cx="2634309" cy="913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067" b="1" i="0">
                <a:solidFill>
                  <a:schemeClr val="bg1">
                    <a:lumMod val="65000"/>
                  </a:schemeClr>
                </a:solidFill>
                <a:effectLst/>
                <a:latin typeface="inherit"/>
                <a:cs typeface="Helvetica" panose="020B0604020202020204" pitchFamily="34" charset="0"/>
              </a:rPr>
              <a:t>Yokohama, Japan</a:t>
            </a:r>
          </a:p>
          <a:p>
            <a:pPr algn="l" rtl="0"/>
            <a:r>
              <a:rPr lang="en-US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7-25-22 Okamura, Isogo-</a:t>
            </a:r>
            <a:r>
              <a:rPr lang="en-US" sz="1067" b="0" i="0" err="1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ku</a:t>
            </a:r>
            <a:r>
              <a:rPr lang="en-US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</a:p>
          <a:p>
            <a:pPr algn="l" rtl="0"/>
            <a:r>
              <a:rPr lang="en-US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Yokohama 235-0021, Japan</a:t>
            </a:r>
          </a:p>
          <a:p>
            <a:pPr algn="l" rtl="0"/>
            <a:r>
              <a:rPr lang="en-US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Phone: +81-901-707-4661 </a:t>
            </a:r>
          </a:p>
          <a:p>
            <a:pPr algn="l" rtl="0"/>
            <a:r>
              <a:rPr lang="en-US" sz="1067" b="0" i="0">
                <a:solidFill>
                  <a:schemeClr val="bg1">
                    <a:lumMod val="6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Tel/Fax: +81-45-350-1757</a:t>
            </a:r>
          </a:p>
        </p:txBody>
      </p:sp>
    </p:spTree>
    <p:extLst>
      <p:ext uri="{BB962C8B-B14F-4D97-AF65-F5344CB8AC3E}">
        <p14:creationId xmlns:p14="http://schemas.microsoft.com/office/powerpoint/2010/main" val="41410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39185"/>
            <a:ext cx="10972800" cy="4795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887305"/>
            <a:ext cx="10972800" cy="5238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9866"/>
            <a:ext cx="12208933" cy="804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72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6" r:id="rId3"/>
    <p:sldLayoutId id="2147483687" r:id="rId4"/>
    <p:sldLayoutId id="2147483688" r:id="rId5"/>
  </p:sldLayoutIdLst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143E76"/>
          </a:solidFill>
          <a:latin typeface="+mj-lt"/>
          <a:ea typeface="Oswald Regular"/>
          <a:cs typeface="Oswald Regular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b="1">
          <a:solidFill>
            <a:srgbClr val="143E76"/>
          </a:solidFill>
          <a:latin typeface="Arial" pitchFamily="34" charset="0"/>
          <a:ea typeface="Oswald Regular"/>
          <a:cs typeface="Oswald Regular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+mn-ea"/>
          <a:cs typeface="+mn-cs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67" kern="1200">
          <a:solidFill>
            <a:srgbClr val="595959"/>
          </a:solidFill>
          <a:latin typeface="+mn-lt"/>
          <a:ea typeface="+mn-ea"/>
          <a:cs typeface="+mn-cs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rgbClr val="595959"/>
          </a:solidFill>
          <a:latin typeface="+mn-lt"/>
          <a:ea typeface="+mn-ea"/>
          <a:cs typeface="+mn-cs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33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arange.html" TargetMode="External"/><Relationship Id="rId2" Type="http://schemas.openxmlformats.org/officeDocument/2006/relationships/hyperlink" Target="https://pytorch.org/docs/stable/generated/torch.ey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Tensor.numpy.html" TargetMode="External"/><Relationship Id="rId2" Type="http://schemas.openxmlformats.org/officeDocument/2006/relationships/hyperlink" Target="https://pytorch.org/docs/stable/generated/torch.from_nump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Tensor.add_.html" TargetMode="External"/><Relationship Id="rId2" Type="http://schemas.openxmlformats.org/officeDocument/2006/relationships/hyperlink" Target="https://pytorch.org/docs/stable/generated/torch.ad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Tensor.sub_.html" TargetMode="External"/><Relationship Id="rId2" Type="http://schemas.openxmlformats.org/officeDocument/2006/relationships/hyperlink" Target="https://pytorch.org/docs/stable/generated/torch.s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mu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div.html#torch.di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dot.html" TargetMode="External"/><Relationship Id="rId2" Type="http://schemas.openxmlformats.org/officeDocument/2006/relationships/hyperlink" Target="https://pytorch.org/docs/stable/generated/torch.pow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matmul.html#torch.matmu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nitarium-AI/PyTorch-Tutori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mean.html" TargetMode="External"/><Relationship Id="rId2" Type="http://schemas.openxmlformats.org/officeDocument/2006/relationships/hyperlink" Target="https://pytorch.org/docs/stable/generated/torch.sum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max.html&#8203;" TargetMode="External"/><Relationship Id="rId2" Type="http://schemas.openxmlformats.org/officeDocument/2006/relationships/hyperlink" Target="https://pytorch.org/docs/stable/generated/torch.m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max.html#torch.max" TargetMode="External"/><Relationship Id="rId2" Type="http://schemas.openxmlformats.org/officeDocument/2006/relationships/hyperlink" Target="https://pytorch.org/docs/stable/generated/torch.min.html#torch.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generated/torch.clamp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Tensor.view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flatten.html" TargetMode="External"/><Relationship Id="rId2" Type="http://schemas.openxmlformats.org/officeDocument/2006/relationships/hyperlink" Target="https://pytorch.org/docs/stable/generated/torch.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ca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squeeze.html" TargetMode="External"/><Relationship Id="rId2" Type="http://schemas.openxmlformats.org/officeDocument/2006/relationships/hyperlink" Target="https://pytorch.org/docs/stable/generated/torch.permu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generated/torch.unsqueeze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tensors.html#data-types&#8203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tensor_attributes.html#torch-devi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zeros.html" TargetMode="External"/><Relationship Id="rId2" Type="http://schemas.openxmlformats.org/officeDocument/2006/relationships/hyperlink" Target="https://pytorch.org/docs/stable/generated/torch.empt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rand.html" TargetMode="External"/><Relationship Id="rId2" Type="http://schemas.openxmlformats.org/officeDocument/2006/relationships/hyperlink" Target="https://pytorch.org/docs/stable/generated/torch.on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linspace.html" TargetMode="External"/><Relationship Id="rId2" Type="http://schemas.openxmlformats.org/officeDocument/2006/relationships/hyperlink" Target="https://pytorch.org/docs/stable/generated/torch.ra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9937822-B5FD-457D-8AF3-BFDAB160D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50">
                <a:cs typeface="Arial"/>
              </a:rPr>
              <a:t>Dhruv Makwana</a:t>
            </a:r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2E3B4A-EACB-4B78-A532-9187DDF7D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250" err="1"/>
              <a:t>PyTorch</a:t>
            </a:r>
            <a:r>
              <a:rPr lang="en-IN" sz="4250"/>
              <a:t> and AI Basics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3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Initialization methods: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latin typeface="Arial"/>
                <a:cs typeface="Arial"/>
              </a:rPr>
              <a:t>Identity matrix: </a:t>
            </a:r>
          </a:p>
          <a:p>
            <a:pPr marL="456565" indent="-456565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x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torch.eye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(5, 5)</a:t>
            </a: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reference: 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https://pytorch.org/docs/stable/generated/torch.eye.html</a:t>
            </a:r>
            <a:endParaRPr lang="en-US">
              <a:hlinkClick r:id="rId2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Create list of values</a:t>
            </a:r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torch.arange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(start=0, end=100, step=20)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 </a:t>
            </a:r>
            <a:endParaRPr lang="en-US" sz="1800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https://pytorch.org/docs/stable/generated/torch.arange.html</a:t>
            </a:r>
            <a:endParaRPr lang="en-US"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>
              <a:buNone/>
            </a:pPr>
            <a:endParaRPr lang="en-IN" sz="180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86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Changing tensor types</a:t>
            </a:r>
            <a:endParaRPr lang="en-US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tensor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([-1, 0, 1, 2, 3]) # int64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tensor.bool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 # [True, false, True, True, True]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tensor.short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 # int16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tensor.long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 # int64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tensor.half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 # float16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tensor.float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 # float32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tensor.double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 # float64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08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Convert between </a:t>
            </a:r>
            <a:r>
              <a:rPr lang="en-IN" sz="1800" b="1" err="1">
                <a:solidFill>
                  <a:schemeClr val="tx1"/>
                </a:solidFill>
                <a:ea typeface="+mn-lt"/>
                <a:cs typeface="+mn-lt"/>
              </a:rPr>
              <a:t>numpy</a:t>
            </a: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 and torch tensor</a:t>
            </a:r>
            <a:endParaRPr lang="en-US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import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numpy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as np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numpy_array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np.random.rand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(5, 5)</a:t>
            </a:r>
            <a:endParaRPr lang="en-IN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numpy_array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)</a:t>
            </a:r>
            <a:endParaRPr lang="en-IN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torch_array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torch.from_numpy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numpy_array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)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torch_array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)</a:t>
            </a:r>
            <a:endParaRPr lang="en-IN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numpy_array_recon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torch_array.numpy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numpy_array_recon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)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IN" sz="1800">
                <a:ea typeface="+mn-lt"/>
                <a:cs typeface="+mn-lt"/>
              </a:rPr>
              <a:t>:</a:t>
            </a:r>
            <a:endParaRPr lang="en-IN"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ea typeface="+mn-lt"/>
                <a:cs typeface="+mn-lt"/>
                <a:hlinkClick r:id="rId2"/>
              </a:rPr>
              <a:t>https://pytorch.org/docs/stable/generated/torch.from_numpy.html</a:t>
            </a:r>
            <a:endParaRPr lang="en-IN"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ea typeface="+mn-lt"/>
                <a:cs typeface="+mn-lt"/>
                <a:hlinkClick r:id="rId3"/>
              </a:rPr>
              <a:t>https://pytorch.org/docs/stable/generated/torch.Tensor.numpy.html</a:t>
            </a:r>
            <a:endParaRPr lang="en-IN"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3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Addition</a:t>
            </a: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Method-1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:</a:t>
            </a:r>
            <a:endParaRPr lang="en-IN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([4, 5, 6])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torch.empty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(3)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torch.add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y, out=z)</a:t>
            </a: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Method-2: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&gt;&gt;&gt; x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&gt;&gt;&gt; y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([4, 5, 6])</a:t>
            </a:r>
            <a:endParaRPr lang="en-IN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torch.add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</a:t>
            </a: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IN" sz="1800"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94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Addition</a:t>
            </a: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Method-3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:</a:t>
            </a:r>
            <a:endParaRPr lang="en-IN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([4, 5, 6])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x + y</a:t>
            </a: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 b="1" err="1">
                <a:solidFill>
                  <a:schemeClr val="tx1"/>
                </a:solidFill>
                <a:ea typeface="+mn-lt"/>
                <a:cs typeface="+mn-lt"/>
              </a:rPr>
              <a:t>Inplace</a:t>
            </a: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 addition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2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x.add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_(y)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latin typeface="Arial"/>
              <a:ea typeface="+mn-lt"/>
              <a:cs typeface="Arial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IN" sz="1800">
                <a:ea typeface="+mn-lt"/>
                <a:cs typeface="+mn-lt"/>
              </a:rPr>
              <a:t>:</a:t>
            </a:r>
          </a:p>
          <a:p>
            <a:pPr marL="456565" indent="-456565" algn="just">
              <a:buNone/>
            </a:pPr>
            <a:r>
              <a:rPr lang="en-IN" sz="1800">
                <a:ea typeface="+mn-lt"/>
                <a:cs typeface="+mn-lt"/>
                <a:hlinkClick r:id="rId2"/>
              </a:rPr>
              <a:t>https://pytorch.org/docs/stable/generated/torch.add.html</a:t>
            </a:r>
            <a:endParaRPr lang="en-IN">
              <a:ea typeface="+mn-lt"/>
              <a:cs typeface="+mn-lt"/>
              <a:hlinkClick r:id="rId2"/>
            </a:endParaRPr>
          </a:p>
          <a:p>
            <a:pPr marL="456565" indent="-456565" algn="just">
              <a:buNone/>
            </a:pPr>
            <a:r>
              <a:rPr lang="en-IN" sz="1800">
                <a:ea typeface="+mn-lt"/>
                <a:cs typeface="+mn-lt"/>
                <a:hlinkClick r:id="rId3"/>
              </a:rPr>
              <a:t>https://pytorch.org/docs/stable/generated/torch.Tensor.add_.html</a:t>
            </a:r>
            <a:endParaRPr lang="en-IN">
              <a:ea typeface="+mn-lt"/>
              <a:cs typeface="+mn-lt"/>
              <a:hlinkClick r:id="rId3"/>
            </a:endParaRPr>
          </a:p>
          <a:p>
            <a:pPr marL="456565" indent="-456565" algn="just">
              <a:buNone/>
            </a:pPr>
            <a:endParaRPr lang="en-IN" sz="1800"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rgbClr val="000000"/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49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Subtraction</a:t>
            </a: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([4, 5, 6])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x – y</a:t>
            </a: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  <a:p>
            <a:pPr marL="456565" indent="-456565" algn="just"/>
            <a:r>
              <a:rPr lang="en-IN" sz="1800" err="1">
                <a:solidFill>
                  <a:schemeClr val="tx1"/>
                </a:solidFill>
                <a:ea typeface="+mn-lt"/>
                <a:cs typeface="+mn-lt"/>
              </a:rPr>
              <a:t>Inplace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 subtraction</a:t>
            </a: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cs typeface="Courier New"/>
              </a:rPr>
              <a:t>&gt;&gt;&gt; x = </a:t>
            </a:r>
            <a:r>
              <a:rPr lang="en-US" sz="1800" err="1">
                <a:solidFill>
                  <a:schemeClr val="tx1"/>
                </a:solidFill>
                <a:latin typeface="Courier New"/>
                <a:cs typeface="Courier New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cs typeface="Courier New"/>
              </a:rPr>
              <a:t>([1, 2, 3])</a:t>
            </a: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cs typeface="Courier New"/>
              </a:rPr>
              <a:t>&gt;&gt;&gt; y = 2</a:t>
            </a: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cs typeface="Courier New"/>
              </a:rPr>
              <a:t>&gt;&gt;&gt; </a:t>
            </a:r>
            <a:r>
              <a:rPr lang="en-US" sz="1800" err="1">
                <a:solidFill>
                  <a:schemeClr val="tx1"/>
                </a:solidFill>
                <a:latin typeface="Courier New"/>
                <a:cs typeface="Courier New"/>
              </a:rPr>
              <a:t>x.sub</a:t>
            </a:r>
            <a:r>
              <a:rPr lang="en-US" sz="1800">
                <a:solidFill>
                  <a:schemeClr val="tx1"/>
                </a:solidFill>
                <a:latin typeface="Courier New"/>
                <a:cs typeface="Courier New"/>
              </a:rPr>
              <a:t>_(y)</a:t>
            </a: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References</a:t>
            </a:r>
            <a:r>
              <a:rPr lang="en-US" sz="1800">
                <a:latin typeface="Arial"/>
                <a:cs typeface="Arial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latin typeface="Arial"/>
                <a:cs typeface="Arial"/>
                <a:hlinkClick r:id="rId2"/>
              </a:rPr>
              <a:t>https://pytorch.org/docs/stable/generated/torch.sub.html</a:t>
            </a:r>
            <a:endParaRPr lang="en-US"/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https://pytorch.org/docs/stable/generated/torch.Tensor.sub_.html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8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Multiplication</a:t>
            </a: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Element wise multiplication if both are tensor and of same shape</a:t>
            </a:r>
            <a:endParaRPr lang="en-US" sz="1800" b="1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([4, 5, 6])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torch.mul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 # can be written as </a:t>
            </a:r>
            <a:r>
              <a:rPr lang="en-US" sz="1800">
                <a:solidFill>
                  <a:schemeClr val="tx1"/>
                </a:solidFill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z = x * 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also</a:t>
            </a: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  <a:p>
            <a:pPr marL="0" indent="0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Scalar multiplication of elements from first array with integer provided as second element</a:t>
            </a:r>
            <a:endParaRPr lang="en-US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2</a:t>
            </a:r>
          </a:p>
          <a:p>
            <a:pPr marL="0" indent="0" algn="just">
              <a:buNone/>
            </a:pPr>
            <a:r>
              <a:rPr lang="en-IN" sz="1800">
                <a:latin typeface="Courier New"/>
                <a:ea typeface="+mn-lt"/>
                <a:cs typeface="+mn-lt"/>
              </a:rPr>
              <a:t>&gt;&gt;&gt; 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torch.mul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 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# can be written as </a:t>
            </a:r>
            <a:r>
              <a:rPr lang="en-US" sz="1800">
                <a:solidFill>
                  <a:schemeClr val="tx1"/>
                </a:solidFill>
                <a:highlight>
                  <a:srgbClr val="C0C0C0"/>
                </a:highlight>
                <a:latin typeface="Courier New"/>
                <a:ea typeface="+mn-lt"/>
                <a:cs typeface="Courier New"/>
              </a:rPr>
              <a:t>z = x * 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 also</a:t>
            </a: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References</a:t>
            </a:r>
            <a:r>
              <a:rPr lang="en-US" sz="1800">
                <a:latin typeface="Arial"/>
                <a:cs typeface="Arial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https://pytorch.org/docs/stable/generated/torch.mul.html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7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Division</a:t>
            </a: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Element wise division if both are tensor and of same shape</a:t>
            </a:r>
            <a:endParaRPr lang="en-US" sz="1800" b="1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([4, 5, 6])</a:t>
            </a:r>
            <a:endParaRPr lang="en-IN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torch.div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 # can be written as </a:t>
            </a:r>
            <a:r>
              <a:rPr lang="en-US" sz="1800">
                <a:solidFill>
                  <a:schemeClr val="tx1"/>
                </a:solidFill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z = x / 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also</a:t>
            </a: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  <a:p>
            <a:pPr marL="0" indent="0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Scalar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division </a:t>
            </a: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of elements from first array with integer provided as second element</a:t>
            </a:r>
            <a:endParaRPr lang="en-US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2</a:t>
            </a:r>
          </a:p>
          <a:p>
            <a:pPr marL="0" indent="0" algn="just">
              <a:buNone/>
            </a:pPr>
            <a:r>
              <a:rPr lang="en-IN" sz="1800">
                <a:latin typeface="Courier New"/>
                <a:ea typeface="+mn-lt"/>
                <a:cs typeface="+mn-lt"/>
              </a:rPr>
              <a:t>&gt;&gt;&gt; 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torch.div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 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# can be written as </a:t>
            </a:r>
            <a:r>
              <a:rPr lang="en-US" sz="1800">
                <a:solidFill>
                  <a:schemeClr val="tx1"/>
                </a:solidFill>
                <a:highlight>
                  <a:srgbClr val="C0C0C0"/>
                </a:highlight>
                <a:latin typeface="Courier New"/>
                <a:ea typeface="+mn-lt"/>
                <a:cs typeface="Courier New"/>
              </a:rPr>
              <a:t>z = x / 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Courier New"/>
              </a:rPr>
              <a:t> also</a:t>
            </a: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ea typeface="+mn-lt"/>
              <a:cs typeface="Courier New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References</a:t>
            </a:r>
            <a:r>
              <a:rPr lang="en-US" sz="1800">
                <a:latin typeface="Arial"/>
                <a:cs typeface="Arial"/>
              </a:rPr>
              <a:t>:</a:t>
            </a: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https://pytorch.org/docs/stable/generated/torch.div.html#torch.div</a:t>
            </a: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81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Power</a:t>
            </a: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Element wise power of tensor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3])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x.pow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(2)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x**2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Dot</a:t>
            </a:r>
          </a:p>
          <a:p>
            <a:pPr marL="456565" indent="-456565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Computes the dot product of two 1D tensors.</a:t>
            </a:r>
          </a:p>
          <a:p>
            <a:pPr marL="456565" indent="-456565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([2, 3])</a:t>
            </a:r>
          </a:p>
          <a:p>
            <a:pPr marL="456565" indent="-456565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 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([2, 1])</a:t>
            </a:r>
          </a:p>
          <a:p>
            <a:pPr marL="456565" indent="-456565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torch.dot(x, y)</a:t>
            </a: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https://pytorch.org/docs/stable/generated/torch.pow.html</a:t>
            </a:r>
            <a:endParaRPr lang="en-US">
              <a:ea typeface="+mn-lt"/>
              <a:cs typeface="+mn-lt"/>
              <a:hlinkClick r:id="rId2"/>
            </a:endParaRP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https://pytorch.org/docs/stable/generated/torch.dot.html</a:t>
            </a:r>
            <a:endParaRPr lang="en-US"/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28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Matrix multiplication</a:t>
            </a: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(2, 3)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(3, 5)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torch.matmul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Batch matrix multiplication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(10, 2, 3)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(10, 3, 5)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torch.matmul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y)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endParaRPr lang="en-US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https://pytorch.org/docs/stable/generated/torch.matmul.html#torch.matmul</a:t>
            </a:r>
            <a:endParaRPr lang="en-US"/>
          </a:p>
          <a:p>
            <a:pPr marL="456565" indent="-456565" algn="just"/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0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B590-F4D9-40A9-BED5-7B0E256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/>
              <a:t>What is </a:t>
            </a:r>
            <a:r>
              <a:rPr lang="en-IN" sz="4000" err="1"/>
              <a:t>PyTorch</a:t>
            </a:r>
            <a:r>
              <a:rPr lang="en-IN" sz="4000"/>
              <a:t> and why learn PyTorch?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518C-6758-4C84-8C20-C244E4D8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33" y="1471584"/>
            <a:ext cx="6529450" cy="4020700"/>
          </a:xfrm>
        </p:spPr>
        <p:txBody>
          <a:bodyPr>
            <a:normAutofit fontScale="92500"/>
          </a:bodyPr>
          <a:lstStyle/>
          <a:p>
            <a:pPr marL="456565" indent="-456565" algn="just"/>
            <a:r>
              <a:rPr lang="en-IN" sz="2800" dirty="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IN" sz="2800" dirty="0">
                <a:solidFill>
                  <a:schemeClr val="tx1"/>
                </a:solidFill>
                <a:ea typeface="+mn-lt"/>
                <a:cs typeface="+mn-lt"/>
              </a:rPr>
              <a:t> is an optimized Deep Learning tensor library based on Python and Torch.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456565" indent="-456565" algn="just"/>
            <a:r>
              <a:rPr lang="en-IN" sz="2800" dirty="0">
                <a:solidFill>
                  <a:schemeClr val="tx1"/>
                </a:solidFill>
                <a:ea typeface="+mn-lt"/>
                <a:cs typeface="+mn-lt"/>
              </a:rPr>
              <a:t>The main use of </a:t>
            </a:r>
            <a:r>
              <a:rPr lang="en-IN" sz="2800" dirty="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IN" sz="2800" dirty="0">
                <a:solidFill>
                  <a:schemeClr val="tx1"/>
                </a:solidFill>
                <a:ea typeface="+mn-lt"/>
                <a:cs typeface="+mn-lt"/>
              </a:rPr>
              <a:t> is mainly for applications using GPUs and CPUs. </a:t>
            </a:r>
          </a:p>
          <a:p>
            <a:pPr marL="456565" indent="-456565" algn="just"/>
            <a:r>
              <a:rPr lang="en-IN" sz="2800" dirty="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IN" sz="2800" dirty="0">
                <a:solidFill>
                  <a:schemeClr val="tx1"/>
                </a:solidFill>
                <a:ea typeface="+mn-lt"/>
                <a:cs typeface="+mn-lt"/>
              </a:rPr>
              <a:t> is </a:t>
            </a:r>
            <a:r>
              <a:rPr lang="en-IN" sz="2800" dirty="0" err="1">
                <a:solidFill>
                  <a:schemeClr val="tx1"/>
                </a:solidFill>
                <a:ea typeface="+mn-lt"/>
                <a:cs typeface="+mn-lt"/>
              </a:rPr>
              <a:t>favored</a:t>
            </a:r>
            <a:r>
              <a:rPr lang="en-IN" sz="2800" dirty="0">
                <a:solidFill>
                  <a:schemeClr val="tx1"/>
                </a:solidFill>
                <a:ea typeface="+mn-lt"/>
                <a:cs typeface="+mn-lt"/>
              </a:rPr>
              <a:t> over other Deep Learning frameworks like TensorFlow and </a:t>
            </a:r>
            <a:r>
              <a:rPr lang="en-IN" sz="2800" dirty="0" err="1">
                <a:solidFill>
                  <a:schemeClr val="tx1"/>
                </a:solidFill>
                <a:ea typeface="+mn-lt"/>
                <a:cs typeface="+mn-lt"/>
              </a:rPr>
              <a:t>Keras</a:t>
            </a:r>
            <a:r>
              <a:rPr lang="en-IN" sz="2800" dirty="0">
                <a:solidFill>
                  <a:schemeClr val="tx1"/>
                </a:solidFill>
                <a:ea typeface="+mn-lt"/>
                <a:cs typeface="+mn-lt"/>
              </a:rPr>
              <a:t> since it uses dynamic computation graphs.</a:t>
            </a:r>
          </a:p>
          <a:p>
            <a:pPr marL="456565" indent="-456565" algn="just"/>
            <a:endParaRPr lang="en-IN" sz="2800">
              <a:solidFill>
                <a:schemeClr val="tx1"/>
              </a:solidFill>
              <a:cs typeface="Arial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0766F88-C267-BC6C-CA80-D6544FF7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87" y="1285504"/>
            <a:ext cx="4148446" cy="41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C041C-A617-8B0D-316D-10E2FE44FC30}"/>
              </a:ext>
            </a:extLst>
          </p:cNvPr>
          <p:cNvSpPr txBox="1"/>
          <p:nvPr/>
        </p:nvSpPr>
        <p:spPr>
          <a:xfrm>
            <a:off x="185615" y="5802923"/>
            <a:ext cx="7627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ea typeface="+mn-lt"/>
                <a:cs typeface="+mn-lt"/>
              </a:rPr>
              <a:t>Code and Presentation: </a:t>
            </a:r>
            <a:r>
              <a:rPr lang="en-IN" dirty="0">
                <a:cs typeface="Arial"/>
                <a:hlinkClick r:id="rId3"/>
              </a:rPr>
              <a:t>https://github.com/Ignitarium-AI/PyTorch-Tutorial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Useful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Sum operation</a:t>
            </a: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torch.sum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dim=0) # [5, 7, 9]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torch.sum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dim=1) # [6, 15]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torch.sum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dim=(0,1)) # 21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Mean operation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6]],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dtype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=torch.float32)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torch.mean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dim=0) # [2.5000, 3.5000, 4.5000]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torch.mean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dim=1) # [2., 5.]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torch.mean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dim=(0,1)) # 3.5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https://pytorch.org/docs/stable/generated/torch.sum.html</a:t>
            </a: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https://pytorch.org/docs/stable/generated/torch.mean.html</a:t>
            </a:r>
            <a:endParaRPr lang="en-US"/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93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Useful Mathematic operations</a:t>
            </a: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Min operation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6]])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z_v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,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z_i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 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torch.min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dim=0) # [1, 2, 3]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z_v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,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z_i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 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torch.min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dim=1) # [1, 4]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torch.min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(x) # 1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Max operation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z_v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z_i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torch.max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dim=0) # [4, 5, 6]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z_v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z_i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torch.max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dim=1) # [3, 6]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torch.max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(x) # 6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https://pytorch.org/docs/stable/generated/torch.min.html</a:t>
            </a:r>
            <a:endParaRPr lang="en-US" sz="18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https://pytorch.org/docs/stable/generated/torch.max.html</a:t>
            </a:r>
            <a:endParaRPr lang="en-US" sz="1800">
              <a:ea typeface="+mn-lt"/>
              <a:cs typeface="+mn-lt"/>
            </a:endParaRPr>
          </a:p>
          <a:p>
            <a:pPr marL="456565" indent="-456565" algn="just"/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/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93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Useful Mathematic operations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Clamp operation :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Clamps all elements in input into the range [ 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 ].</a:t>
            </a:r>
            <a:endParaRPr lang="en-US" b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min = -128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max = 365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(max-min)*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((2, 5)) + min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x.min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(),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x.max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torch.clamp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(x, min=0, max=255)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z.min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(),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z.max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endParaRPr lang="en-US" sz="18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0" indent="0" algn="just">
              <a:buNone/>
            </a:pPr>
            <a:r>
              <a:rPr lang="en-US" sz="1800">
                <a:ea typeface="+mn-lt"/>
                <a:cs typeface="+mn-lt"/>
                <a:hlinkClick r:id="rId4"/>
              </a:rPr>
              <a:t>https://pytorch.org/docs/stable/generated/torch.clamp.html</a:t>
            </a:r>
            <a:endParaRPr lang="en-US">
              <a:cs typeface="Arial"/>
            </a:endParaRPr>
          </a:p>
          <a:p>
            <a:pPr marL="456565" indent="-456565" algn="just"/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43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Indexing</a:t>
            </a:r>
          </a:p>
          <a:p>
            <a:pPr marL="0" indent="0" algn="just">
              <a:buNone/>
            </a:pPr>
            <a:endParaRPr lang="en-US" sz="180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((10, 64))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print(x[0].shape)</a:t>
            </a: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print(x[:, 0].shape)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3, 4, 5, 6, 7, 8, 9, 10])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x[[2, 5, 8]]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cs typeface="Courier New"/>
              </a:rPr>
              <a:t>&gt;&gt;&gt; print(z)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3, 4, 5, 6, 7, 8, 9, 10])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x[(x&lt;3) | (x&gt;8)]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print(z)</a:t>
            </a:r>
          </a:p>
        </p:txBody>
      </p:sp>
    </p:spTree>
    <p:extLst>
      <p:ext uri="{BB962C8B-B14F-4D97-AF65-F5344CB8AC3E}">
        <p14:creationId xmlns:p14="http://schemas.microsoft.com/office/powerpoint/2010/main" val="104605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Reshaping</a:t>
            </a: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([1, 2, 3, 4, 5, 6, 7, 8, 9])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x.view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(3, 3)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x.view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(3, -1) # if other dimension is not known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https://pytorch.org/docs/stable/generated/torch.Tensor.view.html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06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504298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Transpose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 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(size=(3,3))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print(x)</a:t>
            </a:r>
            <a:endParaRPr lang="en-US"/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x.t()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print(z)</a:t>
            </a: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Flatten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(size=(3,3))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torch.flatten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(x)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print(z)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or 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x.view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(-1)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print(z)</a:t>
            </a: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/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https://pytorch.org/docs/stable/generated/torch.t.html</a:t>
            </a: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https://pytorch.org/docs/stable/generated/torch.flatten.html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504298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Concat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 operation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(size=(10, 3, 128, 128))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(size=(10, 3, 128, 128))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y.size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torch.cat([x, y], dim=0)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torch.cat([x, y], dim=1)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/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https://pytorch.org/docs/stable/generated/torch.cat.html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0477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504298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Dimension switch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(size=(10, 3, 128, 128))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x.permute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(0, 2, 3, 1)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Adding or Removing extra dimension</a:t>
            </a: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(size=(3, 128, 128))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z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x.unsqueeze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(0)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z.squeeze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(0)</a:t>
            </a: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y.size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  <a:endParaRPr lang="en-US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https://pytorch.org/docs/stable/generated/torch.permute.html</a:t>
            </a: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https://pytorch.org/docs/stable/generated/torch.squeeze.html</a:t>
            </a: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4"/>
              </a:rPr>
              <a:t>https://pytorch.org/docs/stable/generated/torch.unsqueeze.html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5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Perceptron Training for LINE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504298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# imports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import torch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import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torch.nn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as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nn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import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torch.nn.functional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as F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import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torch.optim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as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optim</a:t>
            </a:r>
            <a:endParaRPr lang="en-US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# line equation: y = w*x + c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w = 3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c = 5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torch.FloatTensor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([[0], [1], [2], [3], [4], [5], [6], [7], [8], [9], [10], [11]]).to(device)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Y =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torch.FloatTensor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([[w*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x+c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] for x in range(12)]).to(device)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# Y =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torch.FloatTensor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([[5], [8], [11], [14], [17], [20], [23], [26], [29], [32], [35], [38]]).to(device) # 3x+5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15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ea typeface="+mj-lt"/>
                <a:cs typeface="+mj-lt"/>
              </a:rPr>
              <a:t>Perceptron Training for LINE problem</a:t>
            </a:r>
            <a:endParaRPr lang="en-GB" sz="4000" b="0" dirty="0">
              <a:ea typeface="+mj-lt"/>
              <a:cs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504298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Creation of model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# Perceptron model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model =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nn.Sequential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nn.Linear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(1, 1, bias=True),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).to(device)</a:t>
            </a:r>
            <a:endParaRPr lang="en-US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Arial"/>
              </a:rPr>
              <a:t>Observe prior weights and biases initialized:</a:t>
            </a: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print("Starting weights: {}".format(model[0].weight))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print("Starting bias: {}".format(model[0].bias))</a:t>
            </a:r>
          </a:p>
          <a:p>
            <a:pPr marL="456565" indent="-456565" algn="just">
              <a:buNone/>
            </a:pP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Arial"/>
              </a:rPr>
              <a:t>Loss and optimizer</a:t>
            </a: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criterion =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nn.MSELoss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optimizer =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optim.SGD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model.parameters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(),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lr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=0.01)</a:t>
            </a:r>
          </a:p>
        </p:txBody>
      </p:sp>
    </p:spTree>
    <p:extLst>
      <p:ext uri="{BB962C8B-B14F-4D97-AF65-F5344CB8AC3E}">
        <p14:creationId xmlns:p14="http://schemas.microsoft.com/office/powerpoint/2010/main" val="245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Installation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en-IN" sz="1800" b="1">
                <a:solidFill>
                  <a:schemeClr val="tx1"/>
                </a:solidFill>
                <a:cs typeface="Arial"/>
              </a:rPr>
              <a:t>Requirements</a:t>
            </a:r>
            <a:r>
              <a:rPr lang="en-IN" sz="1800">
                <a:solidFill>
                  <a:schemeClr val="tx1"/>
                </a:solidFill>
                <a:cs typeface="Arial"/>
              </a:rPr>
              <a:t>:</a:t>
            </a:r>
          </a:p>
          <a:p>
            <a:pPr marL="457200" indent="-457200" algn="just"/>
            <a:r>
              <a:rPr lang="en-IN" sz="1800">
                <a:solidFill>
                  <a:schemeClr val="tx1"/>
                </a:solidFill>
                <a:cs typeface="Arial"/>
              </a:rPr>
              <a:t>Python</a:t>
            </a:r>
          </a:p>
          <a:p>
            <a:pPr marL="0" indent="0" algn="just">
              <a:buNone/>
            </a:pP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r>
              <a:rPr lang="en-IN" sz="1800" b="1">
                <a:solidFill>
                  <a:schemeClr val="tx1"/>
                </a:solidFill>
                <a:cs typeface="Arial"/>
              </a:rPr>
              <a:t>Step-1: Visit following website, Select the preferences and run the install command.</a:t>
            </a: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cs typeface="Arial"/>
              </a:rPr>
              <a:t>Web: </a:t>
            </a:r>
            <a:r>
              <a:rPr lang="en-IN" sz="1800">
                <a:ea typeface="+mn-lt"/>
                <a:cs typeface="+mn-lt"/>
                <a:hlinkClick r:id="rId2"/>
              </a:rPr>
              <a:t>https://pytorch.org/get-started/locally/</a:t>
            </a: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cs typeface="Arial"/>
              </a:rPr>
              <a:t>Optional: create </a:t>
            </a:r>
            <a:r>
              <a:rPr lang="en-IN" sz="1800" err="1">
                <a:solidFill>
                  <a:schemeClr val="tx1"/>
                </a:solidFill>
                <a:cs typeface="Arial"/>
              </a:rPr>
              <a:t>seperate</a:t>
            </a:r>
            <a:r>
              <a:rPr lang="en-IN" sz="1800">
                <a:solidFill>
                  <a:schemeClr val="tx1"/>
                </a:solidFill>
                <a:cs typeface="Arial"/>
              </a:rPr>
              <a:t> virtual environment for installation of </a:t>
            </a:r>
            <a:r>
              <a:rPr lang="en-IN" sz="1800" err="1">
                <a:solidFill>
                  <a:schemeClr val="tx1"/>
                </a:solidFill>
                <a:cs typeface="Arial"/>
              </a:rPr>
              <a:t>pytorch</a:t>
            </a: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python3 -m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venv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pytorch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source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pytorch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/bin/activate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0" indent="0" algn="just">
              <a:buNone/>
            </a:pP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r>
              <a:rPr lang="en-IN" sz="1800" b="1">
                <a:solidFill>
                  <a:schemeClr val="tx1"/>
                </a:solidFill>
                <a:cs typeface="Arial"/>
              </a:rPr>
              <a:t>Step-2: Verify installation with following sequence of commands in terminal.</a:t>
            </a:r>
          </a:p>
          <a:p>
            <a:pPr marL="0" indent="0" algn="just">
              <a:buNone/>
            </a:pPr>
            <a:endParaRPr lang="en-IN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python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import torch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torch.__version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__)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exit()</a:t>
            </a:r>
          </a:p>
        </p:txBody>
      </p:sp>
    </p:spTree>
    <p:extLst>
      <p:ext uri="{BB962C8B-B14F-4D97-AF65-F5344CB8AC3E}">
        <p14:creationId xmlns:p14="http://schemas.microsoft.com/office/powerpoint/2010/main" val="343633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ea typeface="+mj-lt"/>
                <a:cs typeface="+mj-lt"/>
              </a:rPr>
              <a:t>Perceptron Training for LINE problem</a:t>
            </a:r>
            <a:endParaRPr lang="en-GB" sz="4000" b="0" dirty="0">
              <a:ea typeface="+mj-lt"/>
              <a:cs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5296984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Training loop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for step in range(5000):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pred = model(X)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loss = criterion(pred, Y)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optimizer.zero_grad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loss.backward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optimizer.step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if step % 200==0: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        print('step:', step, " loss:", </a:t>
            </a:r>
            <a:r>
              <a:rPr lang="en-US" sz="18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loss.item</a:t>
            </a: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())</a:t>
            </a:r>
          </a:p>
          <a:p>
            <a:pPr marL="456565" indent="-456565" algn="just">
              <a:buNone/>
            </a:pP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Arial"/>
              </a:rPr>
              <a:t>Observe learned weights and biases initialized:</a:t>
            </a:r>
            <a:endParaRPr lang="en-US" sz="1800" dirty="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print("Learned weights: {}".format(model[0].weight))</a:t>
            </a: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print("Learned bias: {}".format(model[0].bias))</a:t>
            </a:r>
          </a:p>
          <a:p>
            <a:pPr marL="456565" indent="-456565" algn="just">
              <a:buNone/>
            </a:pPr>
            <a:endParaRPr lang="en-US" sz="1800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For Logical OR, Logical AND, and Logical XOR Training using perceptron code, Please visit the git link specified in second slide.</a:t>
            </a:r>
          </a:p>
        </p:txBody>
      </p:sp>
    </p:spTree>
    <p:extLst>
      <p:ext uri="{BB962C8B-B14F-4D97-AF65-F5344CB8AC3E}">
        <p14:creationId xmlns:p14="http://schemas.microsoft.com/office/powerpoint/2010/main" val="194813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84" y="2735804"/>
            <a:ext cx="3967541" cy="1107997"/>
          </a:xfrm>
        </p:spPr>
        <p:txBody>
          <a:bodyPr/>
          <a:lstStyle/>
          <a:p>
            <a:r>
              <a:rPr lang="en-IN" sz="4267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EA8C0-CB6E-485E-B475-DFD7D094A0AC}"/>
              </a:ext>
            </a:extLst>
          </p:cNvPr>
          <p:cNvSpPr txBox="1"/>
          <p:nvPr/>
        </p:nvSpPr>
        <p:spPr>
          <a:xfrm>
            <a:off x="1102838" y="1060559"/>
            <a:ext cx="967151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133" i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IN" sz="2133" i="1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Ignitarium</a:t>
            </a:r>
            <a:r>
              <a:rPr lang="en-IN" sz="2133" i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logo    represents a stylized Delta - the classical symbol for fire. The Delta logo is created from the amalgamation of smaller deltas signifying the stages of transition from spark to ember to flame to fire.</a:t>
            </a:r>
            <a:endParaRPr lang="en-IN" sz="2133" b="1" i="1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0CC2F-01FE-49AD-8A86-21D88A3C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86898" y="1180760"/>
            <a:ext cx="238573" cy="240401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01E4E2B-0F7F-4724-90D7-3306BC50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09" y="5052252"/>
            <a:ext cx="158337" cy="158337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67A238A-A95C-4F6A-827B-DE9705FB56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3639" y="4626886"/>
            <a:ext cx="274045" cy="27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en-IN" sz="1800" b="1">
                <a:solidFill>
                  <a:schemeClr val="tx1"/>
                </a:solidFill>
                <a:cs typeface="Arial"/>
              </a:rPr>
              <a:t>Creation of simple Tensor</a:t>
            </a: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endParaRPr lang="en-IN" sz="1800">
              <a:solidFill>
                <a:schemeClr val="tx1"/>
              </a:solidFill>
              <a:cs typeface="Arial"/>
            </a:endParaRPr>
          </a:p>
          <a:p>
            <a:pPr marL="0" indent="0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6]])</a:t>
            </a: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)</a:t>
            </a: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We can also specify data type while creating tensor</a:t>
            </a:r>
            <a:endParaRPr lang="en-IN" b="1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IN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6]],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dtype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=torch.float16)</a:t>
            </a:r>
            <a:endParaRPr lang="en-IN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)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Above command will create </a:t>
            </a:r>
            <a:r>
              <a:rPr lang="en-IN" sz="1800" err="1">
                <a:solidFill>
                  <a:schemeClr val="tx1"/>
                </a:solidFill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 in float16 data type</a:t>
            </a:r>
          </a:p>
          <a:p>
            <a:pPr marL="456565" indent="-456565" algn="just">
              <a:buNone/>
            </a:pPr>
            <a:endParaRPr lang="en-IN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References: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https://pytorch.org/docs/stable/tensors.html#data-types</a:t>
            </a:r>
            <a:endParaRPr lang="en-IN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16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We can also specify device type while creating tensor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endParaRPr lang="en-IN" sz="1800" b="1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 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6]],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dtype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=torch.float32, device="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cpu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")</a:t>
            </a:r>
          </a:p>
          <a:p>
            <a:pPr marL="456565" indent="-456565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cs typeface="Arial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cs typeface="Arial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cs typeface="Arial"/>
              </a:rPr>
              <a:t>)</a:t>
            </a: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Above </a:t>
            </a:r>
            <a:r>
              <a:rPr lang="en-IN" sz="1800" err="1">
                <a:solidFill>
                  <a:schemeClr val="tx1"/>
                </a:solidFill>
                <a:ea typeface="+mn-lt"/>
                <a:cs typeface="+mn-lt"/>
              </a:rPr>
              <a:t>comand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 will create two rows and three columns tensor with float32 values on specified device.</a:t>
            </a:r>
            <a:endParaRPr lang="en-IN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using </a:t>
            </a:r>
            <a:r>
              <a:rPr lang="en-IN" sz="1800" err="1">
                <a:solidFill>
                  <a:schemeClr val="tx1"/>
                </a:solidFill>
                <a:ea typeface="+mn-lt"/>
                <a:cs typeface="+mn-lt"/>
              </a:rPr>
              <a:t>cuda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 instead:</a:t>
            </a:r>
            <a:endParaRPr lang="en-IN">
              <a:solidFill>
                <a:schemeClr val="tx1"/>
              </a:solidFill>
              <a:cs typeface="Arial"/>
            </a:endParaRPr>
          </a:p>
          <a:p>
            <a:pPr marL="456565" indent="-456565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6]],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dtype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=torch.float32, device="cuda:0") </a:t>
            </a: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(Q). how to check if torch is </a:t>
            </a:r>
            <a:r>
              <a:rPr lang="en-IN" sz="1800" err="1">
                <a:solidFill>
                  <a:schemeClr val="tx1"/>
                </a:solidFill>
                <a:ea typeface="+mn-lt"/>
                <a:cs typeface="+mn-lt"/>
              </a:rPr>
              <a:t>cuda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 enabled</a:t>
            </a:r>
            <a:endParaRPr lang="en-IN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endParaRPr lang="en-IN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torch.cuda.is_available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</a:t>
            </a: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 # returns True or False</a:t>
            </a:r>
            <a:endParaRPr lang="en-IN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0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Usual practise is that we decide device in starting</a:t>
            </a:r>
            <a:endParaRPr lang="en-US" b="1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device = "cuda:0" if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torch.cuda.is_available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() else "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cpu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" # here 0 signifies the device id</a:t>
            </a:r>
            <a:endParaRPr lang="en-IN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>
              <a:buNone/>
            </a:pPr>
            <a:r>
              <a:rPr lang="en-IN" sz="1800">
                <a:solidFill>
                  <a:schemeClr val="tx1"/>
                </a:solidFill>
                <a:ea typeface="+mn-lt"/>
                <a:cs typeface="+mn-lt"/>
              </a:rPr>
              <a:t>&gt;&gt;&gt; 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 =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torch.tensor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([[1, 2, 3], [4, 5, 6]], </a:t>
            </a:r>
            <a:r>
              <a:rPr lang="en-IN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dtype</a:t>
            </a:r>
            <a:r>
              <a:rPr lang="en-IN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=torch.float32, device=device) # two rows and three columns tensor with float32 values on specified device</a:t>
            </a:r>
            <a:endParaRPr lang="en-IN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>
              <a:buNone/>
            </a:pPr>
            <a:r>
              <a:rPr lang="en-IN" sz="1800">
                <a:solidFill>
                  <a:schemeClr val="tx1"/>
                </a:solidFill>
                <a:latin typeface="Courier New"/>
                <a:cs typeface="Arial"/>
              </a:rPr>
              <a:t>&gt;&gt;&gt; print(</a:t>
            </a:r>
            <a:r>
              <a:rPr lang="en-IN" sz="1800" err="1">
                <a:solidFill>
                  <a:schemeClr val="tx1"/>
                </a:solidFill>
                <a:latin typeface="Courier New"/>
                <a:cs typeface="Arial"/>
              </a:rPr>
              <a:t>tensor_a</a:t>
            </a:r>
            <a:r>
              <a:rPr lang="en-IN" sz="1800">
                <a:solidFill>
                  <a:schemeClr val="tx1"/>
                </a:solidFill>
                <a:latin typeface="Courier New"/>
                <a:cs typeface="Arial"/>
              </a:rPr>
              <a:t>)</a:t>
            </a:r>
          </a:p>
          <a:p>
            <a:pPr marL="456565" indent="-456565">
              <a:buNone/>
            </a:pPr>
            <a:endParaRPr lang="en-IN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IN" sz="1800" b="1">
                <a:solidFill>
                  <a:schemeClr val="tx1"/>
                </a:solidFill>
                <a:latin typeface="Arial Black"/>
                <a:cs typeface="Arial"/>
              </a:rPr>
              <a:t>:</a:t>
            </a:r>
          </a:p>
          <a:p>
            <a:pPr marL="456565" indent="-456565">
              <a:buNone/>
            </a:pPr>
            <a:r>
              <a:rPr lang="en-IN" sz="1800">
                <a:ea typeface="+mn-lt"/>
                <a:cs typeface="+mn-lt"/>
                <a:hlinkClick r:id="rId2"/>
              </a:rPr>
              <a:t>https://pytorch.org/docs/stable/tensor_attributes.html#torch-device</a:t>
            </a:r>
            <a:endParaRPr lang="en-IN"/>
          </a:p>
          <a:p>
            <a:pPr marL="456565" indent="-456565" algn="just">
              <a:buNone/>
            </a:pPr>
            <a:endParaRPr lang="en-IN" sz="1800" b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4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Initialization methods: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latin typeface="Arial"/>
                <a:cs typeface="Arial"/>
              </a:rPr>
              <a:t>Uninitialized data: </a:t>
            </a:r>
          </a:p>
          <a:p>
            <a:pPr marL="456565" indent="-456565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torch.empty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(size=(10, 10))</a:t>
            </a: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reference: 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https://pytorch.org/docs/stable/generated/torch.empty.html</a:t>
            </a: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All zero data</a:t>
            </a:r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torch.zeros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(size=(10, 10))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 </a:t>
            </a:r>
            <a:endParaRPr lang="en-US" sz="1800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https://pytorch.org/docs/stable/generated/torch.zeros.html</a:t>
            </a:r>
            <a:endParaRPr lang="en-US" sz="1800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>
              <a:buNone/>
            </a:pPr>
            <a:endParaRPr lang="en-IN" sz="180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09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Initialization methods: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latin typeface="Arial"/>
                <a:cs typeface="Arial"/>
              </a:rPr>
              <a:t>All ones data: </a:t>
            </a:r>
          </a:p>
          <a:p>
            <a:pPr marL="456565" indent="-456565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torch.ones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(size=(10, 10))</a:t>
            </a: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reference: 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https://pytorch.org/docs/stable/generated/torch.ones.html</a:t>
            </a:r>
            <a:endParaRPr lang="en-US"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All random data</a:t>
            </a:r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&gt;&gt;&gt; 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torch.rand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(size=(5, 5))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 </a:t>
            </a:r>
            <a:endParaRPr lang="en-US" sz="1800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https://pytorch.org/docs/stable/generated/torch.rand.html</a:t>
            </a:r>
            <a:endParaRPr lang="en-US"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>
              <a:buNone/>
            </a:pPr>
            <a:endParaRPr lang="en-IN" sz="180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9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5EBF-5202-29DA-A3B4-C8B21DF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Tensor Basics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DC55BE-17E7-9BF4-5BDA-2AC9D109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49" y="994890"/>
            <a:ext cx="11129083" cy="486485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6565" indent="-456565" algn="just">
              <a:buNone/>
            </a:pPr>
            <a:r>
              <a:rPr lang="en-IN" sz="1800" b="1">
                <a:solidFill>
                  <a:schemeClr val="tx1"/>
                </a:solidFill>
                <a:ea typeface="+mn-lt"/>
                <a:cs typeface="+mn-lt"/>
              </a:rPr>
              <a:t>Common Initialization methods:</a:t>
            </a:r>
            <a:endParaRPr lang="en-US">
              <a:solidFill>
                <a:schemeClr val="tx1"/>
              </a:solidFill>
            </a:endParaRPr>
          </a:p>
          <a:p>
            <a:pPr marL="456565" indent="-456565" algn="just">
              <a:buNone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 marL="456565" indent="-456565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All random numbers with uniform distribution between with given mean and std dev</a:t>
            </a:r>
            <a:endParaRPr lang="en-US" sz="1800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torch.empty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(size=(5, 5)).normal_(mean=0, std=2)</a:t>
            </a:r>
            <a:endParaRPr lang="en-US" sz="1800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NOTE: "_" after normal means that it is an </a:t>
            </a:r>
            <a:r>
              <a:rPr lang="en-US" sz="1800" b="1" err="1">
                <a:solidFill>
                  <a:schemeClr val="tx1"/>
                </a:solidFill>
                <a:ea typeface="+mn-lt"/>
                <a:cs typeface="+mn-lt"/>
              </a:rPr>
              <a:t>inplace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 operation</a:t>
            </a:r>
            <a:endParaRPr lang="en-US" b="1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 </a:t>
            </a:r>
            <a:endParaRPr lang="en-US" sz="1800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https://pytorch.org/docs/stable/generated/torch.rand.html</a:t>
            </a:r>
            <a:endParaRPr lang="en-US">
              <a:ea typeface="+mn-lt"/>
              <a:cs typeface="+mn-lt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 algn="just"/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Create evenly spaced values between given range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&gt;&gt;&gt; x = </a:t>
            </a:r>
            <a:r>
              <a:rPr lang="en-US" sz="18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torch.linspace</a:t>
            </a:r>
            <a:r>
              <a:rPr lang="en-US" sz="18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(start=1, end=54, steps=13)</a:t>
            </a:r>
            <a:endParaRPr lang="en-US">
              <a:solidFill>
                <a:schemeClr val="tx1"/>
              </a:solidFill>
              <a:latin typeface="Courier New"/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marL="456565" indent="-456565" algn="just">
              <a:buNone/>
            </a:pP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References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456565" indent="-456565" algn="just">
              <a:buNone/>
            </a:pPr>
            <a:r>
              <a:rPr lang="en-US" sz="1800">
                <a:ea typeface="+mn-lt"/>
                <a:cs typeface="+mn-lt"/>
                <a:hlinkClick r:id="rId3"/>
              </a:rPr>
              <a:t>https://pytorch.org/docs/stable/generated/torch.linspace.html</a:t>
            </a: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>
              <a:cs typeface="Arial"/>
            </a:endParaRPr>
          </a:p>
          <a:p>
            <a:pPr marL="456565" indent="-456565" algn="just">
              <a:buNone/>
            </a:pPr>
            <a:endParaRPr lang="en-US" sz="180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456565" indent="-456565">
              <a:buNone/>
            </a:pPr>
            <a:endParaRPr lang="en-IN" sz="180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161543"/>
      </p:ext>
    </p:extLst>
  </p:cSld>
  <p:clrMapOvr>
    <a:masterClrMapping/>
  </p:clrMapOvr>
</p:sld>
</file>

<file path=ppt/theme/theme1.xml><?xml version="1.0" encoding="utf-8"?>
<a:theme xmlns:a="http://schemas.openxmlformats.org/drawingml/2006/main" name="OSI 16x9 - PPT TEMP - June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OSI 16x9 - PPT TEMP - June 2013</vt:lpstr>
      <vt:lpstr>PyTorch and AI Basics</vt:lpstr>
      <vt:lpstr>What is PyTorch and why learn PyTorch?</vt:lpstr>
      <vt:lpstr>Installation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Tensor Basics</vt:lpstr>
      <vt:lpstr>Perceptron Training for LINE problem</vt:lpstr>
      <vt:lpstr>Perceptron Training for LINE problem</vt:lpstr>
      <vt:lpstr>Perceptron Training for LINE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</dc:title>
  <dc:creator>Ramesh Shanmugham</dc:creator>
  <cp:revision>90</cp:revision>
  <dcterms:created xsi:type="dcterms:W3CDTF">2021-02-03T02:00:49Z</dcterms:created>
  <dcterms:modified xsi:type="dcterms:W3CDTF">2023-02-16T09:24:47Z</dcterms:modified>
</cp:coreProperties>
</file>