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e776e07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e776e07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e67f78e53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e67f78e53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ed4d0bc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ed4d0bc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e67f78e53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e67f78e53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edd6058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edd6058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edd6058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edd6058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edd6058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edd6058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e67f78e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e67f78e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509625" y="630225"/>
            <a:ext cx="8193600" cy="1542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5200">
                <a:solidFill>
                  <a:srgbClr val="CC0000"/>
                </a:solidFill>
              </a:rPr>
              <a:t>ALPHA </a:t>
            </a:r>
            <a:endParaRPr sz="5200">
              <a:solidFill>
                <a:srgbClr val="CC0000"/>
              </a:solidFill>
            </a:endParaRPr>
          </a:p>
          <a:p>
            <a:pPr indent="0" lvl="0" marL="0" rtl="0" algn="ctr">
              <a:spcBef>
                <a:spcPts val="0"/>
              </a:spcBef>
              <a:spcAft>
                <a:spcPts val="0"/>
              </a:spcAft>
              <a:buNone/>
            </a:pPr>
            <a:r>
              <a:rPr lang="en" sz="4200">
                <a:solidFill>
                  <a:srgbClr val="CC0000"/>
                </a:solidFill>
              </a:rPr>
              <a:t> your need is just a click away!</a:t>
            </a:r>
            <a:endParaRPr sz="4200">
              <a:solidFill>
                <a:srgbClr val="CC0000"/>
              </a:solidFill>
            </a:endParaRPr>
          </a:p>
          <a:p>
            <a:pPr indent="0" lvl="0" marL="0" rtl="0" algn="l">
              <a:spcBef>
                <a:spcPts val="0"/>
              </a:spcBef>
              <a:spcAft>
                <a:spcPts val="0"/>
              </a:spcAft>
              <a:buNone/>
            </a:pPr>
            <a:r>
              <a:t/>
            </a:r>
            <a:endParaRPr sz="2000">
              <a:solidFill>
                <a:srgbClr val="CC0000"/>
              </a:solidFill>
            </a:endParaRPr>
          </a:p>
          <a:p>
            <a:pPr indent="0" lvl="0" marL="0" rtl="0" algn="ctr">
              <a:spcBef>
                <a:spcPts val="0"/>
              </a:spcBef>
              <a:spcAft>
                <a:spcPts val="0"/>
              </a:spcAft>
              <a:buNone/>
            </a:pPr>
            <a:r>
              <a:rPr lang="en" sz="2000">
                <a:solidFill>
                  <a:srgbClr val="CC0000"/>
                </a:solidFill>
              </a:rPr>
              <a:t>Done by-</a:t>
            </a:r>
            <a:endParaRPr sz="2000">
              <a:solidFill>
                <a:srgbClr val="CC0000"/>
              </a:solidFill>
            </a:endParaRPr>
          </a:p>
          <a:p>
            <a:pPr indent="0" lvl="0" marL="0" rtl="0" algn="ctr">
              <a:spcBef>
                <a:spcPts val="0"/>
              </a:spcBef>
              <a:spcAft>
                <a:spcPts val="0"/>
              </a:spcAft>
              <a:buNone/>
            </a:pPr>
            <a:r>
              <a:rPr lang="en" sz="2000">
                <a:solidFill>
                  <a:srgbClr val="CC0000"/>
                </a:solidFill>
              </a:rPr>
              <a:t>PRAGATHI , SOMYA , BHAVIKA , ARPITHA , RAMYA , POORNIMA</a:t>
            </a:r>
            <a:endParaRPr sz="2000">
              <a:solidFill>
                <a:srgbClr val="CC0000"/>
              </a:solidFill>
            </a:endParaRPr>
          </a:p>
          <a:p>
            <a:pPr indent="0" lvl="0" marL="0" rtl="0" algn="ctr">
              <a:spcBef>
                <a:spcPts val="0"/>
              </a:spcBef>
              <a:spcAft>
                <a:spcPts val="0"/>
              </a:spcAft>
              <a:buNone/>
            </a:pPr>
            <a:r>
              <a:t/>
            </a:r>
            <a:endParaRPr sz="2000">
              <a:solidFill>
                <a:srgbClr val="CC0000"/>
              </a:solidFill>
            </a:endParaRPr>
          </a:p>
          <a:p>
            <a:pPr indent="0" lvl="0" marL="0" rtl="0" algn="ctr">
              <a:spcBef>
                <a:spcPts val="0"/>
              </a:spcBef>
              <a:spcAft>
                <a:spcPts val="0"/>
              </a:spcAft>
              <a:buNone/>
            </a:pPr>
            <a:r>
              <a:rPr lang="en" sz="2000">
                <a:solidFill>
                  <a:srgbClr val="CC0000"/>
                </a:solidFill>
              </a:rPr>
              <a:t>Mentored by-</a:t>
            </a:r>
            <a:endParaRPr sz="2000">
              <a:solidFill>
                <a:srgbClr val="CC0000"/>
              </a:solidFill>
            </a:endParaRPr>
          </a:p>
          <a:p>
            <a:pPr indent="0" lvl="0" marL="0" rtl="0" algn="ctr">
              <a:spcBef>
                <a:spcPts val="0"/>
              </a:spcBef>
              <a:spcAft>
                <a:spcPts val="0"/>
              </a:spcAft>
              <a:buNone/>
            </a:pPr>
            <a:r>
              <a:rPr lang="en" sz="2000">
                <a:solidFill>
                  <a:srgbClr val="CC0000"/>
                </a:solidFill>
              </a:rPr>
              <a:t>DIVYA , SHUBHAM ,JAYA</a:t>
            </a:r>
            <a:endParaRPr sz="2000">
              <a:solidFill>
                <a:srgbClr val="CC0000"/>
              </a:solidFill>
            </a:endParaRPr>
          </a:p>
          <a:p>
            <a:pPr indent="0" lvl="0" marL="0" rtl="0" algn="ctr">
              <a:spcBef>
                <a:spcPts val="0"/>
              </a:spcBef>
              <a:spcAft>
                <a:spcPts val="0"/>
              </a:spcAft>
              <a:buNone/>
            </a:pPr>
            <a:r>
              <a:t/>
            </a:r>
            <a:endParaRPr sz="2000">
              <a:solidFill>
                <a:srgbClr val="CC0000"/>
              </a:solidFill>
            </a:endParaRPr>
          </a:p>
        </p:txBody>
      </p:sp>
      <p:pic>
        <p:nvPicPr>
          <p:cNvPr id="73" name="Google Shape;73;p13"/>
          <p:cNvPicPr preferRelativeResize="0"/>
          <p:nvPr/>
        </p:nvPicPr>
        <p:blipFill>
          <a:blip r:embed="rId3">
            <a:alphaModFix/>
          </a:blip>
          <a:stretch>
            <a:fillRect/>
          </a:stretch>
        </p:blipFill>
        <p:spPr>
          <a:xfrm>
            <a:off x="891376" y="249175"/>
            <a:ext cx="1542000" cy="154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4294967295" type="title"/>
          </p:nvPr>
        </p:nvSpPr>
        <p:spPr>
          <a:xfrm>
            <a:off x="535775" y="2187750"/>
            <a:ext cx="83448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CC0000"/>
                </a:solidFill>
              </a:rPr>
              <a:t>THANK YOU</a:t>
            </a:r>
            <a:endParaRPr sz="2400">
              <a:solidFill>
                <a:srgbClr val="CC0000"/>
              </a:solidFill>
            </a:endParaRPr>
          </a:p>
        </p:txBody>
      </p:sp>
      <p:sp>
        <p:nvSpPr>
          <p:cNvPr id="126" name="Google Shape;126;p22"/>
          <p:cNvSpPr txBox="1"/>
          <p:nvPr>
            <p:ph idx="4294967295" type="title"/>
          </p:nvPr>
        </p:nvSpPr>
        <p:spPr>
          <a:xfrm>
            <a:off x="535775" y="4570875"/>
            <a:ext cx="8254500" cy="105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2000"/>
          </a:p>
          <a:p>
            <a:pPr indent="0" lvl="0" marL="457200" rtl="0" algn="l">
              <a:lnSpc>
                <a:spcPct val="115000"/>
              </a:lnSpc>
              <a:spcBef>
                <a:spcPts val="1600"/>
              </a:spcBef>
              <a:spcAft>
                <a:spcPts val="0"/>
              </a:spcAft>
              <a:buNone/>
            </a:pPr>
            <a:r>
              <a:t/>
            </a:r>
            <a:endParaRPr sz="2000"/>
          </a:p>
          <a:p>
            <a:pPr indent="0" lvl="0" marL="457200" rtl="0" algn="l">
              <a:lnSpc>
                <a:spcPct val="115000"/>
              </a:lnSpc>
              <a:spcBef>
                <a:spcPts val="1600"/>
              </a:spcBef>
              <a:spcAft>
                <a:spcPts val="0"/>
              </a:spcAft>
              <a:buNone/>
            </a:pPr>
            <a:r>
              <a:t/>
            </a:r>
            <a:endParaRPr b="0" sz="2000"/>
          </a:p>
          <a:p>
            <a:pPr indent="0" lvl="0" marL="457200" rtl="0" algn="l">
              <a:lnSpc>
                <a:spcPct val="115000"/>
              </a:lnSpc>
              <a:spcBef>
                <a:spcPts val="1600"/>
              </a:spcBef>
              <a:spcAft>
                <a:spcPts val="1600"/>
              </a:spcAft>
              <a:buNone/>
            </a:pPr>
            <a:r>
              <a:t/>
            </a:r>
            <a:endParaRPr b="0"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83448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CC0000"/>
                </a:solidFill>
              </a:rPr>
              <a:t>REQUIREMENTS</a:t>
            </a:r>
            <a:endParaRPr sz="2400">
              <a:solidFill>
                <a:srgbClr val="CC0000"/>
              </a:solidFill>
            </a:endParaRPr>
          </a:p>
        </p:txBody>
      </p:sp>
      <p:sp>
        <p:nvSpPr>
          <p:cNvPr id="79" name="Google Shape;79;p14"/>
          <p:cNvSpPr txBox="1"/>
          <p:nvPr>
            <p:ph idx="4294967295" type="title"/>
          </p:nvPr>
        </p:nvSpPr>
        <p:spPr>
          <a:xfrm>
            <a:off x="580925" y="1480150"/>
            <a:ext cx="82545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000"/>
              <a:t>A complete E-commerce website with the following services:</a:t>
            </a:r>
            <a:endParaRPr b="0" sz="2000"/>
          </a:p>
          <a:p>
            <a:pPr indent="-355600" lvl="0" marL="457200" rtl="0" algn="l">
              <a:lnSpc>
                <a:spcPct val="150000"/>
              </a:lnSpc>
              <a:spcBef>
                <a:spcPts val="1600"/>
              </a:spcBef>
              <a:spcAft>
                <a:spcPts val="0"/>
              </a:spcAft>
              <a:buSzPts val="2000"/>
              <a:buAutoNum type="arabicPeriod"/>
            </a:pPr>
            <a:r>
              <a:rPr b="0" lang="en" sz="2000"/>
              <a:t>A</a:t>
            </a:r>
            <a:r>
              <a:rPr b="0" lang="en" sz="2000"/>
              <a:t>uthentication</a:t>
            </a:r>
            <a:r>
              <a:rPr b="0" lang="en" sz="2000"/>
              <a:t> and a</a:t>
            </a:r>
            <a:r>
              <a:rPr b="0" lang="en" sz="2000"/>
              <a:t>uthorization </a:t>
            </a:r>
            <a:r>
              <a:rPr b="0" lang="en" sz="2000"/>
              <a:t>service</a:t>
            </a:r>
            <a:endParaRPr b="0" sz="2000"/>
          </a:p>
          <a:p>
            <a:pPr indent="-355600" lvl="0" marL="457200" rtl="0" algn="l">
              <a:lnSpc>
                <a:spcPct val="150000"/>
              </a:lnSpc>
              <a:spcBef>
                <a:spcPts val="0"/>
              </a:spcBef>
              <a:spcAft>
                <a:spcPts val="0"/>
              </a:spcAft>
              <a:buSzPts val="2000"/>
              <a:buAutoNum type="arabicPeriod"/>
            </a:pPr>
            <a:r>
              <a:rPr b="0" lang="en" sz="2000"/>
              <a:t>Profile service</a:t>
            </a:r>
            <a:endParaRPr b="0" sz="2000"/>
          </a:p>
          <a:p>
            <a:pPr indent="-355600" lvl="0" marL="457200" rtl="0" algn="l">
              <a:lnSpc>
                <a:spcPct val="150000"/>
              </a:lnSpc>
              <a:spcBef>
                <a:spcPts val="0"/>
              </a:spcBef>
              <a:spcAft>
                <a:spcPts val="0"/>
              </a:spcAft>
              <a:buSzPts val="2000"/>
              <a:buAutoNum type="arabicPeriod"/>
            </a:pPr>
            <a:r>
              <a:rPr b="0" lang="en" sz="2000"/>
              <a:t>Product service</a:t>
            </a:r>
            <a:endParaRPr b="0" sz="2000"/>
          </a:p>
          <a:p>
            <a:pPr indent="-355600" lvl="0" marL="457200" rtl="0" algn="l">
              <a:lnSpc>
                <a:spcPct val="115000"/>
              </a:lnSpc>
              <a:spcBef>
                <a:spcPts val="0"/>
              </a:spcBef>
              <a:spcAft>
                <a:spcPts val="0"/>
              </a:spcAft>
              <a:buSzPts val="2000"/>
              <a:buAutoNum type="arabicPeriod"/>
            </a:pPr>
            <a:r>
              <a:rPr b="0" lang="en" sz="2000"/>
              <a:t>Checkout service</a:t>
            </a:r>
            <a:endParaRPr b="0"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312150"/>
            <a:ext cx="8254500" cy="423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t>USE CASES WORKED ON</a:t>
            </a:r>
            <a:r>
              <a:rPr lang="en" sz="2200"/>
              <a:t>:</a:t>
            </a:r>
            <a:endParaRPr sz="2200"/>
          </a:p>
          <a:p>
            <a:pPr indent="-342900" lvl="0" marL="457200" rtl="0" algn="l">
              <a:lnSpc>
                <a:spcPct val="135000"/>
              </a:lnSpc>
              <a:spcBef>
                <a:spcPts val="1600"/>
              </a:spcBef>
              <a:spcAft>
                <a:spcPts val="0"/>
              </a:spcAft>
              <a:buSzPts val="1800"/>
              <a:buChar char="●"/>
            </a:pPr>
            <a:r>
              <a:rPr b="0" lang="en" sz="1800"/>
              <a:t>If the user is not signed in they shall be directed to the login page.</a:t>
            </a:r>
            <a:endParaRPr b="0" sz="1800"/>
          </a:p>
          <a:p>
            <a:pPr indent="-342900" lvl="0" marL="457200" rtl="0" algn="l">
              <a:lnSpc>
                <a:spcPct val="135000"/>
              </a:lnSpc>
              <a:spcBef>
                <a:spcPts val="0"/>
              </a:spcBef>
              <a:spcAft>
                <a:spcPts val="0"/>
              </a:spcAft>
              <a:buSzPts val="1800"/>
              <a:buChar char="●"/>
            </a:pPr>
            <a:r>
              <a:rPr b="0" lang="en" sz="1800"/>
              <a:t>User once signed in should be able to go to their profile pages,view their personal details as well as edit those.</a:t>
            </a:r>
            <a:endParaRPr b="0" sz="1800"/>
          </a:p>
          <a:p>
            <a:pPr indent="-342900" lvl="0" marL="457200" rtl="0" algn="l">
              <a:lnSpc>
                <a:spcPct val="135000"/>
              </a:lnSpc>
              <a:spcBef>
                <a:spcPts val="0"/>
              </a:spcBef>
              <a:spcAft>
                <a:spcPts val="0"/>
              </a:spcAft>
              <a:buSzPts val="1800"/>
              <a:buChar char="●"/>
            </a:pPr>
            <a:r>
              <a:rPr b="0" lang="en" sz="1800"/>
              <a:t>A user can have multiple addresses ,out of those one will be their default address displayed at the top of list.User will have the functionality to add a new address at any point of time,make it their default ,edit any of the addresses and delete them when not needed any more.</a:t>
            </a:r>
            <a:endParaRPr b="0" sz="1800"/>
          </a:p>
          <a:p>
            <a:pPr indent="-342900" lvl="0" marL="457200" rtl="0" algn="l">
              <a:lnSpc>
                <a:spcPct val="135000"/>
              </a:lnSpc>
              <a:spcBef>
                <a:spcPts val="0"/>
              </a:spcBef>
              <a:spcAft>
                <a:spcPts val="0"/>
              </a:spcAft>
              <a:buSzPts val="1800"/>
              <a:buChar char="●"/>
            </a:pPr>
            <a:r>
              <a:rPr b="0" lang="en" sz="1800"/>
              <a:t>User can save multiple cards for their account,out of which they can choose one to be their default card,delete any of the cards,and update their expiry at any point of time.</a:t>
            </a:r>
            <a:endParaRPr b="0"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4294967295" type="title"/>
          </p:nvPr>
        </p:nvSpPr>
        <p:spPr>
          <a:xfrm>
            <a:off x="535775" y="60275"/>
            <a:ext cx="8254500" cy="448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100"/>
          </a:p>
          <a:p>
            <a:pPr indent="-355600" lvl="0" marL="457200" rtl="0" algn="l">
              <a:lnSpc>
                <a:spcPct val="135000"/>
              </a:lnSpc>
              <a:spcBef>
                <a:spcPts val="1600"/>
              </a:spcBef>
              <a:spcAft>
                <a:spcPts val="0"/>
              </a:spcAft>
              <a:buSzPts val="2000"/>
              <a:buChar char="●"/>
            </a:pPr>
            <a:r>
              <a:rPr b="0" lang="en" sz="2000"/>
              <a:t> </a:t>
            </a:r>
            <a:r>
              <a:rPr b="0" lang="en" sz="2000"/>
              <a:t>If the user has signed in they can view their items in cart. Otherwise they will be redirected to the login page.</a:t>
            </a:r>
            <a:endParaRPr b="0" sz="2000"/>
          </a:p>
          <a:p>
            <a:pPr indent="-355600" lvl="0" marL="457200" rtl="0" algn="l">
              <a:lnSpc>
                <a:spcPct val="135000"/>
              </a:lnSpc>
              <a:spcBef>
                <a:spcPts val="0"/>
              </a:spcBef>
              <a:spcAft>
                <a:spcPts val="0"/>
              </a:spcAft>
              <a:buSzPts val="2000"/>
              <a:buChar char="●"/>
            </a:pPr>
            <a:r>
              <a:rPr b="0" lang="en" sz="2000"/>
              <a:t>If there is no item in the cart then they will be redirected to home page. </a:t>
            </a:r>
            <a:endParaRPr b="0" sz="2000"/>
          </a:p>
          <a:p>
            <a:pPr indent="-355600" lvl="0" marL="457200" rtl="0" algn="l">
              <a:lnSpc>
                <a:spcPct val="135000"/>
              </a:lnSpc>
              <a:spcBef>
                <a:spcPts val="0"/>
              </a:spcBef>
              <a:spcAft>
                <a:spcPts val="0"/>
              </a:spcAft>
              <a:buSzPts val="2000"/>
              <a:buChar char="●"/>
            </a:pPr>
            <a:r>
              <a:rPr b="0" lang="en" sz="2000"/>
              <a:t>If the userId exists in the local storage then they can view the cart items,total price,total quantity of items on the cart page fetched by their cartId.</a:t>
            </a:r>
            <a:endParaRPr b="0" sz="2000"/>
          </a:p>
          <a:p>
            <a:pPr indent="-355600" lvl="0" marL="457200" rtl="0" algn="l">
              <a:lnSpc>
                <a:spcPct val="135000"/>
              </a:lnSpc>
              <a:spcBef>
                <a:spcPts val="0"/>
              </a:spcBef>
              <a:spcAft>
                <a:spcPts val="0"/>
              </a:spcAft>
              <a:buSzPts val="2000"/>
              <a:buChar char="●"/>
            </a:pPr>
            <a:r>
              <a:rPr b="0" lang="en" sz="2000"/>
              <a:t>An user can add an item to cart on click of add to cart button and will be directed to cart page.</a:t>
            </a:r>
            <a:endParaRPr b="0" sz="2000"/>
          </a:p>
          <a:p>
            <a:pPr indent="-355600" lvl="0" marL="457200" rtl="0" algn="l">
              <a:lnSpc>
                <a:spcPct val="135000"/>
              </a:lnSpc>
              <a:spcBef>
                <a:spcPts val="0"/>
              </a:spcBef>
              <a:spcAft>
                <a:spcPts val="0"/>
              </a:spcAft>
              <a:buSzPts val="2000"/>
              <a:buChar char="●"/>
            </a:pPr>
            <a:r>
              <a:rPr b="0" lang="en" sz="2000"/>
              <a:t>The user can change the quantity and remove the item from cart based on the choice.</a:t>
            </a:r>
            <a:endParaRPr b="0"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4294967295" type="title"/>
          </p:nvPr>
        </p:nvSpPr>
        <p:spPr>
          <a:xfrm>
            <a:off x="473550" y="954350"/>
            <a:ext cx="8254500" cy="3424500"/>
          </a:xfrm>
          <a:prstGeom prst="rect">
            <a:avLst/>
          </a:prstGeom>
        </p:spPr>
        <p:txBody>
          <a:bodyPr anchorCtr="0" anchor="t" bIns="91425" lIns="91425" spcFirstLastPara="1" rIns="91425" wrap="square" tIns="91425">
            <a:noAutofit/>
          </a:bodyPr>
          <a:lstStyle/>
          <a:p>
            <a:pPr indent="-355600" lvl="0" marL="457200" rtl="0" algn="l">
              <a:lnSpc>
                <a:spcPct val="135000"/>
              </a:lnSpc>
              <a:spcBef>
                <a:spcPts val="0"/>
              </a:spcBef>
              <a:spcAft>
                <a:spcPts val="0"/>
              </a:spcAft>
              <a:buSzPts val="2000"/>
              <a:buChar char="●"/>
            </a:pPr>
            <a:r>
              <a:rPr b="0" lang="en" sz="2000"/>
              <a:t>After every api/call reflecting the changes without  reloading the page which was overcomed by using states.</a:t>
            </a:r>
            <a:endParaRPr b="0" sz="2000"/>
          </a:p>
          <a:p>
            <a:pPr indent="-355600" lvl="0" marL="457200" rtl="0" algn="l">
              <a:lnSpc>
                <a:spcPct val="135000"/>
              </a:lnSpc>
              <a:spcBef>
                <a:spcPts val="0"/>
              </a:spcBef>
              <a:spcAft>
                <a:spcPts val="0"/>
              </a:spcAft>
              <a:buSzPts val="2000"/>
              <a:buChar char="●"/>
            </a:pPr>
            <a:r>
              <a:rPr b="0" lang="en" sz="2000"/>
              <a:t>Deciding on the best way to implement multiple addresses/cards functionality.The workflow when any action is taken that affect them. Example deleting a d</a:t>
            </a:r>
            <a:r>
              <a:rPr b="0" lang="en" sz="2000"/>
              <a:t>efault option.</a:t>
            </a:r>
            <a:endParaRPr b="0" sz="2000"/>
          </a:p>
          <a:p>
            <a:pPr indent="-355600" lvl="0" marL="457200" rtl="0" algn="l">
              <a:lnSpc>
                <a:spcPct val="135000"/>
              </a:lnSpc>
              <a:spcBef>
                <a:spcPts val="0"/>
              </a:spcBef>
              <a:spcAft>
                <a:spcPts val="0"/>
              </a:spcAft>
              <a:buSzPts val="2000"/>
              <a:buChar char="●"/>
            </a:pPr>
            <a:r>
              <a:rPr b="0" lang="en" sz="2000"/>
              <a:t>To call the function of the parent component in the child component in React</a:t>
            </a:r>
            <a:endParaRPr b="0" sz="2000"/>
          </a:p>
          <a:p>
            <a:pPr indent="-355600" lvl="0" marL="457200" rtl="0" algn="l">
              <a:lnSpc>
                <a:spcPct val="135000"/>
              </a:lnSpc>
              <a:spcBef>
                <a:spcPts val="0"/>
              </a:spcBef>
              <a:spcAft>
                <a:spcPts val="0"/>
              </a:spcAft>
              <a:buSzPts val="2000"/>
              <a:buChar char="●"/>
            </a:pPr>
            <a:r>
              <a:rPr b="0" lang="en" sz="2000"/>
              <a:t>Learnt about states, arrow function and use of callback function in React.</a:t>
            </a:r>
            <a:endParaRPr b="0" sz="2000"/>
          </a:p>
          <a:p>
            <a:pPr indent="-355600" lvl="0" marL="457200" rtl="0" algn="l">
              <a:lnSpc>
                <a:spcPct val="135000"/>
              </a:lnSpc>
              <a:spcBef>
                <a:spcPts val="0"/>
              </a:spcBef>
              <a:spcAft>
                <a:spcPts val="0"/>
              </a:spcAft>
              <a:buSzPts val="2000"/>
              <a:buChar char="●"/>
            </a:pPr>
            <a:r>
              <a:rPr b="0" lang="en" sz="2000"/>
              <a:t>Learnt the integration of PayPal for payment .</a:t>
            </a:r>
            <a:endParaRPr b="0" sz="2000"/>
          </a:p>
          <a:p>
            <a:pPr indent="0" lvl="0" marL="0" rtl="0" algn="l">
              <a:lnSpc>
                <a:spcPct val="135000"/>
              </a:lnSpc>
              <a:spcBef>
                <a:spcPts val="0"/>
              </a:spcBef>
              <a:spcAft>
                <a:spcPts val="0"/>
              </a:spcAft>
              <a:buNone/>
            </a:pPr>
            <a:r>
              <a:t/>
            </a:r>
            <a:endParaRPr b="0"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0" sz="2000"/>
          </a:p>
          <a:p>
            <a:pPr indent="0" lvl="0" marL="457200" rtl="0" algn="l">
              <a:lnSpc>
                <a:spcPct val="150000"/>
              </a:lnSpc>
              <a:spcBef>
                <a:spcPts val="0"/>
              </a:spcBef>
              <a:spcAft>
                <a:spcPts val="0"/>
              </a:spcAft>
              <a:buNone/>
            </a:pPr>
            <a:r>
              <a:t/>
            </a:r>
            <a:endParaRPr b="0" sz="2000"/>
          </a:p>
          <a:p>
            <a:pPr indent="0" lvl="0" marL="457200" rtl="0" algn="l">
              <a:lnSpc>
                <a:spcPct val="200000"/>
              </a:lnSpc>
              <a:spcBef>
                <a:spcPts val="1600"/>
              </a:spcBef>
              <a:spcAft>
                <a:spcPts val="1600"/>
              </a:spcAft>
              <a:buNone/>
            </a:pPr>
            <a:r>
              <a:t/>
            </a:r>
            <a:endParaRPr b="0" sz="2000"/>
          </a:p>
        </p:txBody>
      </p:sp>
      <p:sp>
        <p:nvSpPr>
          <p:cNvPr id="95" name="Google Shape;95;p17"/>
          <p:cNvSpPr txBox="1"/>
          <p:nvPr/>
        </p:nvSpPr>
        <p:spPr>
          <a:xfrm>
            <a:off x="473550" y="301375"/>
            <a:ext cx="8196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400">
                <a:solidFill>
                  <a:schemeClr val="dk2"/>
                </a:solidFill>
                <a:latin typeface="Raleway"/>
                <a:ea typeface="Raleway"/>
                <a:cs typeface="Raleway"/>
                <a:sym typeface="Raleway"/>
              </a:rPr>
              <a:t>Challenges and learning:</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4294967295" type="title"/>
          </p:nvPr>
        </p:nvSpPr>
        <p:spPr>
          <a:xfrm>
            <a:off x="444750" y="1084950"/>
            <a:ext cx="8254500" cy="34245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t/>
            </a:r>
            <a:endParaRPr b="0" sz="2000"/>
          </a:p>
          <a:p>
            <a:pPr indent="0" lvl="0" marL="0" rtl="0" algn="l">
              <a:lnSpc>
                <a:spcPct val="135000"/>
              </a:lnSpc>
              <a:spcBef>
                <a:spcPts val="0"/>
              </a:spcBef>
              <a:spcAft>
                <a:spcPts val="0"/>
              </a:spcAft>
              <a:buNone/>
            </a:pPr>
            <a:r>
              <a:t/>
            </a:r>
            <a:endParaRPr b="0"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0" sz="2000"/>
          </a:p>
          <a:p>
            <a:pPr indent="0" lvl="0" marL="457200" rtl="0" algn="l">
              <a:lnSpc>
                <a:spcPct val="150000"/>
              </a:lnSpc>
              <a:spcBef>
                <a:spcPts val="0"/>
              </a:spcBef>
              <a:spcAft>
                <a:spcPts val="0"/>
              </a:spcAft>
              <a:buNone/>
            </a:pPr>
            <a:r>
              <a:t/>
            </a:r>
            <a:endParaRPr b="0" sz="2000"/>
          </a:p>
          <a:p>
            <a:pPr indent="0" lvl="0" marL="457200" rtl="0" algn="l">
              <a:lnSpc>
                <a:spcPct val="200000"/>
              </a:lnSpc>
              <a:spcBef>
                <a:spcPts val="1600"/>
              </a:spcBef>
              <a:spcAft>
                <a:spcPts val="1600"/>
              </a:spcAft>
              <a:buNone/>
            </a:pPr>
            <a:r>
              <a:t/>
            </a:r>
            <a:endParaRPr b="0" sz="2000"/>
          </a:p>
        </p:txBody>
      </p:sp>
      <p:sp>
        <p:nvSpPr>
          <p:cNvPr id="101" name="Google Shape;101;p18"/>
          <p:cNvSpPr txBox="1"/>
          <p:nvPr/>
        </p:nvSpPr>
        <p:spPr>
          <a:xfrm>
            <a:off x="502350" y="361650"/>
            <a:ext cx="8196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p:txBody>
      </p:sp>
      <p:pic>
        <p:nvPicPr>
          <p:cNvPr id="102" name="Google Shape;102;p18"/>
          <p:cNvPicPr preferRelativeResize="0"/>
          <p:nvPr/>
        </p:nvPicPr>
        <p:blipFill>
          <a:blip r:embed="rId3">
            <a:alphaModFix/>
          </a:blip>
          <a:stretch>
            <a:fillRect/>
          </a:stretch>
        </p:blipFill>
        <p:spPr>
          <a:xfrm>
            <a:off x="2197521" y="859500"/>
            <a:ext cx="4748958" cy="342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4294967295" type="title"/>
          </p:nvPr>
        </p:nvSpPr>
        <p:spPr>
          <a:xfrm>
            <a:off x="444750" y="1019700"/>
            <a:ext cx="8254500" cy="31041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t/>
            </a:r>
            <a:endParaRPr b="0"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0" sz="2000"/>
          </a:p>
          <a:p>
            <a:pPr indent="0" lvl="0" marL="457200" rtl="0" algn="l">
              <a:lnSpc>
                <a:spcPct val="150000"/>
              </a:lnSpc>
              <a:spcBef>
                <a:spcPts val="0"/>
              </a:spcBef>
              <a:spcAft>
                <a:spcPts val="0"/>
              </a:spcAft>
              <a:buNone/>
            </a:pPr>
            <a:r>
              <a:t/>
            </a:r>
            <a:endParaRPr b="0" sz="2000"/>
          </a:p>
          <a:p>
            <a:pPr indent="0" lvl="0" marL="457200" rtl="0" algn="l">
              <a:lnSpc>
                <a:spcPct val="200000"/>
              </a:lnSpc>
              <a:spcBef>
                <a:spcPts val="1600"/>
              </a:spcBef>
              <a:spcAft>
                <a:spcPts val="1600"/>
              </a:spcAft>
              <a:buNone/>
            </a:pPr>
            <a:r>
              <a:t/>
            </a:r>
            <a:endParaRPr b="0" sz="2000"/>
          </a:p>
        </p:txBody>
      </p:sp>
      <p:sp>
        <p:nvSpPr>
          <p:cNvPr id="108" name="Google Shape;108;p19"/>
          <p:cNvSpPr txBox="1"/>
          <p:nvPr/>
        </p:nvSpPr>
        <p:spPr>
          <a:xfrm>
            <a:off x="502350" y="361650"/>
            <a:ext cx="8196900" cy="45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2600">
                <a:solidFill>
                  <a:srgbClr val="CC0000"/>
                </a:solidFill>
                <a:latin typeface="Raleway"/>
                <a:ea typeface="Raleway"/>
                <a:cs typeface="Raleway"/>
                <a:sym typeface="Raleway"/>
              </a:rPr>
              <a:t>UPCOMING FEATURES</a:t>
            </a:r>
            <a:endParaRPr b="1" sz="2600">
              <a:solidFill>
                <a:srgbClr val="CC0000"/>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t/>
            </a:r>
            <a:endParaRPr b="1" sz="2000">
              <a:solidFill>
                <a:srgbClr val="CC0000"/>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Storing the response data obtained on google sign-in.</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Rest API documentation using swagger in spring boot.</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To implement fake transactions in Paypal .</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Improving the user experience.</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Selecting the delivery address and card details from the already provided information.</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Integration of profile and authentication service.</a:t>
            </a:r>
            <a:endParaRPr sz="2000">
              <a:solidFill>
                <a:schemeClr val="dk2"/>
              </a:solidFill>
              <a:latin typeface="Raleway"/>
              <a:ea typeface="Raleway"/>
              <a:cs typeface="Raleway"/>
              <a:sym typeface="Raleway"/>
            </a:endParaRPr>
          </a:p>
          <a:p>
            <a:pPr indent="0" lvl="0" marL="91440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91440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t/>
            </a:r>
            <a:endParaRPr b="1" sz="2400">
              <a:solidFill>
                <a:schemeClr val="dk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sz="2400">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4294967295" type="title"/>
          </p:nvPr>
        </p:nvSpPr>
        <p:spPr>
          <a:xfrm>
            <a:off x="444750" y="1019700"/>
            <a:ext cx="8254500" cy="31041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t/>
            </a:r>
            <a:endParaRPr b="0"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0" sz="2000"/>
          </a:p>
          <a:p>
            <a:pPr indent="0" lvl="0" marL="457200" rtl="0" algn="l">
              <a:lnSpc>
                <a:spcPct val="150000"/>
              </a:lnSpc>
              <a:spcBef>
                <a:spcPts val="0"/>
              </a:spcBef>
              <a:spcAft>
                <a:spcPts val="0"/>
              </a:spcAft>
              <a:buNone/>
            </a:pPr>
            <a:r>
              <a:t/>
            </a:r>
            <a:endParaRPr b="0" sz="2000"/>
          </a:p>
          <a:p>
            <a:pPr indent="0" lvl="0" marL="457200" rtl="0" algn="l">
              <a:lnSpc>
                <a:spcPct val="200000"/>
              </a:lnSpc>
              <a:spcBef>
                <a:spcPts val="1600"/>
              </a:spcBef>
              <a:spcAft>
                <a:spcPts val="1600"/>
              </a:spcAft>
              <a:buNone/>
            </a:pPr>
            <a:r>
              <a:t/>
            </a:r>
            <a:endParaRPr b="0" sz="2000"/>
          </a:p>
        </p:txBody>
      </p:sp>
      <p:sp>
        <p:nvSpPr>
          <p:cNvPr id="114" name="Google Shape;114;p20"/>
          <p:cNvSpPr txBox="1"/>
          <p:nvPr/>
        </p:nvSpPr>
        <p:spPr>
          <a:xfrm>
            <a:off x="502350" y="361650"/>
            <a:ext cx="8196900" cy="458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600">
                <a:solidFill>
                  <a:srgbClr val="CC0000"/>
                </a:solidFill>
                <a:latin typeface="Raleway"/>
                <a:ea typeface="Raleway"/>
                <a:cs typeface="Raleway"/>
                <a:sym typeface="Raleway"/>
              </a:rPr>
              <a:t>KNOWN ISSUES</a:t>
            </a:r>
            <a:endParaRPr b="1" sz="2600">
              <a:solidFill>
                <a:srgbClr val="CC0000"/>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Disappearing of PayPal button onClick of debit/credit card payment in confirmation page.</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On deleting the default card/address we should select one of the existing card/address and set them as default for user.</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Displaying of default address/card when set as default when added for first time at the top of list without reload.</a:t>
            </a:r>
            <a:endParaRPr sz="20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91440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t/>
            </a:r>
            <a:endParaRPr b="1" sz="2400">
              <a:solidFill>
                <a:schemeClr val="dk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sz="2400">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4294967295" type="title"/>
          </p:nvPr>
        </p:nvSpPr>
        <p:spPr>
          <a:xfrm>
            <a:off x="535775" y="4570875"/>
            <a:ext cx="8254500" cy="105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2000"/>
          </a:p>
          <a:p>
            <a:pPr indent="0" lvl="0" marL="457200" rtl="0" algn="l">
              <a:lnSpc>
                <a:spcPct val="115000"/>
              </a:lnSpc>
              <a:spcBef>
                <a:spcPts val="1600"/>
              </a:spcBef>
              <a:spcAft>
                <a:spcPts val="0"/>
              </a:spcAft>
              <a:buNone/>
            </a:pPr>
            <a:r>
              <a:t/>
            </a:r>
            <a:endParaRPr sz="2000"/>
          </a:p>
          <a:p>
            <a:pPr indent="0" lvl="0" marL="457200" rtl="0" algn="l">
              <a:lnSpc>
                <a:spcPct val="115000"/>
              </a:lnSpc>
              <a:spcBef>
                <a:spcPts val="1600"/>
              </a:spcBef>
              <a:spcAft>
                <a:spcPts val="0"/>
              </a:spcAft>
              <a:buNone/>
            </a:pPr>
            <a:r>
              <a:t/>
            </a:r>
            <a:endParaRPr b="0" sz="2000"/>
          </a:p>
          <a:p>
            <a:pPr indent="0" lvl="0" marL="457200" rtl="0" algn="l">
              <a:lnSpc>
                <a:spcPct val="115000"/>
              </a:lnSpc>
              <a:spcBef>
                <a:spcPts val="1600"/>
              </a:spcBef>
              <a:spcAft>
                <a:spcPts val="1600"/>
              </a:spcAft>
              <a:buNone/>
            </a:pPr>
            <a:r>
              <a:t/>
            </a:r>
            <a:endParaRPr b="0" sz="2000"/>
          </a:p>
        </p:txBody>
      </p:sp>
      <p:pic>
        <p:nvPicPr>
          <p:cNvPr id="120" name="Google Shape;120;p21"/>
          <p:cNvPicPr preferRelativeResize="0"/>
          <p:nvPr/>
        </p:nvPicPr>
        <p:blipFill>
          <a:blip r:embed="rId3">
            <a:alphaModFix/>
          </a:blip>
          <a:stretch>
            <a:fillRect/>
          </a:stretch>
        </p:blipFill>
        <p:spPr>
          <a:xfrm>
            <a:off x="3566300" y="1276350"/>
            <a:ext cx="1886775" cy="259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