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e776e07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e776e07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e67f78e53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e67f78e53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ed4d0bc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ed4d0bc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67f78e5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67f78e5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edd6058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edd6058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edd6058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edd6058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edd6058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edd6058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e67f78e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e67f78e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509625" y="630225"/>
            <a:ext cx="8193600" cy="1542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5200">
                <a:solidFill>
                  <a:srgbClr val="CC0000"/>
                </a:solidFill>
              </a:rPr>
              <a:t>ALPHA </a:t>
            </a:r>
            <a:endParaRPr sz="5200">
              <a:solidFill>
                <a:srgbClr val="CC0000"/>
              </a:solidFill>
            </a:endParaRPr>
          </a:p>
          <a:p>
            <a:pPr indent="0" lvl="0" marL="0" rtl="0" algn="ctr">
              <a:spcBef>
                <a:spcPts val="0"/>
              </a:spcBef>
              <a:spcAft>
                <a:spcPts val="0"/>
              </a:spcAft>
              <a:buNone/>
            </a:pPr>
            <a:r>
              <a:rPr lang="en" sz="4200">
                <a:solidFill>
                  <a:srgbClr val="CC0000"/>
                </a:solidFill>
              </a:rPr>
              <a:t> your need is just a click away!</a:t>
            </a:r>
            <a:endParaRPr sz="4200">
              <a:solidFill>
                <a:srgbClr val="CC0000"/>
              </a:solidFill>
            </a:endParaRPr>
          </a:p>
          <a:p>
            <a:pPr indent="0" lvl="0" marL="0" rtl="0" algn="l">
              <a:spcBef>
                <a:spcPts val="0"/>
              </a:spcBef>
              <a:spcAft>
                <a:spcPts val="0"/>
              </a:spcAft>
              <a:buNone/>
            </a:pPr>
            <a:r>
              <a:t/>
            </a:r>
            <a:endParaRPr sz="2000">
              <a:solidFill>
                <a:srgbClr val="CC0000"/>
              </a:solidFill>
            </a:endParaRPr>
          </a:p>
          <a:p>
            <a:pPr indent="0" lvl="0" marL="0" rtl="0" algn="ctr">
              <a:spcBef>
                <a:spcPts val="0"/>
              </a:spcBef>
              <a:spcAft>
                <a:spcPts val="0"/>
              </a:spcAft>
              <a:buNone/>
            </a:pPr>
            <a:r>
              <a:rPr lang="en" sz="2000">
                <a:solidFill>
                  <a:srgbClr val="CC0000"/>
                </a:solidFill>
              </a:rPr>
              <a:t>Done by-</a:t>
            </a:r>
            <a:endParaRPr sz="2000">
              <a:solidFill>
                <a:srgbClr val="CC0000"/>
              </a:solidFill>
            </a:endParaRPr>
          </a:p>
          <a:p>
            <a:pPr indent="0" lvl="0" marL="0" rtl="0" algn="ctr">
              <a:spcBef>
                <a:spcPts val="0"/>
              </a:spcBef>
              <a:spcAft>
                <a:spcPts val="0"/>
              </a:spcAft>
              <a:buNone/>
            </a:pPr>
            <a:r>
              <a:rPr lang="en" sz="2000">
                <a:solidFill>
                  <a:srgbClr val="CC0000"/>
                </a:solidFill>
              </a:rPr>
              <a:t>PRAGATHI , SOMYA , BHAVIKA , ARPITHA , RAMYA , POORNIMA</a:t>
            </a:r>
            <a:endParaRPr sz="2000">
              <a:solidFill>
                <a:srgbClr val="CC0000"/>
              </a:solidFill>
            </a:endParaRPr>
          </a:p>
          <a:p>
            <a:pPr indent="0" lvl="0" marL="0" rtl="0" algn="ctr">
              <a:spcBef>
                <a:spcPts val="0"/>
              </a:spcBef>
              <a:spcAft>
                <a:spcPts val="0"/>
              </a:spcAft>
              <a:buNone/>
            </a:pPr>
            <a:r>
              <a:t/>
            </a:r>
            <a:endParaRPr sz="2000">
              <a:solidFill>
                <a:srgbClr val="CC0000"/>
              </a:solidFill>
            </a:endParaRPr>
          </a:p>
          <a:p>
            <a:pPr indent="0" lvl="0" marL="0" rtl="0" algn="ctr">
              <a:spcBef>
                <a:spcPts val="0"/>
              </a:spcBef>
              <a:spcAft>
                <a:spcPts val="0"/>
              </a:spcAft>
              <a:buNone/>
            </a:pPr>
            <a:r>
              <a:rPr lang="en" sz="2000">
                <a:solidFill>
                  <a:srgbClr val="CC0000"/>
                </a:solidFill>
              </a:rPr>
              <a:t>Mentored by-</a:t>
            </a:r>
            <a:endParaRPr sz="2000">
              <a:solidFill>
                <a:srgbClr val="CC0000"/>
              </a:solidFill>
            </a:endParaRPr>
          </a:p>
          <a:p>
            <a:pPr indent="0" lvl="0" marL="0" rtl="0" algn="ctr">
              <a:spcBef>
                <a:spcPts val="0"/>
              </a:spcBef>
              <a:spcAft>
                <a:spcPts val="0"/>
              </a:spcAft>
              <a:buNone/>
            </a:pPr>
            <a:r>
              <a:rPr lang="en" sz="2000">
                <a:solidFill>
                  <a:srgbClr val="CC0000"/>
                </a:solidFill>
              </a:rPr>
              <a:t>DIVYA , SHUBHAM ,JAYA</a:t>
            </a:r>
            <a:endParaRPr sz="2000">
              <a:solidFill>
                <a:srgbClr val="CC0000"/>
              </a:solidFill>
            </a:endParaRPr>
          </a:p>
          <a:p>
            <a:pPr indent="0" lvl="0" marL="0" rtl="0" algn="ctr">
              <a:spcBef>
                <a:spcPts val="0"/>
              </a:spcBef>
              <a:spcAft>
                <a:spcPts val="0"/>
              </a:spcAft>
              <a:buNone/>
            </a:pPr>
            <a:r>
              <a:t/>
            </a:r>
            <a:endParaRPr sz="2000">
              <a:solidFill>
                <a:srgbClr val="CC0000"/>
              </a:solidFill>
            </a:endParaRPr>
          </a:p>
        </p:txBody>
      </p:sp>
      <p:pic>
        <p:nvPicPr>
          <p:cNvPr id="73" name="Google Shape;73;p13"/>
          <p:cNvPicPr preferRelativeResize="0"/>
          <p:nvPr/>
        </p:nvPicPr>
        <p:blipFill>
          <a:blip r:embed="rId3">
            <a:alphaModFix/>
          </a:blip>
          <a:stretch>
            <a:fillRect/>
          </a:stretch>
        </p:blipFill>
        <p:spPr>
          <a:xfrm>
            <a:off x="891376" y="249175"/>
            <a:ext cx="1542000" cy="154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4294967295" type="title"/>
          </p:nvPr>
        </p:nvSpPr>
        <p:spPr>
          <a:xfrm>
            <a:off x="535775" y="2187750"/>
            <a:ext cx="83448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CC0000"/>
                </a:solidFill>
              </a:rPr>
              <a:t>THANK YOU</a:t>
            </a:r>
            <a:endParaRPr sz="2400">
              <a:solidFill>
                <a:srgbClr val="CC0000"/>
              </a:solidFill>
            </a:endParaRPr>
          </a:p>
        </p:txBody>
      </p:sp>
      <p:sp>
        <p:nvSpPr>
          <p:cNvPr id="127" name="Google Shape;127;p22"/>
          <p:cNvSpPr txBox="1"/>
          <p:nvPr>
            <p:ph idx="4294967295" type="title"/>
          </p:nvPr>
        </p:nvSpPr>
        <p:spPr>
          <a:xfrm>
            <a:off x="535775" y="4570875"/>
            <a:ext cx="8254500" cy="105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2000"/>
          </a:p>
          <a:p>
            <a:pPr indent="0" lvl="0" marL="457200" rtl="0" algn="l">
              <a:lnSpc>
                <a:spcPct val="115000"/>
              </a:lnSpc>
              <a:spcBef>
                <a:spcPts val="1600"/>
              </a:spcBef>
              <a:spcAft>
                <a:spcPts val="0"/>
              </a:spcAft>
              <a:buNone/>
            </a:pPr>
            <a:r>
              <a:t/>
            </a:r>
            <a:endParaRPr sz="2000"/>
          </a:p>
          <a:p>
            <a:pPr indent="0" lvl="0" marL="457200" rtl="0" algn="l">
              <a:lnSpc>
                <a:spcPct val="115000"/>
              </a:lnSpc>
              <a:spcBef>
                <a:spcPts val="1600"/>
              </a:spcBef>
              <a:spcAft>
                <a:spcPts val="0"/>
              </a:spcAft>
              <a:buNone/>
            </a:pPr>
            <a:r>
              <a:t/>
            </a:r>
            <a:endParaRPr b="0" sz="2000"/>
          </a:p>
          <a:p>
            <a:pPr indent="0" lvl="0" marL="457200" rtl="0" algn="l">
              <a:lnSpc>
                <a:spcPct val="115000"/>
              </a:lnSpc>
              <a:spcBef>
                <a:spcPts val="1600"/>
              </a:spcBef>
              <a:spcAft>
                <a:spcPts val="1600"/>
              </a:spcAft>
              <a:buNone/>
            </a:pPr>
            <a:r>
              <a:t/>
            </a:r>
            <a:endParaRPr b="0"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83448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CC0000"/>
                </a:solidFill>
              </a:rPr>
              <a:t>REQUIREMENTS</a:t>
            </a:r>
            <a:endParaRPr sz="2400">
              <a:solidFill>
                <a:srgbClr val="CC0000"/>
              </a:solidFill>
            </a:endParaRPr>
          </a:p>
        </p:txBody>
      </p:sp>
      <p:sp>
        <p:nvSpPr>
          <p:cNvPr id="79" name="Google Shape;79;p14"/>
          <p:cNvSpPr txBox="1"/>
          <p:nvPr>
            <p:ph idx="4294967295" type="title"/>
          </p:nvPr>
        </p:nvSpPr>
        <p:spPr>
          <a:xfrm>
            <a:off x="580925" y="1480150"/>
            <a:ext cx="82545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000"/>
              <a:t>A complete E-commerce website with the following services:</a:t>
            </a:r>
            <a:endParaRPr b="0" sz="2000"/>
          </a:p>
          <a:p>
            <a:pPr indent="-355600" lvl="0" marL="457200" rtl="0" algn="l">
              <a:lnSpc>
                <a:spcPct val="150000"/>
              </a:lnSpc>
              <a:spcBef>
                <a:spcPts val="1600"/>
              </a:spcBef>
              <a:spcAft>
                <a:spcPts val="0"/>
              </a:spcAft>
              <a:buSzPts val="2000"/>
              <a:buAutoNum type="arabicPeriod"/>
            </a:pPr>
            <a:r>
              <a:rPr b="0" lang="en" sz="2000"/>
              <a:t>A</a:t>
            </a:r>
            <a:r>
              <a:rPr b="0" lang="en" sz="2000"/>
              <a:t>uthentication</a:t>
            </a:r>
            <a:r>
              <a:rPr b="0" lang="en" sz="2000"/>
              <a:t> and a</a:t>
            </a:r>
            <a:r>
              <a:rPr b="0" lang="en" sz="2000"/>
              <a:t>uthorization </a:t>
            </a:r>
            <a:r>
              <a:rPr b="0" lang="en" sz="2000"/>
              <a:t>service</a:t>
            </a:r>
            <a:endParaRPr b="0" sz="2000"/>
          </a:p>
          <a:p>
            <a:pPr indent="-355600" lvl="0" marL="457200" rtl="0" algn="l">
              <a:lnSpc>
                <a:spcPct val="150000"/>
              </a:lnSpc>
              <a:spcBef>
                <a:spcPts val="0"/>
              </a:spcBef>
              <a:spcAft>
                <a:spcPts val="0"/>
              </a:spcAft>
              <a:buSzPts val="2000"/>
              <a:buAutoNum type="arabicPeriod"/>
            </a:pPr>
            <a:r>
              <a:rPr b="0" lang="en" sz="2000"/>
              <a:t>Profile service</a:t>
            </a:r>
            <a:endParaRPr b="0" sz="2000"/>
          </a:p>
          <a:p>
            <a:pPr indent="-355600" lvl="0" marL="457200" rtl="0" algn="l">
              <a:lnSpc>
                <a:spcPct val="150000"/>
              </a:lnSpc>
              <a:spcBef>
                <a:spcPts val="0"/>
              </a:spcBef>
              <a:spcAft>
                <a:spcPts val="0"/>
              </a:spcAft>
              <a:buSzPts val="2000"/>
              <a:buAutoNum type="arabicPeriod"/>
            </a:pPr>
            <a:r>
              <a:rPr b="0" lang="en" sz="2000"/>
              <a:t>Product service</a:t>
            </a:r>
            <a:endParaRPr b="0" sz="2000"/>
          </a:p>
          <a:p>
            <a:pPr indent="-355600" lvl="0" marL="457200" rtl="0" algn="l">
              <a:lnSpc>
                <a:spcPct val="115000"/>
              </a:lnSpc>
              <a:spcBef>
                <a:spcPts val="0"/>
              </a:spcBef>
              <a:spcAft>
                <a:spcPts val="0"/>
              </a:spcAft>
              <a:buSzPts val="2000"/>
              <a:buAutoNum type="arabicPeriod"/>
            </a:pPr>
            <a:r>
              <a:rPr b="0" lang="en" sz="2000"/>
              <a:t>Checkout service</a:t>
            </a:r>
            <a:endParaRPr b="0"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312150"/>
            <a:ext cx="8254500" cy="423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t>USE CASES WORKED ON</a:t>
            </a:r>
            <a:r>
              <a:rPr lang="en" sz="2200"/>
              <a:t>:</a:t>
            </a:r>
            <a:endParaRPr sz="2200"/>
          </a:p>
          <a:p>
            <a:pPr indent="-342900" lvl="0" marL="457200" rtl="0" algn="l">
              <a:lnSpc>
                <a:spcPct val="135000"/>
              </a:lnSpc>
              <a:spcBef>
                <a:spcPts val="1600"/>
              </a:spcBef>
              <a:spcAft>
                <a:spcPts val="0"/>
              </a:spcAft>
              <a:buSzPts val="1800"/>
              <a:buChar char="●"/>
            </a:pPr>
            <a:r>
              <a:rPr b="0" lang="en" sz="1800"/>
              <a:t>If the user is not signed in they shall be directed to the login page.</a:t>
            </a:r>
            <a:endParaRPr b="0" sz="1800"/>
          </a:p>
          <a:p>
            <a:pPr indent="-342900" lvl="0" marL="457200" rtl="0" algn="l">
              <a:lnSpc>
                <a:spcPct val="135000"/>
              </a:lnSpc>
              <a:spcBef>
                <a:spcPts val="0"/>
              </a:spcBef>
              <a:spcAft>
                <a:spcPts val="0"/>
              </a:spcAft>
              <a:buSzPts val="1800"/>
              <a:buChar char="●"/>
            </a:pPr>
            <a:r>
              <a:rPr b="0" lang="en" sz="1800"/>
              <a:t>User once signed in should be able to go to their profile pages,view their personal details as well as edit those.</a:t>
            </a:r>
            <a:endParaRPr b="0" sz="1800"/>
          </a:p>
          <a:p>
            <a:pPr indent="-342900" lvl="0" marL="457200" rtl="0" algn="l">
              <a:lnSpc>
                <a:spcPct val="135000"/>
              </a:lnSpc>
              <a:spcBef>
                <a:spcPts val="0"/>
              </a:spcBef>
              <a:spcAft>
                <a:spcPts val="0"/>
              </a:spcAft>
              <a:buSzPts val="1800"/>
              <a:buChar char="●"/>
            </a:pPr>
            <a:r>
              <a:rPr b="0" lang="en" sz="1800"/>
              <a:t>A user can have multiple addresses ,out of those one will be their default address displayed at the top of list.User will have the functionality to add a new address at any point of time,make it their default ,edit any of the addresses and delete them when not needed any more.</a:t>
            </a:r>
            <a:endParaRPr b="0" sz="1800"/>
          </a:p>
          <a:p>
            <a:pPr indent="-342900" lvl="0" marL="457200" rtl="0" algn="l">
              <a:lnSpc>
                <a:spcPct val="135000"/>
              </a:lnSpc>
              <a:spcBef>
                <a:spcPts val="0"/>
              </a:spcBef>
              <a:spcAft>
                <a:spcPts val="0"/>
              </a:spcAft>
              <a:buSzPts val="1800"/>
              <a:buChar char="●"/>
            </a:pPr>
            <a:r>
              <a:rPr b="0" lang="en" sz="1800"/>
              <a:t>User can save multiple cards for their account,out of which they can choose one to be their default card,delete any of the cards,and update their expiry at any point of time.</a:t>
            </a:r>
            <a:endParaRPr b="0"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4294967295" type="title"/>
          </p:nvPr>
        </p:nvSpPr>
        <p:spPr>
          <a:xfrm>
            <a:off x="535775" y="60275"/>
            <a:ext cx="8254500" cy="448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00"/>
          </a:p>
          <a:p>
            <a:pPr indent="-355600" lvl="0" marL="457200" rtl="0" algn="l">
              <a:lnSpc>
                <a:spcPct val="135000"/>
              </a:lnSpc>
              <a:spcBef>
                <a:spcPts val="1600"/>
              </a:spcBef>
              <a:spcAft>
                <a:spcPts val="0"/>
              </a:spcAft>
              <a:buSzPts val="2000"/>
              <a:buChar char="●"/>
            </a:pPr>
            <a:r>
              <a:rPr b="0" lang="en" sz="2000"/>
              <a:t> </a:t>
            </a:r>
            <a:r>
              <a:rPr b="0" lang="en" sz="2000"/>
              <a:t>If the user has signed in they can view their items in cart. Otherwise they will be redirected to the login page.</a:t>
            </a:r>
            <a:endParaRPr b="0" sz="2000"/>
          </a:p>
          <a:p>
            <a:pPr indent="-355600" lvl="0" marL="457200" rtl="0" algn="l">
              <a:lnSpc>
                <a:spcPct val="135000"/>
              </a:lnSpc>
              <a:spcBef>
                <a:spcPts val="0"/>
              </a:spcBef>
              <a:spcAft>
                <a:spcPts val="0"/>
              </a:spcAft>
              <a:buSzPts val="2000"/>
              <a:buChar char="●"/>
            </a:pPr>
            <a:r>
              <a:rPr b="0" lang="en" sz="2000"/>
              <a:t>If there is no item in the cart then they will be redirected to home page. </a:t>
            </a:r>
            <a:endParaRPr b="0" sz="2000"/>
          </a:p>
          <a:p>
            <a:pPr indent="-355600" lvl="0" marL="457200" rtl="0" algn="l">
              <a:lnSpc>
                <a:spcPct val="135000"/>
              </a:lnSpc>
              <a:spcBef>
                <a:spcPts val="0"/>
              </a:spcBef>
              <a:spcAft>
                <a:spcPts val="0"/>
              </a:spcAft>
              <a:buSzPts val="2000"/>
              <a:buChar char="●"/>
            </a:pPr>
            <a:r>
              <a:rPr b="0" lang="en" sz="2000"/>
              <a:t>If the userId exists in the local storage then they can view the cart items,total price,total quantity of items on the cart page fetched by their cartId.</a:t>
            </a:r>
            <a:endParaRPr b="0" sz="2000"/>
          </a:p>
          <a:p>
            <a:pPr indent="-355600" lvl="0" marL="457200" rtl="0" algn="l">
              <a:lnSpc>
                <a:spcPct val="135000"/>
              </a:lnSpc>
              <a:spcBef>
                <a:spcPts val="0"/>
              </a:spcBef>
              <a:spcAft>
                <a:spcPts val="0"/>
              </a:spcAft>
              <a:buSzPts val="2000"/>
              <a:buChar char="●"/>
            </a:pPr>
            <a:r>
              <a:rPr b="0" lang="en" sz="2000"/>
              <a:t>An user can add an item to cart on click of add to cart button and will be directed to cart page.</a:t>
            </a:r>
            <a:endParaRPr b="0" sz="2000"/>
          </a:p>
          <a:p>
            <a:pPr indent="-355600" lvl="0" marL="457200" rtl="0" algn="l">
              <a:lnSpc>
                <a:spcPct val="135000"/>
              </a:lnSpc>
              <a:spcBef>
                <a:spcPts val="0"/>
              </a:spcBef>
              <a:spcAft>
                <a:spcPts val="0"/>
              </a:spcAft>
              <a:buSzPts val="2000"/>
              <a:buChar char="●"/>
            </a:pPr>
            <a:r>
              <a:rPr b="0" lang="en" sz="2000"/>
              <a:t>The user can change the quantity and remove the item from cart based on the choice.</a:t>
            </a:r>
            <a:endParaRPr b="0"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4294967295" type="title"/>
          </p:nvPr>
        </p:nvSpPr>
        <p:spPr>
          <a:xfrm>
            <a:off x="473550" y="1078275"/>
            <a:ext cx="8254500" cy="3534300"/>
          </a:xfrm>
          <a:prstGeom prst="rect">
            <a:avLst/>
          </a:prstGeom>
        </p:spPr>
        <p:txBody>
          <a:bodyPr anchorCtr="0" anchor="t" bIns="91425" lIns="91425" spcFirstLastPara="1" rIns="91425" wrap="square" tIns="91425">
            <a:noAutofit/>
          </a:bodyPr>
          <a:lstStyle/>
          <a:p>
            <a:pPr indent="-387350" lvl="0" marL="457200" rtl="0" algn="l">
              <a:lnSpc>
                <a:spcPct val="135000"/>
              </a:lnSpc>
              <a:spcBef>
                <a:spcPts val="0"/>
              </a:spcBef>
              <a:spcAft>
                <a:spcPts val="0"/>
              </a:spcAft>
              <a:buSzPts val="2500"/>
              <a:buChar char="●"/>
            </a:pPr>
            <a:r>
              <a:rPr b="0" lang="en" sz="2500"/>
              <a:t>I</a:t>
            </a:r>
            <a:r>
              <a:rPr b="0" lang="en" sz="2500"/>
              <a:t>ntegration of PayPal for payment </a:t>
            </a:r>
            <a:endParaRPr b="0" sz="2500"/>
          </a:p>
          <a:p>
            <a:pPr indent="-387350" lvl="0" marL="457200" rtl="0" algn="l">
              <a:spcBef>
                <a:spcPts val="0"/>
              </a:spcBef>
              <a:spcAft>
                <a:spcPts val="0"/>
              </a:spcAft>
              <a:buSzPts val="2500"/>
              <a:buChar char="●"/>
            </a:pPr>
            <a:r>
              <a:rPr b="0" lang="en" sz="2500"/>
              <a:t>Implementing pagination</a:t>
            </a:r>
            <a:endParaRPr b="0" sz="2500"/>
          </a:p>
          <a:p>
            <a:pPr indent="0" lvl="0" marL="457200" rtl="0" algn="l">
              <a:spcBef>
                <a:spcPts val="0"/>
              </a:spcBef>
              <a:spcAft>
                <a:spcPts val="0"/>
              </a:spcAft>
              <a:buNone/>
            </a:pPr>
            <a:r>
              <a:t/>
            </a:r>
            <a:endParaRPr b="0" sz="2500"/>
          </a:p>
          <a:p>
            <a:pPr indent="0" lvl="0" marL="457200" rtl="0" algn="l">
              <a:lnSpc>
                <a:spcPct val="135000"/>
              </a:lnSpc>
              <a:spcBef>
                <a:spcPts val="0"/>
              </a:spcBef>
              <a:spcAft>
                <a:spcPts val="0"/>
              </a:spcAft>
              <a:buNone/>
            </a:pPr>
            <a:r>
              <a:t/>
            </a:r>
            <a:endParaRPr b="0" sz="2000"/>
          </a:p>
          <a:p>
            <a:pPr indent="0" lvl="0" marL="0" rtl="0" algn="l">
              <a:lnSpc>
                <a:spcPct val="135000"/>
              </a:lnSpc>
              <a:spcBef>
                <a:spcPts val="0"/>
              </a:spcBef>
              <a:spcAft>
                <a:spcPts val="0"/>
              </a:spcAft>
              <a:buNone/>
            </a:pPr>
            <a:r>
              <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95" name="Google Shape;95;p17"/>
          <p:cNvSpPr txBox="1"/>
          <p:nvPr/>
        </p:nvSpPr>
        <p:spPr>
          <a:xfrm>
            <a:off x="473550" y="301375"/>
            <a:ext cx="8196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400">
                <a:solidFill>
                  <a:schemeClr val="dk2"/>
                </a:solidFill>
                <a:latin typeface="Raleway"/>
                <a:ea typeface="Raleway"/>
                <a:cs typeface="Raleway"/>
                <a:sym typeface="Raleway"/>
              </a:rPr>
              <a:t>Challenges and learning:</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4294967295" type="title"/>
          </p:nvPr>
        </p:nvSpPr>
        <p:spPr>
          <a:xfrm>
            <a:off x="444750" y="1084950"/>
            <a:ext cx="8254500" cy="34245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t/>
            </a:r>
            <a:endParaRPr b="0" sz="2000"/>
          </a:p>
          <a:p>
            <a:pPr indent="0" lvl="0" marL="0" rtl="0" algn="l">
              <a:lnSpc>
                <a:spcPct val="135000"/>
              </a:lnSpc>
              <a:spcBef>
                <a:spcPts val="0"/>
              </a:spcBef>
              <a:spcAft>
                <a:spcPts val="0"/>
              </a:spcAft>
              <a:buNone/>
            </a:pPr>
            <a:r>
              <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101" name="Google Shape;101;p18"/>
          <p:cNvSpPr txBox="1"/>
          <p:nvPr/>
        </p:nvSpPr>
        <p:spPr>
          <a:xfrm>
            <a:off x="502350" y="361650"/>
            <a:ext cx="8196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p:txBody>
      </p:sp>
      <p:pic>
        <p:nvPicPr>
          <p:cNvPr id="102" name="Google Shape;102;p18"/>
          <p:cNvPicPr preferRelativeResize="0"/>
          <p:nvPr/>
        </p:nvPicPr>
        <p:blipFill>
          <a:blip r:embed="rId3">
            <a:alphaModFix/>
          </a:blip>
          <a:stretch>
            <a:fillRect/>
          </a:stretch>
        </p:blipFill>
        <p:spPr>
          <a:xfrm>
            <a:off x="2197521" y="859500"/>
            <a:ext cx="4748958" cy="342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4294967295" type="title"/>
          </p:nvPr>
        </p:nvSpPr>
        <p:spPr>
          <a:xfrm>
            <a:off x="444750" y="1019700"/>
            <a:ext cx="8254500" cy="31041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108" name="Google Shape;108;p19"/>
          <p:cNvSpPr txBox="1"/>
          <p:nvPr/>
        </p:nvSpPr>
        <p:spPr>
          <a:xfrm>
            <a:off x="502350" y="361650"/>
            <a:ext cx="8196900" cy="45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2600">
                <a:solidFill>
                  <a:srgbClr val="CC0000"/>
                </a:solidFill>
                <a:latin typeface="Raleway"/>
                <a:ea typeface="Raleway"/>
                <a:cs typeface="Raleway"/>
                <a:sym typeface="Raleway"/>
              </a:rPr>
              <a:t>UPCOMING FEATURES</a:t>
            </a:r>
            <a:endParaRPr b="1" sz="2600">
              <a:solidFill>
                <a:srgbClr val="CC0000"/>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000">
              <a:solidFill>
                <a:srgbClr val="CC0000"/>
              </a:solidFill>
              <a:latin typeface="Raleway"/>
              <a:ea typeface="Raleway"/>
              <a:cs typeface="Raleway"/>
              <a:sym typeface="Raleway"/>
            </a:endParaRPr>
          </a:p>
          <a:p>
            <a:pPr indent="0" lvl="0" marL="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Improving the user experience.</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Selecting the delivery address and card details from the already provided information.</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Validation </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Implementing logout button.</a:t>
            </a:r>
            <a:endParaRPr sz="2000">
              <a:solidFill>
                <a:schemeClr val="dk2"/>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400">
              <a:solidFill>
                <a:schemeClr val="dk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sz="2400">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4294967295" type="title"/>
          </p:nvPr>
        </p:nvSpPr>
        <p:spPr>
          <a:xfrm>
            <a:off x="444750" y="1019700"/>
            <a:ext cx="8254500" cy="31041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114" name="Google Shape;114;p20"/>
          <p:cNvSpPr txBox="1"/>
          <p:nvPr/>
        </p:nvSpPr>
        <p:spPr>
          <a:xfrm>
            <a:off x="502350" y="361650"/>
            <a:ext cx="8196900" cy="458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600">
                <a:solidFill>
                  <a:srgbClr val="CC0000"/>
                </a:solidFill>
                <a:latin typeface="Raleway"/>
                <a:ea typeface="Raleway"/>
                <a:cs typeface="Raleway"/>
                <a:sym typeface="Raleway"/>
              </a:rPr>
              <a:t>KNOWN ISSUES</a:t>
            </a:r>
            <a:endParaRPr b="1" sz="2600">
              <a:solidFill>
                <a:srgbClr val="CC0000"/>
              </a:solidFill>
              <a:latin typeface="Raleway"/>
              <a:ea typeface="Raleway"/>
              <a:cs typeface="Raleway"/>
              <a:sym typeface="Raleway"/>
            </a:endParaRPr>
          </a:p>
          <a:p>
            <a:pPr indent="-349250" lvl="0" marL="457200" rtl="0" algn="l">
              <a:lnSpc>
                <a:spcPct val="115000"/>
              </a:lnSpc>
              <a:spcBef>
                <a:spcPts val="0"/>
              </a:spcBef>
              <a:spcAft>
                <a:spcPts val="0"/>
              </a:spcAft>
              <a:buClr>
                <a:schemeClr val="dk2"/>
              </a:buClr>
              <a:buSzPts val="1900"/>
              <a:buFont typeface="Raleway"/>
              <a:buChar char="●"/>
            </a:pPr>
            <a:r>
              <a:rPr lang="en" sz="1900">
                <a:solidFill>
                  <a:schemeClr val="dk2"/>
                </a:solidFill>
                <a:latin typeface="Raleway"/>
                <a:ea typeface="Raleway"/>
                <a:cs typeface="Raleway"/>
                <a:sym typeface="Raleway"/>
              </a:rPr>
              <a:t>Disappearing of PayPal button onClick of debit/credit card payment in confirmation page.</a:t>
            </a:r>
            <a:endParaRPr sz="1900">
              <a:solidFill>
                <a:schemeClr val="dk2"/>
              </a:solidFill>
              <a:latin typeface="Raleway"/>
              <a:ea typeface="Raleway"/>
              <a:cs typeface="Raleway"/>
              <a:sym typeface="Raleway"/>
            </a:endParaRPr>
          </a:p>
          <a:p>
            <a:pPr indent="-349250" lvl="0" marL="457200" rtl="0" algn="l">
              <a:lnSpc>
                <a:spcPct val="115000"/>
              </a:lnSpc>
              <a:spcBef>
                <a:spcPts val="0"/>
              </a:spcBef>
              <a:spcAft>
                <a:spcPts val="0"/>
              </a:spcAft>
              <a:buClr>
                <a:schemeClr val="dk2"/>
              </a:buClr>
              <a:buSzPts val="1900"/>
              <a:buFont typeface="Raleway"/>
              <a:buChar char="●"/>
            </a:pPr>
            <a:r>
              <a:rPr lang="en" sz="1900">
                <a:solidFill>
                  <a:schemeClr val="dk2"/>
                </a:solidFill>
                <a:latin typeface="Raleway"/>
                <a:ea typeface="Raleway"/>
                <a:cs typeface="Raleway"/>
                <a:sym typeface="Raleway"/>
              </a:rPr>
              <a:t>On deleting the default card/address we should first provide user with the option to select one of the existing card/address as default,if no alternate option is available deletion of default entities should be disabled.</a:t>
            </a:r>
            <a:endParaRPr sz="1900">
              <a:solidFill>
                <a:schemeClr val="dk2"/>
              </a:solidFill>
              <a:latin typeface="Raleway"/>
              <a:ea typeface="Raleway"/>
              <a:cs typeface="Raleway"/>
              <a:sym typeface="Raleway"/>
            </a:endParaRPr>
          </a:p>
          <a:p>
            <a:pPr indent="-349250" lvl="0" marL="457200" rtl="0" algn="l">
              <a:lnSpc>
                <a:spcPct val="115000"/>
              </a:lnSpc>
              <a:spcBef>
                <a:spcPts val="0"/>
              </a:spcBef>
              <a:spcAft>
                <a:spcPts val="0"/>
              </a:spcAft>
              <a:buClr>
                <a:schemeClr val="dk2"/>
              </a:buClr>
              <a:buSzPts val="1900"/>
              <a:buFont typeface="Raleway"/>
              <a:buChar char="●"/>
            </a:pPr>
            <a:r>
              <a:rPr lang="en" sz="1900">
                <a:solidFill>
                  <a:schemeClr val="dk2"/>
                </a:solidFill>
                <a:latin typeface="Raleway"/>
                <a:ea typeface="Raleway"/>
                <a:cs typeface="Raleway"/>
                <a:sym typeface="Raleway"/>
              </a:rPr>
              <a:t>Displaying of default address/card when set as default when added for first time at the top of list without reload.</a:t>
            </a:r>
            <a:endParaRPr sz="1900">
              <a:solidFill>
                <a:schemeClr val="dk2"/>
              </a:solidFill>
              <a:latin typeface="Raleway"/>
              <a:ea typeface="Raleway"/>
              <a:cs typeface="Raleway"/>
              <a:sym typeface="Raleway"/>
            </a:endParaRPr>
          </a:p>
          <a:p>
            <a:pPr indent="-349250" lvl="0" marL="457200" rtl="0" algn="l">
              <a:lnSpc>
                <a:spcPct val="115000"/>
              </a:lnSpc>
              <a:spcBef>
                <a:spcPts val="0"/>
              </a:spcBef>
              <a:spcAft>
                <a:spcPts val="0"/>
              </a:spcAft>
              <a:buClr>
                <a:schemeClr val="dk2"/>
              </a:buClr>
              <a:buSzPts val="1900"/>
              <a:buFont typeface="Raleway"/>
              <a:buChar char="●"/>
            </a:pPr>
            <a:r>
              <a:rPr lang="en" sz="1900">
                <a:solidFill>
                  <a:schemeClr val="dk2"/>
                </a:solidFill>
                <a:latin typeface="Raleway"/>
                <a:ea typeface="Raleway"/>
                <a:cs typeface="Raleway"/>
                <a:sym typeface="Raleway"/>
              </a:rPr>
              <a:t>Indication of selected size from ui on product display page.</a:t>
            </a:r>
            <a:endParaRPr sz="1900">
              <a:solidFill>
                <a:schemeClr val="dk2"/>
              </a:solidFill>
              <a:latin typeface="Raleway"/>
              <a:ea typeface="Raleway"/>
              <a:cs typeface="Raleway"/>
              <a:sym typeface="Raleway"/>
            </a:endParaRPr>
          </a:p>
          <a:p>
            <a:pPr indent="-349250" lvl="0" marL="457200" rtl="0" algn="l">
              <a:lnSpc>
                <a:spcPct val="115000"/>
              </a:lnSpc>
              <a:spcBef>
                <a:spcPts val="0"/>
              </a:spcBef>
              <a:spcAft>
                <a:spcPts val="0"/>
              </a:spcAft>
              <a:buClr>
                <a:schemeClr val="dk2"/>
              </a:buClr>
              <a:buSzPts val="1900"/>
              <a:buFont typeface="Raleway"/>
              <a:buChar char="●"/>
            </a:pPr>
            <a:r>
              <a:rPr lang="en" sz="1900">
                <a:solidFill>
                  <a:schemeClr val="dk2"/>
                </a:solidFill>
                <a:latin typeface="Raleway"/>
                <a:ea typeface="Raleway"/>
                <a:cs typeface="Raleway"/>
                <a:sym typeface="Raleway"/>
              </a:rPr>
              <a:t>On successful login, the user right now isn’t being directed to the required page. Instead they remain on the same sign in page.</a:t>
            </a:r>
            <a:endParaRPr sz="1900">
              <a:solidFill>
                <a:schemeClr val="dk2"/>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17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400">
              <a:solidFill>
                <a:schemeClr val="dk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sz="2400">
              <a:solidFill>
                <a:schemeClr val="dk2"/>
              </a:solidFill>
              <a:latin typeface="Raleway"/>
              <a:ea typeface="Raleway"/>
              <a:cs typeface="Raleway"/>
              <a:sym typeface="Raleway"/>
            </a:endParaRPr>
          </a:p>
        </p:txBody>
      </p:sp>
      <p:sp>
        <p:nvSpPr>
          <p:cNvPr id="115" name="Google Shape;115;p20"/>
          <p:cNvSpPr txBox="1"/>
          <p:nvPr/>
        </p:nvSpPr>
        <p:spPr>
          <a:xfrm>
            <a:off x="914400" y="2154998"/>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4294967295" type="title"/>
          </p:nvPr>
        </p:nvSpPr>
        <p:spPr>
          <a:xfrm>
            <a:off x="535775" y="4570875"/>
            <a:ext cx="8254500" cy="105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2000"/>
          </a:p>
          <a:p>
            <a:pPr indent="0" lvl="0" marL="457200" rtl="0" algn="l">
              <a:lnSpc>
                <a:spcPct val="115000"/>
              </a:lnSpc>
              <a:spcBef>
                <a:spcPts val="1600"/>
              </a:spcBef>
              <a:spcAft>
                <a:spcPts val="0"/>
              </a:spcAft>
              <a:buNone/>
            </a:pPr>
            <a:r>
              <a:t/>
            </a:r>
            <a:endParaRPr sz="2000"/>
          </a:p>
          <a:p>
            <a:pPr indent="0" lvl="0" marL="457200" rtl="0" algn="l">
              <a:lnSpc>
                <a:spcPct val="115000"/>
              </a:lnSpc>
              <a:spcBef>
                <a:spcPts val="1600"/>
              </a:spcBef>
              <a:spcAft>
                <a:spcPts val="0"/>
              </a:spcAft>
              <a:buNone/>
            </a:pPr>
            <a:r>
              <a:t/>
            </a:r>
            <a:endParaRPr b="0" sz="2000"/>
          </a:p>
          <a:p>
            <a:pPr indent="0" lvl="0" marL="457200" rtl="0" algn="l">
              <a:lnSpc>
                <a:spcPct val="115000"/>
              </a:lnSpc>
              <a:spcBef>
                <a:spcPts val="1600"/>
              </a:spcBef>
              <a:spcAft>
                <a:spcPts val="1600"/>
              </a:spcAft>
              <a:buNone/>
            </a:pPr>
            <a:r>
              <a:t/>
            </a:r>
            <a:endParaRPr b="0" sz="2000"/>
          </a:p>
        </p:txBody>
      </p:sp>
      <p:pic>
        <p:nvPicPr>
          <p:cNvPr id="121" name="Google Shape;121;p21"/>
          <p:cNvPicPr preferRelativeResize="0"/>
          <p:nvPr/>
        </p:nvPicPr>
        <p:blipFill>
          <a:blip r:embed="rId3">
            <a:alphaModFix/>
          </a:blip>
          <a:stretch>
            <a:fillRect/>
          </a:stretch>
        </p:blipFill>
        <p:spPr>
          <a:xfrm>
            <a:off x="3566300" y="1276350"/>
            <a:ext cx="1886775" cy="259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