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ca0b943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a0b943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ca0b943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ca0b943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ca0b943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ca0b943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ca0b943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ca0b943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e67f78e53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e67f78e53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e67f78e5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e67f78e5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e776e07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e776e07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e776e07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e776e075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e67f78e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e67f78e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e776e07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e776e07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e67f78e5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e67f78e5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e67f78e53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e67f78e53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67f78e5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67f78e5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e67f78e5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e67f78e5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ca0b94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ca0b94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e67f78e53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e67f78e53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67f78e5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67f78e5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509625" y="630225"/>
            <a:ext cx="8193600" cy="1542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5200">
                <a:solidFill>
                  <a:srgbClr val="CC0000"/>
                </a:solidFill>
              </a:rPr>
              <a:t>ALPHA </a:t>
            </a:r>
            <a:endParaRPr sz="5200">
              <a:solidFill>
                <a:srgbClr val="CC0000"/>
              </a:solidFill>
            </a:endParaRPr>
          </a:p>
          <a:p>
            <a:pPr indent="0" lvl="0" marL="0" rtl="0" algn="ctr">
              <a:spcBef>
                <a:spcPts val="0"/>
              </a:spcBef>
              <a:spcAft>
                <a:spcPts val="0"/>
              </a:spcAft>
              <a:buNone/>
            </a:pPr>
            <a:r>
              <a:rPr lang="en" sz="4200">
                <a:solidFill>
                  <a:srgbClr val="CC0000"/>
                </a:solidFill>
              </a:rPr>
              <a:t> your need is just a click away!</a:t>
            </a:r>
            <a:endParaRPr sz="4200">
              <a:solidFill>
                <a:srgbClr val="CC0000"/>
              </a:solidFill>
            </a:endParaRPr>
          </a:p>
          <a:p>
            <a:pPr indent="0" lvl="0" marL="0" rtl="0" algn="l">
              <a:spcBef>
                <a:spcPts val="0"/>
              </a:spcBef>
              <a:spcAft>
                <a:spcPts val="0"/>
              </a:spcAft>
              <a:buNone/>
            </a:pPr>
            <a:r>
              <a:t/>
            </a:r>
            <a:endParaRPr sz="2000">
              <a:solidFill>
                <a:srgbClr val="CC0000"/>
              </a:solidFill>
            </a:endParaRPr>
          </a:p>
          <a:p>
            <a:pPr indent="0" lvl="0" marL="0" rtl="0" algn="ctr">
              <a:spcBef>
                <a:spcPts val="0"/>
              </a:spcBef>
              <a:spcAft>
                <a:spcPts val="0"/>
              </a:spcAft>
              <a:buNone/>
            </a:pPr>
            <a:r>
              <a:rPr lang="en" sz="2000">
                <a:solidFill>
                  <a:srgbClr val="CC0000"/>
                </a:solidFill>
              </a:rPr>
              <a:t>Done by-</a:t>
            </a:r>
            <a:endParaRPr sz="2000">
              <a:solidFill>
                <a:srgbClr val="CC0000"/>
              </a:solidFill>
            </a:endParaRPr>
          </a:p>
          <a:p>
            <a:pPr indent="0" lvl="0" marL="0" rtl="0" algn="ctr">
              <a:spcBef>
                <a:spcPts val="0"/>
              </a:spcBef>
              <a:spcAft>
                <a:spcPts val="0"/>
              </a:spcAft>
              <a:buNone/>
            </a:pPr>
            <a:r>
              <a:rPr lang="en" sz="2000">
                <a:solidFill>
                  <a:srgbClr val="CC0000"/>
                </a:solidFill>
              </a:rPr>
              <a:t>PRAGATHI , SOMYA , BHAVIKA , ARPITHA , RAMYA , POORNIMA</a:t>
            </a:r>
            <a:endParaRPr sz="2000">
              <a:solidFill>
                <a:srgbClr val="CC0000"/>
              </a:solidFill>
            </a:endParaRPr>
          </a:p>
          <a:p>
            <a:pPr indent="0" lvl="0" marL="0" rtl="0" algn="ctr">
              <a:spcBef>
                <a:spcPts val="0"/>
              </a:spcBef>
              <a:spcAft>
                <a:spcPts val="0"/>
              </a:spcAft>
              <a:buNone/>
            </a:pPr>
            <a:r>
              <a:t/>
            </a:r>
            <a:endParaRPr sz="2000">
              <a:solidFill>
                <a:srgbClr val="CC0000"/>
              </a:solidFill>
            </a:endParaRPr>
          </a:p>
          <a:p>
            <a:pPr indent="0" lvl="0" marL="0" rtl="0" algn="ctr">
              <a:spcBef>
                <a:spcPts val="0"/>
              </a:spcBef>
              <a:spcAft>
                <a:spcPts val="0"/>
              </a:spcAft>
              <a:buNone/>
            </a:pPr>
            <a:r>
              <a:rPr lang="en" sz="2000">
                <a:solidFill>
                  <a:srgbClr val="CC0000"/>
                </a:solidFill>
              </a:rPr>
              <a:t>Mentored by-</a:t>
            </a:r>
            <a:endParaRPr sz="2000">
              <a:solidFill>
                <a:srgbClr val="CC0000"/>
              </a:solidFill>
            </a:endParaRPr>
          </a:p>
          <a:p>
            <a:pPr indent="0" lvl="0" marL="0" rtl="0" algn="ctr">
              <a:spcBef>
                <a:spcPts val="0"/>
              </a:spcBef>
              <a:spcAft>
                <a:spcPts val="0"/>
              </a:spcAft>
              <a:buNone/>
            </a:pPr>
            <a:r>
              <a:rPr lang="en" sz="2000">
                <a:solidFill>
                  <a:srgbClr val="CC0000"/>
                </a:solidFill>
              </a:rPr>
              <a:t>DIVYA , SHUBHAM ,JAYA</a:t>
            </a:r>
            <a:endParaRPr sz="2000">
              <a:solidFill>
                <a:srgbClr val="CC0000"/>
              </a:solidFill>
            </a:endParaRPr>
          </a:p>
          <a:p>
            <a:pPr indent="0" lvl="0" marL="0" rtl="0" algn="ctr">
              <a:spcBef>
                <a:spcPts val="0"/>
              </a:spcBef>
              <a:spcAft>
                <a:spcPts val="0"/>
              </a:spcAft>
              <a:buNone/>
            </a:pPr>
            <a:r>
              <a:t/>
            </a:r>
            <a:endParaRPr sz="2000">
              <a:solidFill>
                <a:srgbClr val="CC0000"/>
              </a:solidFill>
            </a:endParaRPr>
          </a:p>
        </p:txBody>
      </p:sp>
      <p:pic>
        <p:nvPicPr>
          <p:cNvPr id="73" name="Google Shape;73;p13"/>
          <p:cNvPicPr preferRelativeResize="0"/>
          <p:nvPr/>
        </p:nvPicPr>
        <p:blipFill>
          <a:blip r:embed="rId3">
            <a:alphaModFix/>
          </a:blip>
          <a:stretch>
            <a:fillRect/>
          </a:stretch>
        </p:blipFill>
        <p:spPr>
          <a:xfrm>
            <a:off x="891376" y="249175"/>
            <a:ext cx="1542000" cy="154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4294967295" type="title"/>
          </p:nvPr>
        </p:nvSpPr>
        <p:spPr>
          <a:xfrm>
            <a:off x="445475" y="2089550"/>
            <a:ext cx="8344800" cy="163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PRODUCT SERVICE</a:t>
            </a:r>
            <a:endParaRPr sz="2400">
              <a:solidFill>
                <a:srgbClr val="CC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460500" y="332975"/>
            <a:ext cx="7764900" cy="41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2"/>
                </a:solidFill>
                <a:latin typeface="Raleway"/>
                <a:ea typeface="Raleway"/>
                <a:cs typeface="Raleway"/>
                <a:sym typeface="Raleway"/>
              </a:rPr>
              <a:t>USE CASES:</a:t>
            </a:r>
            <a:endParaRPr b="1" sz="2400">
              <a:solidFill>
                <a:schemeClr val="dk2"/>
              </a:solidFill>
              <a:latin typeface="Raleway"/>
              <a:ea typeface="Raleway"/>
              <a:cs typeface="Raleway"/>
              <a:sym typeface="Raleway"/>
            </a:endParaRPr>
          </a:p>
          <a:p>
            <a:pPr indent="-355600" lvl="0" marL="457200" rtl="0" algn="l">
              <a:lnSpc>
                <a:spcPct val="135000"/>
              </a:lnSpc>
              <a:spcBef>
                <a:spcPts val="160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The user should be able to browse different categories, subcategories to view all products with ease. Subheader provides an easy way.  Navigation through pictures has been added to attract the user attention.</a:t>
            </a:r>
            <a:endParaRPr sz="2000">
              <a:solidFill>
                <a:schemeClr val="dk2"/>
              </a:solidFill>
              <a:latin typeface="Raleway"/>
              <a:ea typeface="Raleway"/>
              <a:cs typeface="Raleway"/>
              <a:sym typeface="Raleway"/>
            </a:endParaRPr>
          </a:p>
          <a:p>
            <a:pPr indent="-355600" lvl="0" marL="457200" rtl="0" algn="l">
              <a:lnSpc>
                <a:spcPct val="13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B</a:t>
            </a:r>
            <a:r>
              <a:rPr lang="en" sz="2000">
                <a:solidFill>
                  <a:schemeClr val="dk2"/>
                </a:solidFill>
                <a:latin typeface="Raleway"/>
                <a:ea typeface="Raleway"/>
                <a:cs typeface="Raleway"/>
                <a:sym typeface="Raleway"/>
              </a:rPr>
              <a:t>eing able to display product specific details for wide variety of products and fetching size and id to check stock availability.</a:t>
            </a:r>
            <a:endParaRPr sz="2000">
              <a:solidFill>
                <a:schemeClr val="dk2"/>
              </a:solidFill>
              <a:latin typeface="Raleway"/>
              <a:ea typeface="Raleway"/>
              <a:cs typeface="Raleway"/>
              <a:sym typeface="Raleway"/>
            </a:endParaRPr>
          </a:p>
          <a:p>
            <a:pPr indent="-355600" lvl="0" marL="457200" rtl="0" algn="l">
              <a:lnSpc>
                <a:spcPct val="13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A search to find a subcategory and view items belonging to it.Local storage is used for more efficiency. </a:t>
            </a:r>
            <a:endParaRPr sz="2000">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sz="1800">
              <a:solidFill>
                <a:schemeClr val="dk2"/>
              </a:solidFill>
              <a:latin typeface="Raleway"/>
              <a:ea typeface="Raleway"/>
              <a:cs typeface="Raleway"/>
              <a:sym typeface="Raleway"/>
            </a:endParaRPr>
          </a:p>
          <a:p>
            <a:pPr indent="0" lvl="0" marL="457200" rtl="0" algn="l">
              <a:lnSpc>
                <a:spcPct val="115000"/>
              </a:lnSpc>
              <a:spcBef>
                <a:spcPts val="1600"/>
              </a:spcBef>
              <a:spcAft>
                <a:spcPts val="1600"/>
              </a:spcAft>
              <a:buNone/>
            </a:pPr>
            <a:r>
              <a:t/>
            </a:r>
            <a:endParaRPr sz="1800">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665950" y="1142125"/>
            <a:ext cx="7212300" cy="339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Making services to fetch item list based on multiple parameters and consuming those in frontend.</a:t>
            </a:r>
            <a:endParaRPr sz="2000">
              <a:solidFill>
                <a:schemeClr val="dk2"/>
              </a:solidFill>
              <a:latin typeface="Raleway"/>
              <a:ea typeface="Raleway"/>
              <a:cs typeface="Raleway"/>
              <a:sym typeface="Raleway"/>
            </a:endParaRPr>
          </a:p>
          <a:p>
            <a:pPr indent="-355600" lvl="0" marL="4572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Designing data model keeping in mind various requirements by understanding primary key concept.</a:t>
            </a:r>
            <a:endParaRPr sz="2000">
              <a:solidFill>
                <a:schemeClr val="dk2"/>
              </a:solidFill>
              <a:latin typeface="Raleway"/>
              <a:ea typeface="Raleway"/>
              <a:cs typeface="Raleway"/>
              <a:sym typeface="Raleway"/>
            </a:endParaRPr>
          </a:p>
          <a:p>
            <a:pPr indent="-355600" lvl="0" marL="4572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Coming up with custom queries.</a:t>
            </a:r>
            <a:endParaRPr sz="2000">
              <a:solidFill>
                <a:schemeClr val="dk2"/>
              </a:solidFill>
              <a:latin typeface="Raleway"/>
              <a:ea typeface="Raleway"/>
              <a:cs typeface="Raleway"/>
              <a:sym typeface="Raleway"/>
            </a:endParaRPr>
          </a:p>
          <a:p>
            <a:pPr indent="-355600" lvl="0" marL="4572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Routing and changing url</a:t>
            </a:r>
            <a:endParaRPr sz="2000">
              <a:solidFill>
                <a:schemeClr val="dk2"/>
              </a:solidFill>
              <a:latin typeface="Raleway"/>
              <a:ea typeface="Raleway"/>
              <a:cs typeface="Raleway"/>
              <a:sym typeface="Raleway"/>
            </a:endParaRPr>
          </a:p>
          <a:p>
            <a:pPr indent="-355600" lvl="0" marL="4572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Use of local storage</a:t>
            </a:r>
            <a:endParaRPr sz="2000">
              <a:solidFill>
                <a:schemeClr val="dk2"/>
              </a:solidFill>
              <a:latin typeface="Raleway"/>
              <a:ea typeface="Raleway"/>
              <a:cs typeface="Raleway"/>
              <a:sym typeface="Raleway"/>
            </a:endParaRPr>
          </a:p>
          <a:p>
            <a:pPr indent="0" lvl="0" marL="457200" rtl="0" algn="l">
              <a:lnSpc>
                <a:spcPct val="115000"/>
              </a:lnSpc>
              <a:spcBef>
                <a:spcPts val="1600"/>
              </a:spcBef>
              <a:spcAft>
                <a:spcPts val="1600"/>
              </a:spcAft>
              <a:buNone/>
            </a:pPr>
            <a:r>
              <a:t/>
            </a:r>
            <a:endParaRPr sz="1800">
              <a:solidFill>
                <a:schemeClr val="dk2"/>
              </a:solidFill>
              <a:latin typeface="Raleway"/>
              <a:ea typeface="Raleway"/>
              <a:cs typeface="Raleway"/>
              <a:sym typeface="Raleway"/>
            </a:endParaRPr>
          </a:p>
        </p:txBody>
      </p:sp>
      <p:sp>
        <p:nvSpPr>
          <p:cNvPr id="132" name="Google Shape;132;p24"/>
          <p:cNvSpPr txBox="1"/>
          <p:nvPr/>
        </p:nvSpPr>
        <p:spPr>
          <a:xfrm>
            <a:off x="665950" y="411800"/>
            <a:ext cx="75168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Raleway"/>
                <a:ea typeface="Raleway"/>
                <a:cs typeface="Raleway"/>
                <a:sym typeface="Raleway"/>
              </a:rPr>
              <a:t>Challenges and learning: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4294967295" type="title"/>
          </p:nvPr>
        </p:nvSpPr>
        <p:spPr>
          <a:xfrm>
            <a:off x="445475" y="2089550"/>
            <a:ext cx="8344800" cy="163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CHECKOUT </a:t>
            </a:r>
            <a:r>
              <a:rPr lang="en" sz="3600">
                <a:solidFill>
                  <a:srgbClr val="CC0000"/>
                </a:solidFill>
              </a:rPr>
              <a:t>SERVICE</a:t>
            </a:r>
            <a:endParaRPr sz="2400">
              <a:solidFill>
                <a:srgbClr val="CC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4294967295" type="title"/>
          </p:nvPr>
        </p:nvSpPr>
        <p:spPr>
          <a:xfrm>
            <a:off x="535775" y="312150"/>
            <a:ext cx="8254500" cy="423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USE CASES</a:t>
            </a:r>
            <a:r>
              <a:rPr lang="en" sz="2400"/>
              <a:t>:</a:t>
            </a:r>
            <a:endParaRPr sz="2400"/>
          </a:p>
          <a:p>
            <a:pPr indent="-355600" lvl="0" marL="457200" rtl="0" algn="l">
              <a:lnSpc>
                <a:spcPct val="135000"/>
              </a:lnSpc>
              <a:spcBef>
                <a:spcPts val="1600"/>
              </a:spcBef>
              <a:spcAft>
                <a:spcPts val="0"/>
              </a:spcAft>
              <a:buSzPts val="2000"/>
              <a:buChar char="●"/>
            </a:pPr>
            <a:r>
              <a:rPr b="0" lang="en" sz="2000"/>
              <a:t>If the user has signed in they can view their items in cart. Otherwise they will be redirected to the login page.</a:t>
            </a:r>
            <a:endParaRPr b="0" sz="2000"/>
          </a:p>
          <a:p>
            <a:pPr indent="-355600" lvl="0" marL="457200" rtl="0" algn="l">
              <a:lnSpc>
                <a:spcPct val="135000"/>
              </a:lnSpc>
              <a:spcBef>
                <a:spcPts val="0"/>
              </a:spcBef>
              <a:spcAft>
                <a:spcPts val="0"/>
              </a:spcAft>
              <a:buSzPts val="2000"/>
              <a:buChar char="●"/>
            </a:pPr>
            <a:r>
              <a:rPr b="0" lang="en" sz="2000"/>
              <a:t>If the userId exists in the local storage then they can view the cart items,total price,total quantity of items on the cart page fetched by their cartId.</a:t>
            </a:r>
            <a:endParaRPr b="0" sz="2000"/>
          </a:p>
          <a:p>
            <a:pPr indent="-355600" lvl="0" marL="457200" rtl="0" algn="l">
              <a:lnSpc>
                <a:spcPct val="135000"/>
              </a:lnSpc>
              <a:spcBef>
                <a:spcPts val="0"/>
              </a:spcBef>
              <a:spcAft>
                <a:spcPts val="0"/>
              </a:spcAft>
              <a:buSzPts val="2000"/>
              <a:buChar char="●"/>
            </a:pPr>
            <a:r>
              <a:rPr b="0" lang="en" sz="2000"/>
              <a:t> An user can add an item to cart on click of add to cart button if user has signed in .</a:t>
            </a:r>
            <a:endParaRPr b="0" sz="2000"/>
          </a:p>
          <a:p>
            <a:pPr indent="-355600" lvl="0" marL="457200" rtl="0" algn="l">
              <a:lnSpc>
                <a:spcPct val="135000"/>
              </a:lnSpc>
              <a:spcBef>
                <a:spcPts val="0"/>
              </a:spcBef>
              <a:spcAft>
                <a:spcPts val="0"/>
              </a:spcAft>
              <a:buSzPts val="2000"/>
              <a:buChar char="●"/>
            </a:pPr>
            <a:r>
              <a:rPr b="0" lang="en" sz="2000"/>
              <a:t> On the cart page the user can update quantity or delete an item based on the choice.</a:t>
            </a:r>
            <a:endParaRPr b="0"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4294967295" type="title"/>
          </p:nvPr>
        </p:nvSpPr>
        <p:spPr>
          <a:xfrm>
            <a:off x="444750" y="1019700"/>
            <a:ext cx="8254500" cy="3104100"/>
          </a:xfrm>
          <a:prstGeom prst="rect">
            <a:avLst/>
          </a:prstGeom>
        </p:spPr>
        <p:txBody>
          <a:bodyPr anchorCtr="0" anchor="t" bIns="91425" lIns="91425" spcFirstLastPara="1" rIns="91425" wrap="square" tIns="91425">
            <a:noAutofit/>
          </a:bodyPr>
          <a:lstStyle/>
          <a:p>
            <a:pPr indent="-355600" lvl="0" marL="457200" rtl="0" algn="l">
              <a:lnSpc>
                <a:spcPct val="135000"/>
              </a:lnSpc>
              <a:spcBef>
                <a:spcPts val="0"/>
              </a:spcBef>
              <a:spcAft>
                <a:spcPts val="0"/>
              </a:spcAft>
              <a:buSzPts val="2000"/>
              <a:buChar char="●"/>
            </a:pPr>
            <a:r>
              <a:rPr b="0" lang="en" sz="2000"/>
              <a:t>To add an item with different size as a separate cart item was one of the challenges.We </a:t>
            </a:r>
            <a:r>
              <a:rPr b="0" lang="en" sz="2000"/>
              <a:t>overcame</a:t>
            </a:r>
            <a:r>
              <a:rPr b="0" lang="en" sz="2000"/>
              <a:t> by considering item_size as a clustering key.</a:t>
            </a:r>
            <a:endParaRPr b="0" sz="2000"/>
          </a:p>
          <a:p>
            <a:pPr indent="-355600" lvl="0" marL="457200" rtl="0" algn="l">
              <a:lnSpc>
                <a:spcPct val="135000"/>
              </a:lnSpc>
              <a:spcBef>
                <a:spcPts val="0"/>
              </a:spcBef>
              <a:spcAft>
                <a:spcPts val="0"/>
              </a:spcAft>
              <a:buSzPts val="2000"/>
              <a:buChar char="●"/>
            </a:pPr>
            <a:r>
              <a:rPr b="0" lang="en" sz="2000"/>
              <a:t>To calculate the total price and quantity in the cart was another challenge.We overcame by creating a response model with that attributes.</a:t>
            </a:r>
            <a:endParaRPr b="0" sz="2000"/>
          </a:p>
          <a:p>
            <a:pPr indent="-355600" lvl="0" marL="457200" rtl="0" algn="l">
              <a:lnSpc>
                <a:spcPct val="135000"/>
              </a:lnSpc>
              <a:spcBef>
                <a:spcPts val="0"/>
              </a:spcBef>
              <a:spcAft>
                <a:spcPts val="0"/>
              </a:spcAft>
              <a:buSzPts val="2000"/>
              <a:buChar char="●"/>
            </a:pPr>
            <a:r>
              <a:rPr b="0" lang="en" sz="2000"/>
              <a:t>Learnt to create end points and services according to our requirements.</a:t>
            </a:r>
            <a:endParaRPr b="0" sz="2000"/>
          </a:p>
          <a:p>
            <a:pPr indent="-355600" lvl="0" marL="457200" rtl="0" algn="l">
              <a:lnSpc>
                <a:spcPct val="135000"/>
              </a:lnSpc>
              <a:spcBef>
                <a:spcPts val="0"/>
              </a:spcBef>
              <a:spcAft>
                <a:spcPts val="0"/>
              </a:spcAft>
              <a:buSzPts val="2000"/>
              <a:buChar char="●"/>
            </a:pPr>
            <a:r>
              <a:rPr b="0" lang="en" sz="2000"/>
              <a:t>Learnt the use of local storage</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148" name="Google Shape;148;p27"/>
          <p:cNvSpPr txBox="1"/>
          <p:nvPr/>
        </p:nvSpPr>
        <p:spPr>
          <a:xfrm>
            <a:off x="502350" y="361650"/>
            <a:ext cx="8196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400">
                <a:solidFill>
                  <a:schemeClr val="dk2"/>
                </a:solidFill>
                <a:latin typeface="Raleway"/>
                <a:ea typeface="Raleway"/>
                <a:cs typeface="Raleway"/>
                <a:sym typeface="Raleway"/>
              </a:rPr>
              <a:t>Challenges and learning:</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4294967295" type="title"/>
          </p:nvPr>
        </p:nvSpPr>
        <p:spPr>
          <a:xfrm>
            <a:off x="444750" y="1019700"/>
            <a:ext cx="8254500" cy="31041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154" name="Google Shape;154;p28"/>
          <p:cNvSpPr txBox="1"/>
          <p:nvPr/>
        </p:nvSpPr>
        <p:spPr>
          <a:xfrm>
            <a:off x="502350" y="361650"/>
            <a:ext cx="8196900" cy="45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3000">
                <a:solidFill>
                  <a:srgbClr val="CC0000"/>
                </a:solidFill>
                <a:latin typeface="Raleway"/>
                <a:ea typeface="Raleway"/>
                <a:cs typeface="Raleway"/>
                <a:sym typeface="Raleway"/>
              </a:rPr>
              <a:t>UPCOMING FEATURES</a:t>
            </a:r>
            <a:endParaRPr b="1" sz="3000">
              <a:solidFill>
                <a:srgbClr val="CC000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000">
              <a:solidFill>
                <a:srgbClr val="CC0000"/>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Integrating Google sign-in with the project.</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Accessing the user information(profile, address, wallet) only after sign-in</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Inventory management for tracking of stock availability.</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Adding the items into the cart .</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U</a:t>
            </a:r>
            <a:r>
              <a:rPr lang="en" sz="2000">
                <a:solidFill>
                  <a:schemeClr val="dk2"/>
                </a:solidFill>
                <a:latin typeface="Raleway"/>
                <a:ea typeface="Raleway"/>
                <a:cs typeface="Raleway"/>
                <a:sym typeface="Raleway"/>
              </a:rPr>
              <a:t>pdating quantity or deleting an item based on the choice in the cart page.</a:t>
            </a:r>
            <a:endParaRPr sz="2000">
              <a:solidFill>
                <a:schemeClr val="dk2"/>
              </a:solidFill>
              <a:latin typeface="Raleway"/>
              <a:ea typeface="Raleway"/>
              <a:cs typeface="Raleway"/>
              <a:sym typeface="Raleway"/>
            </a:endParaRPr>
          </a:p>
          <a:p>
            <a:pPr indent="-355600" lvl="0" marL="457200" rtl="0" algn="l">
              <a:lnSpc>
                <a:spcPct val="115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Looking into the various third party payment service.</a:t>
            </a:r>
            <a:endParaRPr sz="2000">
              <a:solidFill>
                <a:schemeClr val="dk2"/>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400">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2400">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4294967295" type="title"/>
          </p:nvPr>
        </p:nvSpPr>
        <p:spPr>
          <a:xfrm>
            <a:off x="444750" y="1019700"/>
            <a:ext cx="8254500" cy="31041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t/>
            </a:r>
            <a:endParaRPr b="0"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0" sz="2000"/>
          </a:p>
          <a:p>
            <a:pPr indent="0" lvl="0" marL="457200" rtl="0" algn="l">
              <a:lnSpc>
                <a:spcPct val="150000"/>
              </a:lnSpc>
              <a:spcBef>
                <a:spcPts val="0"/>
              </a:spcBef>
              <a:spcAft>
                <a:spcPts val="0"/>
              </a:spcAft>
              <a:buNone/>
            </a:pPr>
            <a:r>
              <a:t/>
            </a:r>
            <a:endParaRPr b="0" sz="2000"/>
          </a:p>
          <a:p>
            <a:pPr indent="0" lvl="0" marL="457200" rtl="0" algn="l">
              <a:lnSpc>
                <a:spcPct val="200000"/>
              </a:lnSpc>
              <a:spcBef>
                <a:spcPts val="1600"/>
              </a:spcBef>
              <a:spcAft>
                <a:spcPts val="1600"/>
              </a:spcAft>
              <a:buNone/>
            </a:pPr>
            <a:r>
              <a:t/>
            </a:r>
            <a:endParaRPr b="0" sz="2000"/>
          </a:p>
        </p:txBody>
      </p:sp>
      <p:sp>
        <p:nvSpPr>
          <p:cNvPr id="160" name="Google Shape;160;p29"/>
          <p:cNvSpPr txBox="1"/>
          <p:nvPr/>
        </p:nvSpPr>
        <p:spPr>
          <a:xfrm>
            <a:off x="502350" y="361650"/>
            <a:ext cx="8196900" cy="45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3000">
                <a:solidFill>
                  <a:srgbClr val="CC0000"/>
                </a:solidFill>
                <a:latin typeface="Raleway"/>
                <a:ea typeface="Raleway"/>
                <a:cs typeface="Raleway"/>
                <a:sym typeface="Raleway"/>
              </a:rPr>
              <a:t>KEY LEARNINGS</a:t>
            </a:r>
            <a:endParaRPr b="1" sz="3000">
              <a:solidFill>
                <a:srgbClr val="CC0000"/>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000">
              <a:solidFill>
                <a:srgbClr val="CC0000"/>
              </a:solidFill>
              <a:latin typeface="Raleway"/>
              <a:ea typeface="Raleway"/>
              <a:cs typeface="Raleway"/>
              <a:sym typeface="Raleway"/>
            </a:endParaRPr>
          </a:p>
          <a:p>
            <a:pPr indent="-355600" lvl="0" marL="4572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Team work and group discussion.</a:t>
            </a:r>
            <a:endParaRPr sz="2000">
              <a:solidFill>
                <a:schemeClr val="dk2"/>
              </a:solidFill>
              <a:latin typeface="Raleway"/>
              <a:ea typeface="Raleway"/>
              <a:cs typeface="Raleway"/>
              <a:sym typeface="Raleway"/>
            </a:endParaRPr>
          </a:p>
          <a:p>
            <a:pPr indent="-355600" lvl="0" marL="4572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Code handover with KT session. </a:t>
            </a:r>
            <a:endParaRPr sz="2000">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sz="2000">
              <a:solidFill>
                <a:schemeClr val="dk2"/>
              </a:solidFill>
              <a:latin typeface="Raleway"/>
              <a:ea typeface="Raleway"/>
              <a:cs typeface="Raleway"/>
              <a:sym typeface="Raleway"/>
            </a:endParaRPr>
          </a:p>
          <a:p>
            <a:pPr indent="0" lvl="0" marL="0" rtl="0" algn="ctr">
              <a:spcBef>
                <a:spcPts val="0"/>
              </a:spcBef>
              <a:spcAft>
                <a:spcPts val="0"/>
              </a:spcAft>
              <a:buClr>
                <a:schemeClr val="dk2"/>
              </a:buClr>
              <a:buSzPts val="1100"/>
              <a:buFont typeface="Arial"/>
              <a:buNone/>
            </a:pPr>
            <a:r>
              <a:t/>
            </a:r>
            <a:endParaRPr b="1" sz="2400">
              <a:solidFill>
                <a:schemeClr val="dk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2400">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4294967295" type="title"/>
          </p:nvPr>
        </p:nvSpPr>
        <p:spPr>
          <a:xfrm>
            <a:off x="535775" y="4570875"/>
            <a:ext cx="8254500" cy="105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2000"/>
          </a:p>
          <a:p>
            <a:pPr indent="0" lvl="0" marL="457200" rtl="0" algn="l">
              <a:lnSpc>
                <a:spcPct val="115000"/>
              </a:lnSpc>
              <a:spcBef>
                <a:spcPts val="1600"/>
              </a:spcBef>
              <a:spcAft>
                <a:spcPts val="0"/>
              </a:spcAft>
              <a:buNone/>
            </a:pPr>
            <a:r>
              <a:t/>
            </a:r>
            <a:endParaRPr sz="2000"/>
          </a:p>
          <a:p>
            <a:pPr indent="0" lvl="0" marL="457200" rtl="0" algn="l">
              <a:lnSpc>
                <a:spcPct val="115000"/>
              </a:lnSpc>
              <a:spcBef>
                <a:spcPts val="1600"/>
              </a:spcBef>
              <a:spcAft>
                <a:spcPts val="0"/>
              </a:spcAft>
              <a:buNone/>
            </a:pPr>
            <a:r>
              <a:t/>
            </a:r>
            <a:endParaRPr b="0" sz="2000"/>
          </a:p>
          <a:p>
            <a:pPr indent="0" lvl="0" marL="457200" rtl="0" algn="l">
              <a:lnSpc>
                <a:spcPct val="115000"/>
              </a:lnSpc>
              <a:spcBef>
                <a:spcPts val="1600"/>
              </a:spcBef>
              <a:spcAft>
                <a:spcPts val="1600"/>
              </a:spcAft>
              <a:buNone/>
            </a:pPr>
            <a:r>
              <a:t/>
            </a:r>
            <a:endParaRPr b="0" sz="2000"/>
          </a:p>
        </p:txBody>
      </p:sp>
      <p:pic>
        <p:nvPicPr>
          <p:cNvPr id="166" name="Google Shape;166;p30"/>
          <p:cNvPicPr preferRelativeResize="0"/>
          <p:nvPr/>
        </p:nvPicPr>
        <p:blipFill>
          <a:blip r:embed="rId3">
            <a:alphaModFix/>
          </a:blip>
          <a:stretch>
            <a:fillRect/>
          </a:stretch>
        </p:blipFill>
        <p:spPr>
          <a:xfrm>
            <a:off x="3566300" y="1276350"/>
            <a:ext cx="1886775" cy="259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4294967295" type="title"/>
          </p:nvPr>
        </p:nvSpPr>
        <p:spPr>
          <a:xfrm>
            <a:off x="535775" y="2187750"/>
            <a:ext cx="83448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THANK YOU</a:t>
            </a:r>
            <a:endParaRPr sz="2400">
              <a:solidFill>
                <a:srgbClr val="CC0000"/>
              </a:solidFill>
            </a:endParaRPr>
          </a:p>
        </p:txBody>
      </p:sp>
      <p:sp>
        <p:nvSpPr>
          <p:cNvPr id="172" name="Google Shape;172;p31"/>
          <p:cNvSpPr txBox="1"/>
          <p:nvPr>
            <p:ph idx="4294967295" type="title"/>
          </p:nvPr>
        </p:nvSpPr>
        <p:spPr>
          <a:xfrm>
            <a:off x="535775" y="4570875"/>
            <a:ext cx="8254500" cy="105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2000"/>
          </a:p>
          <a:p>
            <a:pPr indent="0" lvl="0" marL="457200" rtl="0" algn="l">
              <a:lnSpc>
                <a:spcPct val="115000"/>
              </a:lnSpc>
              <a:spcBef>
                <a:spcPts val="1600"/>
              </a:spcBef>
              <a:spcAft>
                <a:spcPts val="0"/>
              </a:spcAft>
              <a:buNone/>
            </a:pPr>
            <a:r>
              <a:t/>
            </a:r>
            <a:endParaRPr sz="2000"/>
          </a:p>
          <a:p>
            <a:pPr indent="0" lvl="0" marL="457200" rtl="0" algn="l">
              <a:lnSpc>
                <a:spcPct val="115000"/>
              </a:lnSpc>
              <a:spcBef>
                <a:spcPts val="1600"/>
              </a:spcBef>
              <a:spcAft>
                <a:spcPts val="0"/>
              </a:spcAft>
              <a:buNone/>
            </a:pPr>
            <a:r>
              <a:t/>
            </a:r>
            <a:endParaRPr b="0" sz="2000"/>
          </a:p>
          <a:p>
            <a:pPr indent="0" lvl="0" marL="457200" rtl="0" algn="l">
              <a:lnSpc>
                <a:spcPct val="115000"/>
              </a:lnSpc>
              <a:spcBef>
                <a:spcPts val="1600"/>
              </a:spcBef>
              <a:spcAft>
                <a:spcPts val="1600"/>
              </a:spcAft>
              <a:buNone/>
            </a:pPr>
            <a:r>
              <a:t/>
            </a:r>
            <a:endParaRPr b="0"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83448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REQUIREMENTS</a:t>
            </a:r>
            <a:endParaRPr sz="2400">
              <a:solidFill>
                <a:srgbClr val="CC0000"/>
              </a:solidFill>
            </a:endParaRPr>
          </a:p>
        </p:txBody>
      </p:sp>
      <p:sp>
        <p:nvSpPr>
          <p:cNvPr id="79" name="Google Shape;79;p14"/>
          <p:cNvSpPr txBox="1"/>
          <p:nvPr>
            <p:ph idx="4294967295" type="title"/>
          </p:nvPr>
        </p:nvSpPr>
        <p:spPr>
          <a:xfrm>
            <a:off x="535775" y="1480150"/>
            <a:ext cx="82545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000"/>
              <a:t>A complete E-commerce website with the following services:</a:t>
            </a:r>
            <a:endParaRPr b="0" sz="2000"/>
          </a:p>
          <a:p>
            <a:pPr indent="-355600" lvl="0" marL="457200" rtl="0" algn="l">
              <a:lnSpc>
                <a:spcPct val="150000"/>
              </a:lnSpc>
              <a:spcBef>
                <a:spcPts val="1600"/>
              </a:spcBef>
              <a:spcAft>
                <a:spcPts val="0"/>
              </a:spcAft>
              <a:buSzPts val="2000"/>
              <a:buAutoNum type="arabicPeriod"/>
            </a:pPr>
            <a:r>
              <a:rPr b="0" lang="en" sz="2000"/>
              <a:t>A</a:t>
            </a:r>
            <a:r>
              <a:rPr b="0" lang="en" sz="2000"/>
              <a:t>uthentication</a:t>
            </a:r>
            <a:r>
              <a:rPr b="0" lang="en" sz="2000"/>
              <a:t> and a</a:t>
            </a:r>
            <a:r>
              <a:rPr b="0" lang="en" sz="2000"/>
              <a:t>uthorization </a:t>
            </a:r>
            <a:r>
              <a:rPr b="0" lang="en" sz="2000"/>
              <a:t>service</a:t>
            </a:r>
            <a:endParaRPr b="0" sz="2000"/>
          </a:p>
          <a:p>
            <a:pPr indent="-355600" lvl="0" marL="457200" rtl="0" algn="l">
              <a:lnSpc>
                <a:spcPct val="150000"/>
              </a:lnSpc>
              <a:spcBef>
                <a:spcPts val="0"/>
              </a:spcBef>
              <a:spcAft>
                <a:spcPts val="0"/>
              </a:spcAft>
              <a:buSzPts val="2000"/>
              <a:buAutoNum type="arabicPeriod"/>
            </a:pPr>
            <a:r>
              <a:rPr b="0" lang="en" sz="2000"/>
              <a:t>Profile service</a:t>
            </a:r>
            <a:endParaRPr b="0" sz="2000"/>
          </a:p>
          <a:p>
            <a:pPr indent="-355600" lvl="0" marL="457200" rtl="0" algn="l">
              <a:lnSpc>
                <a:spcPct val="150000"/>
              </a:lnSpc>
              <a:spcBef>
                <a:spcPts val="0"/>
              </a:spcBef>
              <a:spcAft>
                <a:spcPts val="0"/>
              </a:spcAft>
              <a:buSzPts val="2000"/>
              <a:buAutoNum type="arabicPeriod"/>
            </a:pPr>
            <a:r>
              <a:rPr b="0" lang="en" sz="2000"/>
              <a:t>Product service</a:t>
            </a:r>
            <a:endParaRPr b="0" sz="2000"/>
          </a:p>
          <a:p>
            <a:pPr indent="-355600" lvl="0" marL="457200" rtl="0" algn="l">
              <a:lnSpc>
                <a:spcPct val="115000"/>
              </a:lnSpc>
              <a:spcBef>
                <a:spcPts val="0"/>
              </a:spcBef>
              <a:spcAft>
                <a:spcPts val="0"/>
              </a:spcAft>
              <a:buSzPts val="2000"/>
              <a:buAutoNum type="arabicPeriod"/>
            </a:pPr>
            <a:r>
              <a:rPr b="0" lang="en" sz="2000"/>
              <a:t>Checkout service</a:t>
            </a:r>
            <a:endParaRPr b="0"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445475" y="1647525"/>
            <a:ext cx="8344800" cy="207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AUTHENTICATION </a:t>
            </a:r>
            <a:r>
              <a:rPr lang="en" sz="3600">
                <a:solidFill>
                  <a:srgbClr val="CC0000"/>
                </a:solidFill>
              </a:rPr>
              <a:t>AND </a:t>
            </a:r>
            <a:r>
              <a:rPr lang="en" sz="3600">
                <a:solidFill>
                  <a:srgbClr val="CC0000"/>
                </a:solidFill>
              </a:rPr>
              <a:t>AUTHORIZATION </a:t>
            </a:r>
            <a:r>
              <a:rPr lang="en" sz="3600">
                <a:solidFill>
                  <a:srgbClr val="CC0000"/>
                </a:solidFill>
              </a:rPr>
              <a:t>SERVICE</a:t>
            </a:r>
            <a:endParaRPr sz="2400">
              <a:solidFill>
                <a:srgbClr val="CC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4294967295" type="title"/>
          </p:nvPr>
        </p:nvSpPr>
        <p:spPr>
          <a:xfrm>
            <a:off x="535775" y="552525"/>
            <a:ext cx="8254500" cy="399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USE CASES</a:t>
            </a:r>
            <a:r>
              <a:rPr lang="en" sz="2400"/>
              <a:t>:</a:t>
            </a:r>
            <a:endParaRPr sz="2400"/>
          </a:p>
          <a:p>
            <a:pPr indent="-355600" lvl="0" marL="457200" rtl="0" algn="l">
              <a:lnSpc>
                <a:spcPct val="150000"/>
              </a:lnSpc>
              <a:spcBef>
                <a:spcPts val="1600"/>
              </a:spcBef>
              <a:spcAft>
                <a:spcPts val="0"/>
              </a:spcAft>
              <a:buSzPts val="2000"/>
              <a:buChar char="●"/>
            </a:pPr>
            <a:r>
              <a:rPr b="0" lang="en" sz="2000"/>
              <a:t>If the user is new to the website they can have a look at the products (homepage).</a:t>
            </a:r>
            <a:endParaRPr b="0" sz="2000"/>
          </a:p>
          <a:p>
            <a:pPr indent="-355600" lvl="0" marL="457200" rtl="0" algn="l">
              <a:lnSpc>
                <a:spcPct val="150000"/>
              </a:lnSpc>
              <a:spcBef>
                <a:spcPts val="0"/>
              </a:spcBef>
              <a:spcAft>
                <a:spcPts val="0"/>
              </a:spcAft>
              <a:buSzPts val="2000"/>
              <a:buChar char="●"/>
            </a:pPr>
            <a:r>
              <a:rPr b="0" lang="en" sz="2000"/>
              <a:t>The user can create a new account by filling the sign-up form.</a:t>
            </a:r>
            <a:endParaRPr b="0" sz="2000"/>
          </a:p>
          <a:p>
            <a:pPr indent="-355600" lvl="0" marL="457200" rtl="0" algn="l">
              <a:lnSpc>
                <a:spcPct val="150000"/>
              </a:lnSpc>
              <a:spcBef>
                <a:spcPts val="0"/>
              </a:spcBef>
              <a:spcAft>
                <a:spcPts val="0"/>
              </a:spcAft>
              <a:buSzPts val="2000"/>
              <a:buChar char="●"/>
            </a:pPr>
            <a:r>
              <a:rPr b="0" lang="en" sz="2000"/>
              <a:t>If the user has an account already they can sign-in through email-id and password to have access to all services.</a:t>
            </a:r>
            <a:endParaRPr b="0" sz="2000"/>
          </a:p>
          <a:p>
            <a:pPr indent="-355600" lvl="0" marL="457200" rtl="0" algn="l">
              <a:lnSpc>
                <a:spcPct val="150000"/>
              </a:lnSpc>
              <a:spcBef>
                <a:spcPts val="0"/>
              </a:spcBef>
              <a:spcAft>
                <a:spcPts val="0"/>
              </a:spcAft>
              <a:buSzPts val="2000"/>
              <a:buChar char="●"/>
            </a:pPr>
            <a:r>
              <a:rPr b="0" lang="en" sz="2000"/>
              <a:t>The user can also use Google sign-in to sign-in.</a:t>
            </a:r>
            <a:endParaRPr b="0"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152400" y="152400"/>
            <a:ext cx="8839199" cy="45561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4294967295" type="title"/>
          </p:nvPr>
        </p:nvSpPr>
        <p:spPr>
          <a:xfrm>
            <a:off x="444750" y="1205525"/>
            <a:ext cx="8254500" cy="3405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0" lang="en" sz="2000"/>
              <a:t>Faced challenges with dependency and gradle while integrating Google  OAuth sign-in  with the application.</a:t>
            </a:r>
            <a:endParaRPr b="0" sz="2000"/>
          </a:p>
          <a:p>
            <a:pPr indent="-355600" lvl="0" marL="457200" rtl="0" algn="l">
              <a:lnSpc>
                <a:spcPct val="150000"/>
              </a:lnSpc>
              <a:spcBef>
                <a:spcPts val="0"/>
              </a:spcBef>
              <a:spcAft>
                <a:spcPts val="0"/>
              </a:spcAft>
              <a:buSzPts val="2000"/>
              <a:buChar char="●"/>
            </a:pPr>
            <a:r>
              <a:rPr b="0" lang="en" sz="2000"/>
              <a:t>Overcame challenges by adding dependencies in build.gradle file.</a:t>
            </a:r>
            <a:endParaRPr b="0" sz="2000"/>
          </a:p>
          <a:p>
            <a:pPr indent="-355600" lvl="0" marL="457200" rtl="0" algn="l">
              <a:lnSpc>
                <a:spcPct val="150000"/>
              </a:lnSpc>
              <a:spcBef>
                <a:spcPts val="0"/>
              </a:spcBef>
              <a:spcAft>
                <a:spcPts val="0"/>
              </a:spcAft>
              <a:buSzPts val="2000"/>
              <a:buChar char="●"/>
            </a:pPr>
            <a:r>
              <a:rPr b="0" lang="en" sz="2000"/>
              <a:t>Upgraded dependencies to work with java 11.</a:t>
            </a:r>
            <a:endParaRPr b="0" sz="2000"/>
          </a:p>
          <a:p>
            <a:pPr indent="-355600" lvl="0" marL="457200" rtl="0" algn="l">
              <a:lnSpc>
                <a:spcPct val="150000"/>
              </a:lnSpc>
              <a:spcBef>
                <a:spcPts val="0"/>
              </a:spcBef>
              <a:spcAft>
                <a:spcPts val="0"/>
              </a:spcAft>
              <a:buSzPts val="2000"/>
              <a:buChar char="●"/>
            </a:pPr>
            <a:r>
              <a:rPr b="0" lang="en" sz="2000"/>
              <a:t>Learnt to use Google Cloud Console in order to generate OAuth2.0  client credentials.</a:t>
            </a:r>
            <a:endParaRPr b="0" sz="2000"/>
          </a:p>
          <a:p>
            <a:pPr indent="0" lvl="0" marL="0" rtl="0" algn="l">
              <a:lnSpc>
                <a:spcPct val="150000"/>
              </a:lnSpc>
              <a:spcBef>
                <a:spcPts val="1600"/>
              </a:spcBef>
              <a:spcAft>
                <a:spcPts val="1600"/>
              </a:spcAft>
              <a:buNone/>
            </a:pPr>
            <a:r>
              <a:t/>
            </a:r>
            <a:endParaRPr b="0" sz="2000"/>
          </a:p>
        </p:txBody>
      </p:sp>
      <p:sp>
        <p:nvSpPr>
          <p:cNvPr id="100" name="Google Shape;100;p18"/>
          <p:cNvSpPr txBox="1"/>
          <p:nvPr/>
        </p:nvSpPr>
        <p:spPr>
          <a:xfrm>
            <a:off x="444750" y="486350"/>
            <a:ext cx="82545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Challenges and learning:</a:t>
            </a:r>
            <a:endParaRPr b="1" sz="24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4294967295" type="title"/>
          </p:nvPr>
        </p:nvSpPr>
        <p:spPr>
          <a:xfrm>
            <a:off x="445475" y="2089550"/>
            <a:ext cx="8344800" cy="163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CC0000"/>
                </a:solidFill>
              </a:rPr>
              <a:t>PROFILE</a:t>
            </a:r>
            <a:r>
              <a:rPr lang="en" sz="3600">
                <a:solidFill>
                  <a:srgbClr val="CC0000"/>
                </a:solidFill>
              </a:rPr>
              <a:t> SERVICE</a:t>
            </a:r>
            <a:endParaRPr sz="2400">
              <a:solidFill>
                <a:srgbClr val="CC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4294967295" type="title"/>
          </p:nvPr>
        </p:nvSpPr>
        <p:spPr>
          <a:xfrm>
            <a:off x="535775" y="628725"/>
            <a:ext cx="8043300" cy="399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USE CASES</a:t>
            </a:r>
            <a:r>
              <a:rPr lang="en" sz="2400"/>
              <a:t>:</a:t>
            </a:r>
            <a:endParaRPr sz="2400"/>
          </a:p>
          <a:p>
            <a:pPr indent="-355600" lvl="0" marL="457200" rtl="0" algn="l">
              <a:lnSpc>
                <a:spcPct val="150000"/>
              </a:lnSpc>
              <a:spcBef>
                <a:spcPts val="1600"/>
              </a:spcBef>
              <a:spcAft>
                <a:spcPts val="0"/>
              </a:spcAft>
              <a:buSzPts val="2000"/>
              <a:buChar char="●"/>
            </a:pPr>
            <a:r>
              <a:rPr b="0" lang="en" sz="2000"/>
              <a:t>The user can access their personal, address  and wallet information that was provided.</a:t>
            </a:r>
            <a:endParaRPr b="0" sz="2000"/>
          </a:p>
          <a:p>
            <a:pPr indent="-355600" lvl="0" marL="457200" rtl="0" algn="l">
              <a:lnSpc>
                <a:spcPct val="150000"/>
              </a:lnSpc>
              <a:spcBef>
                <a:spcPts val="0"/>
              </a:spcBef>
              <a:spcAft>
                <a:spcPts val="0"/>
              </a:spcAft>
              <a:buSzPts val="2000"/>
              <a:buChar char="●"/>
            </a:pPr>
            <a:r>
              <a:rPr b="0" lang="en" sz="2000"/>
              <a:t>User can have multiple addresses and cards stored out of which one is going to be default.</a:t>
            </a:r>
            <a:endParaRPr b="0" sz="2000"/>
          </a:p>
          <a:p>
            <a:pPr indent="-355600" lvl="0" marL="457200" rtl="0" algn="l">
              <a:lnSpc>
                <a:spcPct val="115000"/>
              </a:lnSpc>
              <a:spcBef>
                <a:spcPts val="0"/>
              </a:spcBef>
              <a:spcAft>
                <a:spcPts val="0"/>
              </a:spcAft>
              <a:buSzPts val="2000"/>
              <a:buChar char="●"/>
            </a:pPr>
            <a:r>
              <a:rPr b="0" lang="en" sz="2000"/>
              <a:t>These information can be  added , edited or deleted according to choice. </a:t>
            </a:r>
            <a:endParaRPr b="0" sz="2000"/>
          </a:p>
          <a:p>
            <a:pPr indent="0" lvl="0" marL="457200" rtl="0" algn="l">
              <a:lnSpc>
                <a:spcPct val="115000"/>
              </a:lnSpc>
              <a:spcBef>
                <a:spcPts val="1600"/>
              </a:spcBef>
              <a:spcAft>
                <a:spcPts val="0"/>
              </a:spcAft>
              <a:buNone/>
            </a:pPr>
            <a:r>
              <a:t/>
            </a:r>
            <a:endParaRPr b="0" sz="2400"/>
          </a:p>
          <a:p>
            <a:pPr indent="0" lvl="0" marL="0" rtl="0" algn="l">
              <a:lnSpc>
                <a:spcPct val="115000"/>
              </a:lnSpc>
              <a:spcBef>
                <a:spcPts val="1600"/>
              </a:spcBef>
              <a:spcAft>
                <a:spcPts val="16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56875" y="1355900"/>
            <a:ext cx="8367000" cy="3581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0" lang="en" sz="2000"/>
              <a:t>Integrating profile, address and wallet table was challenging.</a:t>
            </a:r>
            <a:endParaRPr b="0" sz="2000"/>
          </a:p>
          <a:p>
            <a:pPr indent="-355600" lvl="0" marL="457200" rtl="0" algn="l">
              <a:lnSpc>
                <a:spcPct val="150000"/>
              </a:lnSpc>
              <a:spcBef>
                <a:spcPts val="0"/>
              </a:spcBef>
              <a:spcAft>
                <a:spcPts val="0"/>
              </a:spcAft>
              <a:buSzPts val="2000"/>
              <a:buChar char="●"/>
            </a:pPr>
            <a:r>
              <a:rPr b="0" lang="en" sz="2000"/>
              <a:t>Understood various concepts in cassandra such as primary key and writing the custom queries.</a:t>
            </a:r>
            <a:endParaRPr b="0" sz="2000"/>
          </a:p>
          <a:p>
            <a:pPr indent="-355600" lvl="0" marL="457200" rtl="0" algn="l">
              <a:lnSpc>
                <a:spcPct val="150000"/>
              </a:lnSpc>
              <a:spcBef>
                <a:spcPts val="0"/>
              </a:spcBef>
              <a:spcAft>
                <a:spcPts val="0"/>
              </a:spcAft>
              <a:buSzPts val="2000"/>
              <a:buChar char="●"/>
            </a:pPr>
            <a:r>
              <a:rPr b="0" lang="en" sz="2000"/>
              <a:t>Learnt the usage of various new annotations in spring mainly @CrossOrigin(origins=”*”)</a:t>
            </a:r>
            <a:endParaRPr b="0" sz="2000"/>
          </a:p>
          <a:p>
            <a:pPr indent="0" lvl="0" marL="0" rtl="0" algn="l">
              <a:lnSpc>
                <a:spcPct val="115000"/>
              </a:lnSpc>
              <a:spcBef>
                <a:spcPts val="0"/>
              </a:spcBef>
              <a:spcAft>
                <a:spcPts val="0"/>
              </a:spcAft>
              <a:buNone/>
            </a:pPr>
            <a:r>
              <a:t/>
            </a:r>
            <a:endParaRPr b="0" sz="2000"/>
          </a:p>
          <a:p>
            <a:pPr indent="0" lvl="0" marL="0" rtl="0" algn="l">
              <a:lnSpc>
                <a:spcPct val="115000"/>
              </a:lnSpc>
              <a:spcBef>
                <a:spcPts val="0"/>
              </a:spcBef>
              <a:spcAft>
                <a:spcPts val="0"/>
              </a:spcAft>
              <a:buNone/>
            </a:pPr>
            <a:r>
              <a:t/>
            </a:r>
            <a:endParaRPr b="0" sz="2000"/>
          </a:p>
        </p:txBody>
      </p:sp>
      <p:sp>
        <p:nvSpPr>
          <p:cNvPr id="116" name="Google Shape;116;p21"/>
          <p:cNvSpPr txBox="1"/>
          <p:nvPr/>
        </p:nvSpPr>
        <p:spPr>
          <a:xfrm>
            <a:off x="456875" y="545300"/>
            <a:ext cx="79731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400">
                <a:solidFill>
                  <a:schemeClr val="dk2"/>
                </a:solidFill>
                <a:latin typeface="Raleway"/>
                <a:ea typeface="Raleway"/>
                <a:cs typeface="Raleway"/>
                <a:sym typeface="Raleway"/>
              </a:rPr>
              <a:t>Challenges and learning:</a:t>
            </a:r>
            <a:endParaRPr b="1" sz="24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