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ppt/presentation.xml" Type="http://schemas.openxmlformats.org/officeDocument/2006/relationships/officeDocument"/><Relationship Id="rId2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6eb3330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6eb3330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6eb3330e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6eb3330e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6eb3330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6eb3330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6eb3330e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6eb3330e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6eef9c91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6eef9c91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49e89d0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49e89d0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7a475d9a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7a475d9a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7a475d9a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7a475d9a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7a475d9a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7a475d9a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7a475d9a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7a475d9a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2bc01556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52bc01556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7a475d9a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7a475d9a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7a475d9a3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7a475d9a3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7a475d9a3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7a475d9a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7a475d9a3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7a475d9a3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eb3330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eb3330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eb3330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eb3330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eb3330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6eb3330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4769a9e33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4769a9e33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4769a9e33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4769a9e33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fb82f80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fb82f80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769a9e3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4769a9e3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 ?>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6.pn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22.jp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Relationship Id="rId4" Type="http://schemas.openxmlformats.org/officeDocument/2006/relationships/image" Target="../media/image3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jpg"/><Relationship Id="rId4" Type="http://schemas.openxmlformats.org/officeDocument/2006/relationships/image" Target="../media/image32.jpg"/><Relationship Id="rId5" Type="http://schemas.openxmlformats.org/officeDocument/2006/relationships/image" Target="../media/image3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jpg"/><Relationship Id="rId4" Type="http://schemas.openxmlformats.org/officeDocument/2006/relationships/image" Target="../media/image3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jpg"/><Relationship Id="rId4" Type="http://schemas.openxmlformats.org/officeDocument/2006/relationships/image" Target="../media/image3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9.jpeg" Type="http://schemas.openxmlformats.org/officeDocument/2006/relationships/image"/><Relationship Id="rId4" Target="../media/image4.jpg" Type="http://schemas.openxmlformats.org/officeDocument/2006/relationships/image"/><Relationship Id="rId5" Target="../media/image7.jpg" Type="http://schemas.openxmlformats.org/officeDocument/2006/relationships/image"/><Relationship Id="rId6" Target="../media/image8.jpg" Type="http://schemas.openxmlformats.org/officeDocument/2006/relationships/image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2.jpg"/><Relationship Id="rId5" Type="http://schemas.openxmlformats.org/officeDocument/2006/relationships/image" Target="../media/image9.jpg"/><Relationship Id="rId6" Type="http://schemas.openxmlformats.org/officeDocument/2006/relationships/image" Target="../media/image14.jpg"/><Relationship Id="rId7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572400" y="2089800"/>
            <a:ext cx="79992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USER EXPERIENCE </a:t>
            </a:r>
            <a:endParaRPr sz="6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03000" y="100950"/>
            <a:ext cx="80685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latin typeface="Courier New"/>
                <a:ea typeface="Courier New"/>
                <a:cs typeface="Courier New"/>
                <a:sym typeface="Courier New"/>
              </a:rPr>
              <a:t>“Design is not just what it looks like and feels like. Design is how it works.” — Steve Jobs.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284025" y="3360550"/>
            <a:ext cx="2124600" cy="1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BY: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ANKITHA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BHAVIKA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PRATILIPI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YASHASWINI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569700" y="1228200"/>
            <a:ext cx="822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300"/>
              <a:t>QUADRANT MODEL </a:t>
            </a:r>
            <a:r>
              <a:rPr lang="en" sz="3300"/>
              <a:t>or </a:t>
            </a:r>
            <a:r>
              <a:rPr i="1" lang="en" sz="3300"/>
              <a:t>SPECIALIZATIONS</a:t>
            </a:r>
            <a:endParaRPr i="1" sz="3300"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729450" y="2078875"/>
            <a:ext cx="4764000" cy="27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Experience Strategy   (ExS)</a:t>
            </a:r>
            <a:endParaRPr b="1"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User Research   (UR)</a:t>
            </a:r>
            <a:endParaRPr b="1"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Interaction Design   (IxD)</a:t>
            </a:r>
            <a:endParaRPr b="1"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Information Architecture   (IA)</a:t>
            </a:r>
            <a:endParaRPr b="1" sz="2000"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475" y="1844775"/>
            <a:ext cx="3414525" cy="32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5270500" y="1419675"/>
            <a:ext cx="1750775" cy="1387925"/>
          </a:xfrm>
          <a:prstGeom prst="flowChartProcess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QUANTITATIVE</a:t>
            </a:r>
            <a:endParaRPr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7338775" y="1424238"/>
            <a:ext cx="1687200" cy="137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QUALITATIVE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7338775" y="3102400"/>
            <a:ext cx="1687200" cy="137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BEHAVIORAL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5270488" y="3097838"/>
            <a:ext cx="1750775" cy="1387925"/>
          </a:xfrm>
          <a:prstGeom prst="flowChartProcess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ATTITUDINAL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5098075" y="585025"/>
            <a:ext cx="3927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User Research (UR)</a:t>
            </a:r>
            <a:endParaRPr b="1" sz="26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81" name="Google Shape;181;p23"/>
          <p:cNvCxnSpPr/>
          <p:nvPr/>
        </p:nvCxnSpPr>
        <p:spPr>
          <a:xfrm flipH="1">
            <a:off x="7193725" y="1397000"/>
            <a:ext cx="9000" cy="312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3"/>
          <p:cNvCxnSpPr/>
          <p:nvPr/>
        </p:nvCxnSpPr>
        <p:spPr>
          <a:xfrm flipH="1">
            <a:off x="5270575" y="2930075"/>
            <a:ext cx="3782700" cy="2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3"/>
          <p:cNvSpPr/>
          <p:nvPr/>
        </p:nvSpPr>
        <p:spPr>
          <a:xfrm>
            <a:off x="1883250" y="3097850"/>
            <a:ext cx="1750775" cy="1387925"/>
          </a:xfrm>
          <a:prstGeom prst="flowChartProcess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TECHNICAL CAPABILITIES</a:t>
            </a:r>
            <a:endParaRPr sz="19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2919113" y="1419688"/>
            <a:ext cx="1750775" cy="1387925"/>
          </a:xfrm>
          <a:prstGeom prst="flowChartProcess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USER NEEDS</a:t>
            </a:r>
            <a:endParaRPr sz="2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836400" y="1419663"/>
            <a:ext cx="1750775" cy="1387925"/>
          </a:xfrm>
          <a:prstGeom prst="flowChartProcess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BUSINESS VISION</a:t>
            </a:r>
            <a:endParaRPr sz="19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442600" y="585025"/>
            <a:ext cx="3927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UX Strategy (ExS)</a:t>
            </a:r>
            <a:endParaRPr b="1" sz="2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2397" l="3241" r="2543" t="10113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283950" y="4478250"/>
            <a:ext cx="2636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SITE MAP (HIERARCHY)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8246" l="12153" r="12221" t="8793"/>
          <a:stretch/>
        </p:blipFill>
        <p:spPr>
          <a:xfrm>
            <a:off x="0" y="-36900"/>
            <a:ext cx="5558551" cy="3366126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25"/>
          <p:cNvSpPr txBox="1"/>
          <p:nvPr/>
        </p:nvSpPr>
        <p:spPr>
          <a:xfrm>
            <a:off x="489338" y="72875"/>
            <a:ext cx="2791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4">
            <a:alphaModFix/>
          </a:blip>
          <a:srcRect b="32192" l="33046" r="32262" t="40661"/>
          <a:stretch/>
        </p:blipFill>
        <p:spPr>
          <a:xfrm>
            <a:off x="4393200" y="3583225"/>
            <a:ext cx="4750801" cy="1560275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p25"/>
          <p:cNvSpPr/>
          <p:nvPr/>
        </p:nvSpPr>
        <p:spPr>
          <a:xfrm>
            <a:off x="5558550" y="1271750"/>
            <a:ext cx="2058900" cy="748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CONSISTENCY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2334300" y="3988963"/>
            <a:ext cx="2058900" cy="7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CONFIRMATION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850" y="-36300"/>
            <a:ext cx="4336150" cy="2712375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381500" cy="2676075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8" name="Google Shape;208;p26"/>
          <p:cNvSpPr txBox="1"/>
          <p:nvPr/>
        </p:nvSpPr>
        <p:spPr>
          <a:xfrm>
            <a:off x="1347050" y="3032175"/>
            <a:ext cx="2004900" cy="19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REDUCE COGNITIVE LOAD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AND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PROVIDE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CLARITY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 rotWithShape="1">
          <a:blip r:embed="rId5">
            <a:alphaModFix/>
          </a:blip>
          <a:srcRect b="31338" l="0" r="0" t="25448"/>
          <a:stretch/>
        </p:blipFill>
        <p:spPr>
          <a:xfrm>
            <a:off x="4807850" y="2921000"/>
            <a:ext cx="4336149" cy="2222501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 b="17306" l="7208" r="7079" t="17508"/>
          <a:stretch/>
        </p:blipFill>
        <p:spPr>
          <a:xfrm>
            <a:off x="0" y="0"/>
            <a:ext cx="6123225" cy="2794001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47350"/>
            <a:ext cx="6123226" cy="179615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27"/>
          <p:cNvSpPr/>
          <p:nvPr/>
        </p:nvSpPr>
        <p:spPr>
          <a:xfrm>
            <a:off x="6549575" y="1560300"/>
            <a:ext cx="2249700" cy="202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EFFECTIVE ERROR MESSAGES </a:t>
            </a:r>
            <a:endParaRPr b="1"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AND </a:t>
            </a:r>
            <a:endParaRPr b="1" sz="1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RELEVANT FEEDBACK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134175" y="534675"/>
            <a:ext cx="8884200" cy="4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76A5A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en" sz="2300">
                <a:solidFill>
                  <a:srgbClr val="76A5AF"/>
                </a:solidFill>
                <a:latin typeface="Arial"/>
                <a:ea typeface="Arial"/>
                <a:cs typeface="Arial"/>
                <a:sym typeface="Arial"/>
              </a:rPr>
              <a:t>eatures of ecommerce website with good ux</a:t>
            </a:r>
            <a:endParaRPr b="1" sz="2300">
              <a:solidFill>
                <a:srgbClr val="76A5A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Mobile Experience with Responsive Web Design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responsive web design allows customers to have a consistent ecommerce website experience across any device they choose to use while shopping–whether desktop, tablet or mobile.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950" y="2120425"/>
            <a:ext cx="5220724" cy="297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276500" y="666825"/>
            <a:ext cx="8619900" cy="44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Flat Design = Clean &amp; Focused Design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 design gives a page the breathing room it needs to offer a compelling call to action for engagement.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Focused design can help showcase products—such as large and detailed imagery that a customer needs to make their decision to buy now.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075" y="1826275"/>
            <a:ext cx="5631449" cy="33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0" y="483850"/>
            <a:ext cx="9099600" cy="45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Organized &amp; Easy-to-use Navigation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make the navigation prominent and super organized.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Ecommerce website best practices to consider for search: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auto-complete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suggestions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for search by product name, and model number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275" y="890450"/>
            <a:ext cx="4422851" cy="28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900" y="2571750"/>
            <a:ext cx="3547577" cy="244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113850" y="433025"/>
            <a:ext cx="9030300" cy="47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VISUALS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best way to describe what’s for sale is by using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resolution photos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 detail shots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video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360° view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450" y="514550"/>
            <a:ext cx="3624975" cy="170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975" y="2222275"/>
            <a:ext cx="4550650" cy="28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WHAT IS UX AND WHY IS IT NECESSARY?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2093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8E7CC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 experience (abbreviated as UX) is how a person feels when interacting with a system. It’s about how the digital content feels, what the experience of it is.                          </a:t>
            </a:r>
            <a:r>
              <a:rPr lang="en" sz="2200">
                <a:solidFill>
                  <a:srgbClr val="674EA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UX is important because it tries to fulfill the user's needs. It aims to provide positive experiences that keep users loyal to the product or brand. </a:t>
            </a:r>
            <a:endParaRPr sz="3200">
              <a:solidFill>
                <a:srgbClr val="674EA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0" y="544850"/>
            <a:ext cx="9059100" cy="4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Product Detail Page Must-Ha</a:t>
            </a: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ves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0" y="1782838"/>
            <a:ext cx="5255351" cy="6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50" y="2451850"/>
            <a:ext cx="5326500" cy="11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7725" y="2529025"/>
            <a:ext cx="2504899" cy="13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 txBox="1"/>
          <p:nvPr/>
        </p:nvSpPr>
        <p:spPr>
          <a:xfrm>
            <a:off x="71150" y="1457650"/>
            <a:ext cx="52200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Visible Add to Cart button</a:t>
            </a:r>
            <a:endParaRPr sz="1500"/>
          </a:p>
        </p:txBody>
      </p:sp>
      <p:sp>
        <p:nvSpPr>
          <p:cNvPr id="252" name="Google Shape;252;p32"/>
          <p:cNvSpPr txBox="1"/>
          <p:nvPr/>
        </p:nvSpPr>
        <p:spPr>
          <a:xfrm>
            <a:off x="5663925" y="1260550"/>
            <a:ext cx="32325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300"/>
              <a:t> </a:t>
            </a:r>
            <a:r>
              <a:rPr lang="en" sz="1450"/>
              <a:t>Use trust badges</a:t>
            </a:r>
            <a:endParaRPr sz="14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It will help strengthen the buying confidence                                                                                                                                                                                                                             of a customer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5857075" y="3830175"/>
            <a:ext cx="2937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 addition to trust badges, get your site working with an SSL certificate so that browsing and buying from the site is even more secure.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246000" y="3726350"/>
            <a:ext cx="43812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  Allow customers to read and add reviews</a:t>
            </a:r>
            <a:endParaRPr sz="145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It might seem daunting to give the public access to fully disclose about a product, but 7 out of 10 shoppers consult reviews before making a purchase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63025" y="315800"/>
            <a:ext cx="8914800" cy="47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76A5AF"/>
                </a:solidFill>
                <a:latin typeface="Arial"/>
                <a:ea typeface="Arial"/>
                <a:cs typeface="Arial"/>
                <a:sym typeface="Arial"/>
              </a:rPr>
              <a:t>UX DESIGN FAILS</a:t>
            </a:r>
            <a:endParaRPr b="1" sz="2600">
              <a:solidFill>
                <a:srgbClr val="76A5A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➢"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WhatsApp’s delete message feature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0925"/>
            <a:ext cx="4436724" cy="28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 txBox="1"/>
          <p:nvPr/>
        </p:nvSpPr>
        <p:spPr>
          <a:xfrm>
            <a:off x="4477400" y="1429200"/>
            <a:ext cx="341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50"/>
              <a:buChar char="➢"/>
            </a:pPr>
            <a:r>
              <a:rPr lang="en" sz="1450"/>
              <a:t>Netflix hover auto-play</a:t>
            </a:r>
            <a:endParaRPr sz="14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601" y="2130600"/>
            <a:ext cx="4713951" cy="29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164675" y="1114075"/>
            <a:ext cx="89352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50"/>
              <a:buChar char="➢"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Super long dropdowns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78" y="1591850"/>
            <a:ext cx="5268201" cy="35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 txBox="1"/>
          <p:nvPr/>
        </p:nvSpPr>
        <p:spPr>
          <a:xfrm>
            <a:off x="5187950" y="1175075"/>
            <a:ext cx="37815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➢"/>
            </a:pPr>
            <a:r>
              <a:rPr lang="en" sz="1450"/>
              <a:t>Apple’s storage management system</a:t>
            </a:r>
            <a:endParaRPr sz="145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0" name="Google Shape;270;p34"/>
          <p:cNvPicPr preferRelativeResize="0"/>
          <p:nvPr/>
        </p:nvPicPr>
        <p:blipFill rotWithShape="1">
          <a:blip r:embed="rId4">
            <a:alphaModFix/>
          </a:blip>
          <a:srcRect b="-6553" l="0" r="0" t="0"/>
          <a:stretch/>
        </p:blipFill>
        <p:spPr>
          <a:xfrm>
            <a:off x="5013400" y="1815475"/>
            <a:ext cx="4130601" cy="26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/>
          <p:nvPr/>
        </p:nvSpPr>
        <p:spPr>
          <a:xfrm>
            <a:off x="476250" y="2040612"/>
            <a:ext cx="8191622" cy="10626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97700" y="1146175"/>
            <a:ext cx="37743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45F06"/>
                </a:solidFill>
              </a:rPr>
              <a:t>UI</a:t>
            </a:r>
            <a:endParaRPr b="1" sz="1800">
              <a:solidFill>
                <a:srgbClr val="B45F0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B45F06"/>
              </a:buClr>
              <a:buSzPts val="1800"/>
              <a:buAutoNum type="arabicPeriod"/>
            </a:pPr>
            <a:r>
              <a:rPr lang="en" sz="1800">
                <a:solidFill>
                  <a:srgbClr val="B45F06"/>
                </a:solidFill>
              </a:rPr>
              <a:t>Focuses on how it looks .</a:t>
            </a:r>
            <a:endParaRPr sz="1800">
              <a:solidFill>
                <a:srgbClr val="B45F0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AutoNum type="arabicPeriod"/>
            </a:pPr>
            <a:r>
              <a:rPr lang="en" sz="1800">
                <a:solidFill>
                  <a:srgbClr val="B45F06"/>
                </a:solidFill>
              </a:rPr>
              <a:t>Tangible elements.</a:t>
            </a:r>
            <a:endParaRPr sz="1800">
              <a:solidFill>
                <a:srgbClr val="B45F0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AutoNum type="arabicPeriod"/>
            </a:pPr>
            <a:r>
              <a:rPr lang="en" sz="1800">
                <a:solidFill>
                  <a:srgbClr val="B45F06"/>
                </a:solidFill>
              </a:rPr>
              <a:t>Focused on the product.</a:t>
            </a:r>
            <a:endParaRPr sz="18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.</a:t>
            </a:r>
            <a:endParaRPr sz="1800"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643600" y="1146175"/>
            <a:ext cx="37743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UX</a:t>
            </a:r>
            <a:endParaRPr b="1" sz="1800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AA84F"/>
              </a:buClr>
              <a:buSzPts val="1800"/>
              <a:buAutoNum type="arabicPeriod"/>
            </a:pPr>
            <a:r>
              <a:rPr lang="en" sz="1800">
                <a:solidFill>
                  <a:srgbClr val="6AA84F"/>
                </a:solidFill>
              </a:rPr>
              <a:t>Focuses on how it feels.</a:t>
            </a:r>
            <a:endParaRPr sz="1800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AutoNum type="arabicPeriod"/>
            </a:pPr>
            <a:r>
              <a:rPr lang="en" sz="1800">
                <a:solidFill>
                  <a:srgbClr val="6AA84F"/>
                </a:solidFill>
              </a:rPr>
              <a:t>Conceptual aspects.</a:t>
            </a:r>
            <a:endParaRPr sz="1800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AutoNum type="arabicPeriod"/>
            </a:pPr>
            <a:r>
              <a:rPr lang="en" sz="1800">
                <a:solidFill>
                  <a:srgbClr val="6AA84F"/>
                </a:solidFill>
              </a:rPr>
              <a:t>Focused on the user and their journey.</a:t>
            </a:r>
            <a:endParaRPr sz="1800">
              <a:solidFill>
                <a:srgbClr val="6AA84F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67" y="3121150"/>
            <a:ext cx="3247507" cy="16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876" y="3182233"/>
            <a:ext cx="3247524" cy="16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1746600" y="895000"/>
            <a:ext cx="481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300">
                <a:solidFill>
                  <a:schemeClr val="accent5"/>
                </a:solidFill>
              </a:rPr>
              <a:t>UX Design Process</a:t>
            </a:r>
            <a:endParaRPr i="1" sz="3300">
              <a:solidFill>
                <a:schemeClr val="accent5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43500" y="3819000"/>
            <a:ext cx="2062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311825" y="3611200"/>
            <a:ext cx="2062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8300" y="3807950"/>
            <a:ext cx="2091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048550" y="2099200"/>
            <a:ext cx="56181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AutoNum type="arabicPeriod"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USER RESEARCH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AutoNum type="arabicPeriod"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CREATING PERSONAS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AutoNum type="arabicPeriod"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SKETCHING 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AutoNum type="arabicPeriod"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TESTING A PROTOTYPE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97375" y="4052800"/>
            <a:ext cx="80133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Product/Product Features from Start -------&gt; Finish.</a:t>
            </a:r>
            <a:endParaRPr b="1" sz="18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Includes Design &amp; Implementation to Testing &amp; Feedback!</a:t>
            </a:r>
            <a:endParaRPr b="1" sz="18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170000" y="1832225"/>
            <a:ext cx="21744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Empathy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 Solving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And Psychology!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000" y="838925"/>
            <a:ext cx="1609709" cy="9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1733875" y="987525"/>
            <a:ext cx="4248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USER RESEARCH</a:t>
            </a:r>
            <a:endParaRPr i="1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750" y="679050"/>
            <a:ext cx="2062950" cy="154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253875" y="1512150"/>
            <a:ext cx="53973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Ranging from conducting analysis of our Competitors to Surveying and Interviewing our prospective Users.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53875" y="2704200"/>
            <a:ext cx="82341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Get to know how Users think,behave, their needs &amp; Pain points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Engage with users directly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Find patterns and commonalities of target users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Tells you who your users are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What context they will be using your products/service.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31125" y="4514375"/>
            <a:ext cx="8300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When is the best time to conduct User Research?</a:t>
            </a:r>
            <a:endParaRPr b="1" i="1" sz="17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1767000" y="954400"/>
            <a:ext cx="3321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Creating Personas</a:t>
            </a:r>
            <a:endParaRPr i="1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650" y="645925"/>
            <a:ext cx="2207350" cy="15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576300" y="2297100"/>
            <a:ext cx="57027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It’s like creating a fictional person who will want to use your product.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19225" y="1488125"/>
            <a:ext cx="4893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 unique aspect of UX design!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126350" y="3765250"/>
            <a:ext cx="6891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Why is this step important?</a:t>
            </a:r>
            <a:endParaRPr b="1" i="1" sz="1700">
              <a:solidFill>
                <a:srgbClr val="274E1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1755925" y="965450"/>
            <a:ext cx="3994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Sketching - Wire Frames</a:t>
            </a:r>
            <a:endParaRPr i="1"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813" y="766475"/>
            <a:ext cx="2207350" cy="1394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719100" y="2037425"/>
            <a:ext cx="5143500" cy="1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WireFrames are like ScreenShots of what the App will look like and what steps the user will take to accomplish a task.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 b="7839" l="6033" r="64157" t="7500"/>
          <a:stretch/>
        </p:blipFill>
        <p:spPr>
          <a:xfrm>
            <a:off x="1098600" y="3163550"/>
            <a:ext cx="948826" cy="15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5">
            <a:alphaModFix/>
          </a:blip>
          <a:srcRect b="5285" l="37422" r="33556" t="4510"/>
          <a:stretch/>
        </p:blipFill>
        <p:spPr>
          <a:xfrm>
            <a:off x="2816438" y="3163550"/>
            <a:ext cx="948826" cy="15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6">
            <a:alphaModFix/>
          </a:blip>
          <a:srcRect b="0" l="64320" r="0" t="0"/>
          <a:stretch/>
        </p:blipFill>
        <p:spPr>
          <a:xfrm>
            <a:off x="4634150" y="3096100"/>
            <a:ext cx="1006874" cy="17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948825" y="4694075"/>
            <a:ext cx="14580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LOW FIDELITY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2751600" y="4694075"/>
            <a:ext cx="10785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MID FIDELITY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509538" y="4744000"/>
            <a:ext cx="12561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HIGH FIDELITY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-1188500" y="2057400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292887" y="135614"/>
            <a:ext cx="4374474" cy="542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8037" l="0" r="0" t="0"/>
          <a:stretch/>
        </p:blipFill>
        <p:spPr>
          <a:xfrm>
            <a:off x="216950" y="683550"/>
            <a:ext cx="1419100" cy="135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874" y="3596450"/>
            <a:ext cx="1419100" cy="1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6">
            <a:alphaModFix/>
          </a:blip>
          <a:srcRect b="8450" l="0" r="0" t="0"/>
          <a:stretch/>
        </p:blipFill>
        <p:spPr>
          <a:xfrm>
            <a:off x="7410274" y="683550"/>
            <a:ext cx="1348124" cy="155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7">
            <a:alphaModFix/>
          </a:blip>
          <a:srcRect b="8357" l="0" r="0" t="0"/>
          <a:stretch/>
        </p:blipFill>
        <p:spPr>
          <a:xfrm>
            <a:off x="7410275" y="3328513"/>
            <a:ext cx="1419099" cy="1687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1998750" y="921300"/>
            <a:ext cx="3464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Testing a Prototype</a:t>
            </a:r>
            <a:endParaRPr i="1"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925" y="634000"/>
            <a:ext cx="2091675" cy="13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569275" y="1957525"/>
            <a:ext cx="53232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User testing is a fundamental aspect of UX design.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Without testing a feature/product with real users, there’s no way of knowing if the product is meeting user needs.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639200" y="4104825"/>
            <a:ext cx="4474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Is user testing only done in the last?</a:t>
            </a:r>
            <a:endParaRPr b="1" i="1" sz="1700">
              <a:solidFill>
                <a:srgbClr val="274E1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1507270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