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13716000" cx="24377650"/>
  <p:notesSz cx="6858000" cy="9144000"/>
  <p:embeddedFontLst>
    <p:embeddedFont>
      <p:font typeface="Montserrat"/>
      <p:regular r:id="rId23"/>
      <p:bold r:id="rId24"/>
      <p:italic r:id="rId25"/>
      <p:boldItalic r:id="rId26"/>
    </p:embeddedFont>
    <p:embeddedFont>
      <p:font typeface="Lato Light"/>
      <p:regular r:id="rId27"/>
      <p:bold r:id="rId28"/>
      <p:italic r:id="rId29"/>
      <p:boldItalic r:id="rId30"/>
    </p:embeddedFont>
    <p:embeddedFont>
      <p:font typeface="Montserrat Medium"/>
      <p:regular r:id="rId31"/>
      <p:bold r:id="rId32"/>
      <p:italic r:id="rId33"/>
      <p:boldItalic r:id="rId34"/>
    </p:embeddedFont>
    <p:embeddedFont>
      <p:font typeface="Montserrat Light"/>
      <p:regular r:id="rId35"/>
      <p:bold r:id="rId36"/>
      <p:italic r:id="rId37"/>
      <p:boldItalic r:id="rId38"/>
    </p:embeddedFont>
    <p:embeddedFont>
      <p:font typeface="Montserrat ExtraLight"/>
      <p:regular r:id="rId39"/>
      <p:bold r:id="rId40"/>
      <p:italic r:id="rId41"/>
      <p:boldItalic r:id="rId42"/>
    </p:embeddedFont>
    <p:embeddedFont>
      <p:font typeface="Merriweather"/>
      <p:regular r:id="rId43"/>
      <p:bold r:id="rId44"/>
      <p:italic r:id="rId45"/>
      <p:boldItalic r:id="rId46"/>
    </p:embeddedFont>
    <p:embeddedFont>
      <p:font typeface="Montserrat Thin"/>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font" Target="fonts/MontserratExtraLight-bold.fntdata"/><Relationship Id="rId42" Type="http://schemas.openxmlformats.org/officeDocument/2006/relationships/font" Target="fonts/MontserratExtraLight-boldItalic.fntdata"/><Relationship Id="rId41" Type="http://schemas.openxmlformats.org/officeDocument/2006/relationships/font" Target="fonts/MontserratExtraLight-italic.fntdata"/><Relationship Id="rId44" Type="http://schemas.openxmlformats.org/officeDocument/2006/relationships/font" Target="fonts/Merriweather-bold.fntdata"/><Relationship Id="rId43" Type="http://schemas.openxmlformats.org/officeDocument/2006/relationships/font" Target="fonts/Merriweather-regular.fntdata"/><Relationship Id="rId46" Type="http://schemas.openxmlformats.org/officeDocument/2006/relationships/font" Target="fonts/Merriweather-boldItalic.fntdata"/><Relationship Id="rId45" Type="http://schemas.openxmlformats.org/officeDocument/2006/relationships/font" Target="fonts/Merriweather-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ontserratThin-bold.fntdata"/><Relationship Id="rId47" Type="http://schemas.openxmlformats.org/officeDocument/2006/relationships/font" Target="fonts/MontserratThin-regular.fntdata"/><Relationship Id="rId49" Type="http://schemas.openxmlformats.org/officeDocument/2006/relationships/font" Target="fonts/MontserratThin-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Medium-regular.fntdata"/><Relationship Id="rId30" Type="http://schemas.openxmlformats.org/officeDocument/2006/relationships/font" Target="fonts/LatoLight-boldItalic.fntdata"/><Relationship Id="rId33" Type="http://schemas.openxmlformats.org/officeDocument/2006/relationships/font" Target="fonts/MontserratMedium-italic.fntdata"/><Relationship Id="rId32" Type="http://schemas.openxmlformats.org/officeDocument/2006/relationships/font" Target="fonts/MontserratMedium-bold.fntdata"/><Relationship Id="rId35" Type="http://schemas.openxmlformats.org/officeDocument/2006/relationships/font" Target="fonts/MontserratLight-regular.fntdata"/><Relationship Id="rId34" Type="http://schemas.openxmlformats.org/officeDocument/2006/relationships/font" Target="fonts/MontserratMedium-boldItalic.fntdata"/><Relationship Id="rId37" Type="http://schemas.openxmlformats.org/officeDocument/2006/relationships/font" Target="fonts/MontserratLight-italic.fntdata"/><Relationship Id="rId36" Type="http://schemas.openxmlformats.org/officeDocument/2006/relationships/font" Target="fonts/MontserratLight-bold.fntdata"/><Relationship Id="rId39" Type="http://schemas.openxmlformats.org/officeDocument/2006/relationships/font" Target="fonts/MontserratExtraLight-regular.fntdata"/><Relationship Id="rId38" Type="http://schemas.openxmlformats.org/officeDocument/2006/relationships/font" Target="fonts/MontserratLight-boldItalic.fntdata"/><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Montserrat-bold.fntdata"/><Relationship Id="rId23" Type="http://schemas.openxmlformats.org/officeDocument/2006/relationships/font" Target="fonts/Montserrat-regular.fntdata"/><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LatoLight-bold.fntdata"/><Relationship Id="rId27" Type="http://schemas.openxmlformats.org/officeDocument/2006/relationships/font" Target="fonts/LatoLight-regular.fntdata"/><Relationship Id="rId29" Type="http://schemas.openxmlformats.org/officeDocument/2006/relationships/font" Target="fonts/LatoLight-italic.fntdata"/><Relationship Id="rId50" Type="http://schemas.openxmlformats.org/officeDocument/2006/relationships/font" Target="fonts/MontserratThin-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6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fece0ca08_2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7fece0ca08_2_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change the image behind the Mock up.</a:t>
            </a:r>
            <a:endParaRPr/>
          </a:p>
          <a:p>
            <a:pPr indent="0" lvl="0" marL="0" rtl="0" algn="l">
              <a:spcBef>
                <a:spcPts val="0"/>
              </a:spcBef>
              <a:spcAft>
                <a:spcPts val="0"/>
              </a:spcAft>
              <a:buNone/>
            </a:pPr>
            <a:r>
              <a:rPr lang="en-US"/>
              <a:t>Select the layer - &gt; Right Click -&gt; Send to Back -&gt; Delete the image -&gt; Drag &amp; Drop your Own Picture -&gt; Send to Back (again)</a:t>
            </a:r>
            <a:endParaRPr/>
          </a:p>
        </p:txBody>
      </p:sp>
      <p:sp>
        <p:nvSpPr>
          <p:cNvPr id="141" name="Google Shape;141;g7fece0ca08_2_5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fece0ca08_2_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7fece0ca08_2_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change the image behind the Mock up.</a:t>
            </a:r>
            <a:endParaRPr/>
          </a:p>
          <a:p>
            <a:pPr indent="0" lvl="0" marL="0" rtl="0" algn="l">
              <a:spcBef>
                <a:spcPts val="0"/>
              </a:spcBef>
              <a:spcAft>
                <a:spcPts val="0"/>
              </a:spcAft>
              <a:buNone/>
            </a:pPr>
            <a:r>
              <a:rPr lang="en-US"/>
              <a:t>Select the layer - &gt; Right Click -&gt; Send to Back -&gt; Delete the image -&gt; Drag &amp; Drop your Own Picture -&gt; Send to Back (again)</a:t>
            </a:r>
            <a:endParaRPr/>
          </a:p>
        </p:txBody>
      </p:sp>
      <p:sp>
        <p:nvSpPr>
          <p:cNvPr id="155" name="Google Shape;155;g7fece0ca08_2_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7fece0ca08_2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g7fece0ca08_2_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change the image behind the Mock up.</a:t>
            </a:r>
            <a:endParaRPr/>
          </a:p>
          <a:p>
            <a:pPr indent="0" lvl="0" marL="0" rtl="0" algn="l">
              <a:spcBef>
                <a:spcPts val="0"/>
              </a:spcBef>
              <a:spcAft>
                <a:spcPts val="0"/>
              </a:spcAft>
              <a:buNone/>
            </a:pPr>
            <a:r>
              <a:rPr lang="en-US"/>
              <a:t>Select the layer - &gt; Right Click -&gt; Send to Back -&gt; Delete the image -&gt; Drag &amp; Drop your Own Picture -&gt; Send to Back (again)</a:t>
            </a:r>
            <a:endParaRPr/>
          </a:p>
        </p:txBody>
      </p:sp>
      <p:sp>
        <p:nvSpPr>
          <p:cNvPr id="168" name="Google Shape;168;g7fece0ca08_2_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g7fece0ca08_2_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7fece0ca08_2_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change the image behind the Mock up.</a:t>
            </a:r>
            <a:endParaRPr/>
          </a:p>
          <a:p>
            <a:pPr indent="0" lvl="0" marL="0" rtl="0" algn="l">
              <a:spcBef>
                <a:spcPts val="0"/>
              </a:spcBef>
              <a:spcAft>
                <a:spcPts val="0"/>
              </a:spcAft>
              <a:buNone/>
            </a:pPr>
            <a:r>
              <a:rPr lang="en-US"/>
              <a:t>Select the layer - &gt; Right Click -&gt; Send to Back -&gt; Delete the image -&gt; Drag &amp; Drop your Own Picture -&gt; Send to Back (again)</a:t>
            </a:r>
            <a:endParaRPr/>
          </a:p>
        </p:txBody>
      </p:sp>
      <p:sp>
        <p:nvSpPr>
          <p:cNvPr id="183" name="Google Shape;183;g7fece0ca08_2_9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7fece0ca08_2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7fece0ca08_2_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change the image behind the Mock up.</a:t>
            </a:r>
            <a:endParaRPr/>
          </a:p>
          <a:p>
            <a:pPr indent="0" lvl="0" marL="0" rtl="0" algn="l">
              <a:spcBef>
                <a:spcPts val="0"/>
              </a:spcBef>
              <a:spcAft>
                <a:spcPts val="0"/>
              </a:spcAft>
              <a:buNone/>
            </a:pPr>
            <a:r>
              <a:rPr lang="en-US"/>
              <a:t>Select the layer - &gt; Right Click -&gt; Send to Back -&gt; Delete the image -&gt; Drag &amp; Drop your Own Picture -&gt; Send to Back (again)</a:t>
            </a:r>
            <a:endParaRPr/>
          </a:p>
        </p:txBody>
      </p:sp>
      <p:sp>
        <p:nvSpPr>
          <p:cNvPr id="195" name="Google Shape;195;g7fece0ca08_2_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7fece0ca08_2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g7fece0ca08_2_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change the image behind the Mock up.</a:t>
            </a:r>
            <a:endParaRPr/>
          </a:p>
          <a:p>
            <a:pPr indent="0" lvl="0" marL="0" rtl="0" algn="l">
              <a:spcBef>
                <a:spcPts val="0"/>
              </a:spcBef>
              <a:spcAft>
                <a:spcPts val="0"/>
              </a:spcAft>
              <a:buNone/>
            </a:pPr>
            <a:r>
              <a:rPr lang="en-US"/>
              <a:t>Select the layer - &gt; Right Click -&gt; Send to Back -&gt; Delete the image -&gt; Drag &amp; Drop your Own Picture -&gt; Send to Back (again)</a:t>
            </a:r>
            <a:endParaRPr/>
          </a:p>
        </p:txBody>
      </p:sp>
      <p:sp>
        <p:nvSpPr>
          <p:cNvPr id="208" name="Google Shape;208;g7fece0ca08_2_1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7fece0ca08_2_1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7fece0ca08_2_1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change the image behind the Mock up.</a:t>
            </a:r>
            <a:endParaRPr/>
          </a:p>
          <a:p>
            <a:pPr indent="0" lvl="0" marL="0" rtl="0" algn="l">
              <a:spcBef>
                <a:spcPts val="0"/>
              </a:spcBef>
              <a:spcAft>
                <a:spcPts val="0"/>
              </a:spcAft>
              <a:buNone/>
            </a:pPr>
            <a:r>
              <a:rPr lang="en-US"/>
              <a:t>Select the layer - &gt; Right Click -&gt; Send to Back -&gt; Delete the image -&gt; Drag &amp; Drop your Own Picture -&gt; Send to Back (again)</a:t>
            </a:r>
            <a:endParaRPr/>
          </a:p>
        </p:txBody>
      </p:sp>
      <p:sp>
        <p:nvSpPr>
          <p:cNvPr id="222" name="Google Shape;222;g7fece0ca08_2_1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fece0ca08_2_1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g7fece0ca08_2_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change the image behind the Mock up.</a:t>
            </a:r>
            <a:endParaRPr/>
          </a:p>
          <a:p>
            <a:pPr indent="0" lvl="0" marL="0" rtl="0" algn="l">
              <a:spcBef>
                <a:spcPts val="0"/>
              </a:spcBef>
              <a:spcAft>
                <a:spcPts val="0"/>
              </a:spcAft>
              <a:buNone/>
            </a:pPr>
            <a:r>
              <a:rPr lang="en-US"/>
              <a:t>Select the layer - &gt; Right Click -&gt; Send to Back -&gt; Delete the image -&gt; Drag &amp; Drop your Own Picture -&gt; Send to Back (again)</a:t>
            </a:r>
            <a:endParaRPr/>
          </a:p>
        </p:txBody>
      </p:sp>
      <p:sp>
        <p:nvSpPr>
          <p:cNvPr id="235" name="Google Shape;235;g7fece0ca08_2_1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 name="Shape 41"/>
        <p:cNvGrpSpPr/>
        <p:nvPr/>
      </p:nvGrpSpPr>
      <p:grpSpPr>
        <a:xfrm>
          <a:off x="0" y="0"/>
          <a:ext cx="0" cy="0"/>
          <a:chOff x="0" y="0"/>
          <a:chExt cx="0" cy="0"/>
        </a:xfrm>
      </p:grpSpPr>
      <p:sp>
        <p:nvSpPr>
          <p:cNvPr id="42" name="Google Shape;42;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 name="Shape 53"/>
        <p:cNvGrpSpPr/>
        <p:nvPr/>
      </p:nvGrpSpPr>
      <p:grpSpPr>
        <a:xfrm>
          <a:off x="0" y="0"/>
          <a:ext cx="0" cy="0"/>
          <a:chOff x="0" y="0"/>
          <a:chExt cx="0" cy="0"/>
        </a:xfrm>
      </p:grpSpPr>
      <p:sp>
        <p:nvSpPr>
          <p:cNvPr id="54" name="Google Shape;54;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change the image behind the Mock up.</a:t>
            </a:r>
            <a:endParaRPr/>
          </a:p>
          <a:p>
            <a:pPr indent="0" lvl="0" marL="0" rtl="0" algn="l">
              <a:spcBef>
                <a:spcPts val="0"/>
              </a:spcBef>
              <a:spcAft>
                <a:spcPts val="0"/>
              </a:spcAft>
              <a:buNone/>
            </a:pPr>
            <a:r>
              <a:rPr lang="en-US"/>
              <a:t>Select the layer - &gt; Right Click -&gt; Send to Back -&gt; Delete the image -&gt; Drag &amp; Drop your Own Picture -&gt; Send to Back (again)</a:t>
            </a:r>
            <a:endParaRPr/>
          </a:p>
        </p:txBody>
      </p:sp>
      <p:sp>
        <p:nvSpPr>
          <p:cNvPr id="56" name="Google Shape;5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78366f57d0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78366f57d0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g78366f57d0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change the image behind the Mock up.</a:t>
            </a:r>
            <a:endParaRPr/>
          </a:p>
          <a:p>
            <a:pPr indent="0" lvl="0" marL="0" rtl="0" algn="l">
              <a:spcBef>
                <a:spcPts val="0"/>
              </a:spcBef>
              <a:spcAft>
                <a:spcPts val="0"/>
              </a:spcAft>
              <a:buNone/>
            </a:pPr>
            <a:r>
              <a:rPr lang="en-US"/>
              <a:t>Select the layer - &gt; Right Click -&gt; Send to Back -&gt; Delete the image -&gt; Drag &amp; Drop your Own Picture -&gt; Send to Back (again)</a:t>
            </a:r>
            <a:endParaRPr/>
          </a:p>
        </p:txBody>
      </p:sp>
      <p:sp>
        <p:nvSpPr>
          <p:cNvPr id="88" name="Google Shape;8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7fece0ca08_2_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7fece0ca08_2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change the image behind the Mock up.</a:t>
            </a:r>
            <a:endParaRPr/>
          </a:p>
          <a:p>
            <a:pPr indent="0" lvl="0" marL="0" rtl="0" algn="l">
              <a:spcBef>
                <a:spcPts val="0"/>
              </a:spcBef>
              <a:spcAft>
                <a:spcPts val="0"/>
              </a:spcAft>
              <a:buNone/>
            </a:pPr>
            <a:r>
              <a:rPr lang="en-US"/>
              <a:t>Select the layer - &gt; Right Click -&gt; Send to Back -&gt; Delete the image -&gt; Drag &amp; Drop your Own Picture -&gt; Send to Back (again)</a:t>
            </a:r>
            <a:endParaRPr/>
          </a:p>
        </p:txBody>
      </p:sp>
      <p:sp>
        <p:nvSpPr>
          <p:cNvPr id="101" name="Google Shape;101;g7fece0ca08_2_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fece0ca08_2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7fece0ca08_2_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change the image behind the Mock up.</a:t>
            </a:r>
            <a:endParaRPr/>
          </a:p>
          <a:p>
            <a:pPr indent="0" lvl="0" marL="0" rtl="0" algn="l">
              <a:spcBef>
                <a:spcPts val="0"/>
              </a:spcBef>
              <a:spcAft>
                <a:spcPts val="0"/>
              </a:spcAft>
              <a:buNone/>
            </a:pPr>
            <a:r>
              <a:rPr lang="en-US"/>
              <a:t>Select the layer - &gt; Right Click -&gt; Send to Back -&gt; Delete the image -&gt; Drag &amp; Drop your Own Picture -&gt; Send to Back (again)</a:t>
            </a:r>
            <a:endParaRPr/>
          </a:p>
        </p:txBody>
      </p:sp>
      <p:sp>
        <p:nvSpPr>
          <p:cNvPr id="114" name="Google Shape;114;g7fece0ca08_2_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7fece0ca08_2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7fece0ca08_2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change the image behind the Mock up.</a:t>
            </a:r>
            <a:endParaRPr/>
          </a:p>
          <a:p>
            <a:pPr indent="0" lvl="0" marL="0" rtl="0" algn="l">
              <a:spcBef>
                <a:spcPts val="0"/>
              </a:spcBef>
              <a:spcAft>
                <a:spcPts val="0"/>
              </a:spcAft>
              <a:buNone/>
            </a:pPr>
            <a:r>
              <a:rPr lang="en-US"/>
              <a:t>Select the layer - &gt; Right Click -&gt; Send to Back -&gt; Delete the image -&gt; Drag &amp; Drop your Own Picture -&gt; Send to Back (again)</a:t>
            </a:r>
            <a:endParaRPr/>
          </a:p>
        </p:txBody>
      </p:sp>
      <p:sp>
        <p:nvSpPr>
          <p:cNvPr id="128" name="Google Shape;128;g7fece0ca08_2_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2"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laceholder-minus">
  <p:cSld name="Placeholder-minus">
    <p:spTree>
      <p:nvGrpSpPr>
        <p:cNvPr id="13" name="Shape 13"/>
        <p:cNvGrpSpPr/>
        <p:nvPr/>
      </p:nvGrpSpPr>
      <p:grpSpPr>
        <a:xfrm>
          <a:off x="0" y="0"/>
          <a:ext cx="0" cy="0"/>
          <a:chOff x="0" y="0"/>
          <a:chExt cx="0" cy="0"/>
        </a:xfrm>
      </p:grpSpPr>
      <p:sp>
        <p:nvSpPr>
          <p:cNvPr id="14" name="Google Shape;14;p3"/>
          <p:cNvSpPr/>
          <p:nvPr>
            <p:ph idx="2" type="pic"/>
          </p:nvPr>
        </p:nvSpPr>
        <p:spPr>
          <a:xfrm>
            <a:off x="15288769" y="2560321"/>
            <a:ext cx="5669280" cy="8595360"/>
          </a:xfrm>
          <a:prstGeom prst="rect">
            <a:avLst/>
          </a:prstGeom>
          <a:solidFill>
            <a:srgbClr val="F2F2F2"/>
          </a:solidFill>
          <a:ln>
            <a:noFill/>
          </a:ln>
        </p:spPr>
        <p:txBody>
          <a:bodyPr anchorCtr="0" anchor="t" bIns="91400" lIns="182825" spcFirstLastPara="1" rIns="182825" wrap="square" tIns="91400">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Placeholder-minus">
  <p:cSld name="1_Placeholder-minus">
    <p:spTree>
      <p:nvGrpSpPr>
        <p:cNvPr id="15" name="Shape 15"/>
        <p:cNvGrpSpPr/>
        <p:nvPr/>
      </p:nvGrpSpPr>
      <p:grpSpPr>
        <a:xfrm>
          <a:off x="0" y="0"/>
          <a:ext cx="0" cy="0"/>
          <a:chOff x="0" y="0"/>
          <a:chExt cx="0" cy="0"/>
        </a:xfrm>
      </p:grpSpPr>
      <p:sp>
        <p:nvSpPr>
          <p:cNvPr id="16" name="Google Shape;16;p4"/>
          <p:cNvSpPr/>
          <p:nvPr>
            <p:ph idx="2" type="pic"/>
          </p:nvPr>
        </p:nvSpPr>
        <p:spPr>
          <a:xfrm>
            <a:off x="2924281" y="5151119"/>
            <a:ext cx="9903920" cy="7572468"/>
          </a:xfrm>
          <a:prstGeom prst="rect">
            <a:avLst/>
          </a:prstGeom>
          <a:solidFill>
            <a:srgbClr val="F2F2F2"/>
          </a:solidFill>
          <a:ln>
            <a:noFill/>
          </a:ln>
        </p:spPr>
        <p:txBody>
          <a:bodyPr anchorCtr="0" anchor="t" bIns="91400" lIns="182825" spcFirstLastPara="1" rIns="182825" wrap="square" tIns="91400">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7" name="Google Shape;17;p4"/>
          <p:cNvSpPr/>
          <p:nvPr>
            <p:ph idx="3" type="pic"/>
          </p:nvPr>
        </p:nvSpPr>
        <p:spPr>
          <a:xfrm>
            <a:off x="13579494" y="5151119"/>
            <a:ext cx="9903920" cy="7572468"/>
          </a:xfrm>
          <a:prstGeom prst="rect">
            <a:avLst/>
          </a:prstGeom>
          <a:solidFill>
            <a:srgbClr val="F2F2F2"/>
          </a:solidFill>
          <a:ln>
            <a:noFill/>
          </a:ln>
        </p:spPr>
        <p:txBody>
          <a:bodyPr anchorCtr="0" anchor="t" bIns="91400" lIns="182825" spcFirstLastPara="1" rIns="182825" wrap="square" tIns="91400">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2_Placeholder-minus">
  <p:cSld name="2_Placeholder-minus">
    <p:spTree>
      <p:nvGrpSpPr>
        <p:cNvPr id="18" name="Shape 18"/>
        <p:cNvGrpSpPr/>
        <p:nvPr/>
      </p:nvGrpSpPr>
      <p:grpSpPr>
        <a:xfrm>
          <a:off x="0" y="0"/>
          <a:ext cx="0" cy="0"/>
          <a:chOff x="0" y="0"/>
          <a:chExt cx="0" cy="0"/>
        </a:xfrm>
      </p:grpSpPr>
      <p:sp>
        <p:nvSpPr>
          <p:cNvPr id="19" name="Google Shape;19;p5"/>
          <p:cNvSpPr/>
          <p:nvPr>
            <p:ph idx="2" type="pic"/>
          </p:nvPr>
        </p:nvSpPr>
        <p:spPr>
          <a:xfrm>
            <a:off x="10704176" y="3297336"/>
            <a:ext cx="10553700" cy="9051110"/>
          </a:xfrm>
          <a:prstGeom prst="rect">
            <a:avLst/>
          </a:prstGeom>
          <a:solidFill>
            <a:srgbClr val="F2F2F2"/>
          </a:solidFill>
          <a:ln>
            <a:noFill/>
          </a:ln>
        </p:spPr>
        <p:txBody>
          <a:bodyPr anchorCtr="0" anchor="t" bIns="91400" lIns="182825" spcFirstLastPara="1" rIns="182825" wrap="square" tIns="91400">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8_Portfolio Three">
  <p:cSld name="18_Portfolio Three">
    <p:spTree>
      <p:nvGrpSpPr>
        <p:cNvPr id="20" name="Shape 20"/>
        <p:cNvGrpSpPr/>
        <p:nvPr/>
      </p:nvGrpSpPr>
      <p:grpSpPr>
        <a:xfrm>
          <a:off x="0" y="0"/>
          <a:ext cx="0" cy="0"/>
          <a:chOff x="0" y="0"/>
          <a:chExt cx="0" cy="0"/>
        </a:xfrm>
      </p:grpSpPr>
      <p:sp>
        <p:nvSpPr>
          <p:cNvPr id="21" name="Google Shape;21;p6"/>
          <p:cNvSpPr/>
          <p:nvPr>
            <p:ph idx="2" type="pic"/>
          </p:nvPr>
        </p:nvSpPr>
        <p:spPr>
          <a:xfrm>
            <a:off x="-73" y="5255"/>
            <a:ext cx="12188860" cy="6858000"/>
          </a:xfrm>
          <a:prstGeom prst="rect">
            <a:avLst/>
          </a:prstGeom>
          <a:solidFill>
            <a:srgbClr val="F2F2F2"/>
          </a:solidFill>
          <a:ln>
            <a:noFill/>
          </a:ln>
        </p:spPr>
        <p:txBody>
          <a:bodyPr anchorCtr="0" anchor="t" bIns="91400" lIns="182825" spcFirstLastPara="1" rIns="182825" wrap="square" tIns="91400">
            <a:noAutofit/>
          </a:bodyPr>
          <a:lstStyle>
            <a:lvl1pPr lvl="0" marR="0" rtl="0" algn="l">
              <a:lnSpc>
                <a:spcPct val="90000"/>
              </a:lnSpc>
              <a:spcBef>
                <a:spcPts val="2000"/>
              </a:spcBef>
              <a:spcAft>
                <a:spcPts val="0"/>
              </a:spcAft>
              <a:buClr>
                <a:schemeClr val="dk1"/>
              </a:buClr>
              <a:buSzPts val="1600"/>
              <a:buFont typeface="Arial"/>
              <a:buNone/>
              <a:defRPr b="0" i="0" sz="16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22" name="Google Shape;22;p6"/>
          <p:cNvSpPr/>
          <p:nvPr>
            <p:ph idx="3" type="pic"/>
          </p:nvPr>
        </p:nvSpPr>
        <p:spPr>
          <a:xfrm>
            <a:off x="12201379" y="6858000"/>
            <a:ext cx="12188860" cy="6858000"/>
          </a:xfrm>
          <a:prstGeom prst="rect">
            <a:avLst/>
          </a:prstGeom>
          <a:solidFill>
            <a:srgbClr val="F2F2F2"/>
          </a:solidFill>
          <a:ln>
            <a:noFill/>
          </a:ln>
        </p:spPr>
        <p:txBody>
          <a:bodyPr anchorCtr="0" anchor="t" bIns="91400" lIns="182825" spcFirstLastPara="1" rIns="182825" wrap="square" tIns="91400">
            <a:noAutofit/>
          </a:bodyPr>
          <a:lstStyle>
            <a:lvl1pPr lvl="0" marR="0" rtl="0" algn="l">
              <a:lnSpc>
                <a:spcPct val="90000"/>
              </a:lnSpc>
              <a:spcBef>
                <a:spcPts val="2000"/>
              </a:spcBef>
              <a:spcAft>
                <a:spcPts val="0"/>
              </a:spcAft>
              <a:buClr>
                <a:schemeClr val="dk1"/>
              </a:buClr>
              <a:buSzPts val="1600"/>
              <a:buFont typeface="Arial"/>
              <a:buNone/>
              <a:defRPr b="0" i="0" sz="16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1_Big Image Placeholder">
  <p:cSld name="11_Big Image Placeholder">
    <p:spTree>
      <p:nvGrpSpPr>
        <p:cNvPr id="23" name="Shape 23"/>
        <p:cNvGrpSpPr/>
        <p:nvPr/>
      </p:nvGrpSpPr>
      <p:grpSpPr>
        <a:xfrm>
          <a:off x="0" y="0"/>
          <a:ext cx="0" cy="0"/>
          <a:chOff x="0" y="0"/>
          <a:chExt cx="0" cy="0"/>
        </a:xfrm>
      </p:grpSpPr>
      <p:sp>
        <p:nvSpPr>
          <p:cNvPr id="24" name="Google Shape;24;p7"/>
          <p:cNvSpPr/>
          <p:nvPr>
            <p:ph idx="2" type="pic"/>
          </p:nvPr>
        </p:nvSpPr>
        <p:spPr>
          <a:xfrm>
            <a:off x="3886670" y="2066657"/>
            <a:ext cx="5018049" cy="8906256"/>
          </a:xfrm>
          <a:prstGeom prst="rect">
            <a:avLst/>
          </a:prstGeom>
          <a:solidFill>
            <a:srgbClr val="F2F2F2"/>
          </a:solidFill>
          <a:ln>
            <a:noFill/>
          </a:ln>
        </p:spPr>
        <p:txBody>
          <a:bodyPr anchorCtr="0" anchor="t" bIns="91400" lIns="182825" spcFirstLastPara="1" rIns="182825" wrap="square" tIns="91400">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5_Big Image Placeholder">
  <p:cSld name="15_Big Image Placeholder">
    <p:spTree>
      <p:nvGrpSpPr>
        <p:cNvPr id="25" name="Shape 25"/>
        <p:cNvGrpSpPr/>
        <p:nvPr/>
      </p:nvGrpSpPr>
      <p:grpSpPr>
        <a:xfrm>
          <a:off x="0" y="0"/>
          <a:ext cx="0" cy="0"/>
          <a:chOff x="0" y="0"/>
          <a:chExt cx="0" cy="0"/>
        </a:xfrm>
      </p:grpSpPr>
      <p:sp>
        <p:nvSpPr>
          <p:cNvPr id="26" name="Google Shape;26;p8"/>
          <p:cNvSpPr/>
          <p:nvPr>
            <p:ph idx="2" type="pic"/>
          </p:nvPr>
        </p:nvSpPr>
        <p:spPr>
          <a:xfrm>
            <a:off x="15598077" y="3314699"/>
            <a:ext cx="6126480" cy="7756072"/>
          </a:xfrm>
          <a:prstGeom prst="rect">
            <a:avLst/>
          </a:prstGeom>
          <a:solidFill>
            <a:srgbClr val="F2F2F2"/>
          </a:solidFill>
          <a:ln>
            <a:noFill/>
          </a:ln>
        </p:spPr>
        <p:txBody>
          <a:bodyPr anchorCtr="0" anchor="t" bIns="91400" lIns="182825" spcFirstLastPara="1" rIns="182825" wrap="square" tIns="91400">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_Blank">
  <p:cSld name="1_Blank">
    <p:spTree>
      <p:nvGrpSpPr>
        <p:cNvPr id="27" name="Shape 27"/>
        <p:cNvGrpSpPr/>
        <p:nvPr/>
      </p:nvGrpSpPr>
      <p:grpSpPr>
        <a:xfrm>
          <a:off x="0" y="0"/>
          <a:ext cx="0" cy="0"/>
          <a:chOff x="0" y="0"/>
          <a:chExt cx="0" cy="0"/>
        </a:xfrm>
      </p:grpSpPr>
      <p:sp>
        <p:nvSpPr>
          <p:cNvPr id="28" name="Google Shape;28;p9"/>
          <p:cNvSpPr/>
          <p:nvPr>
            <p:ph idx="2" type="pic"/>
          </p:nvPr>
        </p:nvSpPr>
        <p:spPr>
          <a:xfrm>
            <a:off x="0" y="0"/>
            <a:ext cx="24377649" cy="13715999"/>
          </a:xfrm>
          <a:prstGeom prst="rect">
            <a:avLst/>
          </a:prstGeom>
          <a:solidFill>
            <a:srgbClr val="F2F2F2"/>
          </a:solidFill>
          <a:ln>
            <a:noFill/>
          </a:ln>
        </p:spPr>
        <p:txBody>
          <a:bodyPr anchorCtr="0" anchor="t" bIns="91400" lIns="182825" spcFirstLastPara="1" rIns="182825" wrap="square" tIns="91400">
            <a:noAutofit/>
          </a:bodyPr>
          <a:lstStyle>
            <a:lvl1pPr lvl="0" marR="0" rtl="0" algn="l">
              <a:lnSpc>
                <a:spcPct val="90000"/>
              </a:lnSpc>
              <a:spcBef>
                <a:spcPts val="2000"/>
              </a:spcBef>
              <a:spcAft>
                <a:spcPts val="0"/>
              </a:spcAft>
              <a:buClr>
                <a:schemeClr val="dk1"/>
              </a:buClr>
              <a:buSzPts val="2800"/>
              <a:buFont typeface="Arial"/>
              <a:buNone/>
              <a:defRPr b="0" i="0" sz="28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19_Portfolio Three">
  <p:cSld name="19_Portfolio Three">
    <p:spTree>
      <p:nvGrpSpPr>
        <p:cNvPr id="29" name="Shape 29"/>
        <p:cNvGrpSpPr/>
        <p:nvPr/>
      </p:nvGrpSpPr>
      <p:grpSpPr>
        <a:xfrm>
          <a:off x="0" y="0"/>
          <a:ext cx="0" cy="0"/>
          <a:chOff x="0" y="0"/>
          <a:chExt cx="0" cy="0"/>
        </a:xfrm>
      </p:grpSpPr>
      <p:sp>
        <p:nvSpPr>
          <p:cNvPr id="30" name="Google Shape;30;p10"/>
          <p:cNvSpPr/>
          <p:nvPr>
            <p:ph idx="2" type="pic"/>
          </p:nvPr>
        </p:nvSpPr>
        <p:spPr>
          <a:xfrm>
            <a:off x="-72" y="5254"/>
            <a:ext cx="11884098" cy="13710744"/>
          </a:xfrm>
          <a:prstGeom prst="rect">
            <a:avLst/>
          </a:prstGeom>
          <a:solidFill>
            <a:srgbClr val="F2F2F2"/>
          </a:solidFill>
          <a:ln>
            <a:noFill/>
          </a:ln>
        </p:spPr>
        <p:txBody>
          <a:bodyPr anchorCtr="0" anchor="t" bIns="91400" lIns="182825" spcFirstLastPara="1" rIns="182825" wrap="square" tIns="91400">
            <a:noAutofit/>
          </a:bodyPr>
          <a:lstStyle>
            <a:lvl1pPr lvl="0" marR="0" rtl="0" algn="l">
              <a:lnSpc>
                <a:spcPct val="90000"/>
              </a:lnSpc>
              <a:spcBef>
                <a:spcPts val="2000"/>
              </a:spcBef>
              <a:spcAft>
                <a:spcPts val="0"/>
              </a:spcAft>
              <a:buClr>
                <a:schemeClr val="dk1"/>
              </a:buClr>
              <a:buSzPts val="1600"/>
              <a:buFont typeface="Arial"/>
              <a:buNone/>
              <a:defRPr b="0" i="0" sz="16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31" name="Google Shape;31;p10"/>
          <p:cNvSpPr/>
          <p:nvPr>
            <p:ph idx="3" type="pic"/>
          </p:nvPr>
        </p:nvSpPr>
        <p:spPr>
          <a:xfrm>
            <a:off x="12417425" y="0"/>
            <a:ext cx="11972815" cy="13716000"/>
          </a:xfrm>
          <a:prstGeom prst="rect">
            <a:avLst/>
          </a:prstGeom>
          <a:solidFill>
            <a:srgbClr val="F2F2F2"/>
          </a:solidFill>
          <a:ln>
            <a:noFill/>
          </a:ln>
        </p:spPr>
        <p:txBody>
          <a:bodyPr anchorCtr="0" anchor="t" bIns="91400" lIns="182825" spcFirstLastPara="1" rIns="182825" wrap="square" tIns="91400">
            <a:noAutofit/>
          </a:bodyPr>
          <a:lstStyle>
            <a:lvl1pPr lvl="0" marR="0" rtl="0" algn="l">
              <a:lnSpc>
                <a:spcPct val="90000"/>
              </a:lnSpc>
              <a:spcBef>
                <a:spcPts val="2000"/>
              </a:spcBef>
              <a:spcAft>
                <a:spcPts val="0"/>
              </a:spcAft>
              <a:buClr>
                <a:schemeClr val="dk1"/>
              </a:buClr>
              <a:buSzPts val="1600"/>
              <a:buFont typeface="Arial"/>
              <a:buNone/>
              <a:defRPr b="0" i="0" sz="1600" u="none" cap="none" strike="noStrike">
                <a:solidFill>
                  <a:schemeClr val="dk1"/>
                </a:solidFill>
                <a:latin typeface="Montserrat Thin"/>
                <a:ea typeface="Montserrat Thin"/>
                <a:cs typeface="Montserrat Thin"/>
                <a:sym typeface="Montserrat Thin"/>
              </a:defRPr>
            </a:lvl1pPr>
            <a:lvl2pPr lvl="1"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lvl="2"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lvl="3"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lvl="4"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lvl="5"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lvl="6"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lvl="7"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lvl="8"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idx="1" type="body"/>
          </p:nvPr>
        </p:nvSpPr>
        <p:spPr>
          <a:xfrm>
            <a:off x="1675964" y="3651250"/>
            <a:ext cx="21025723" cy="8702676"/>
          </a:xfrm>
          <a:prstGeom prst="rect">
            <a:avLst/>
          </a:prstGeom>
          <a:noFill/>
          <a:ln>
            <a:noFill/>
          </a:ln>
        </p:spPr>
        <p:txBody>
          <a:bodyPr anchorCtr="0" anchor="t" bIns="91400" lIns="182825" spcFirstLastPara="1" rIns="182825" wrap="square" tIns="91400">
            <a:noAutofit/>
          </a:bodyPr>
          <a:lstStyle>
            <a:lvl1pPr indent="-228600" lvl="0" marL="457200" marR="0" rtl="0" algn="l">
              <a:lnSpc>
                <a:spcPct val="90000"/>
              </a:lnSpc>
              <a:spcBef>
                <a:spcPts val="2000"/>
              </a:spcBef>
              <a:spcAft>
                <a:spcPts val="0"/>
              </a:spcAft>
              <a:buClr>
                <a:schemeClr val="dk1"/>
              </a:buClr>
              <a:buSzPts val="4800"/>
              <a:buFont typeface="Arial"/>
              <a:buNone/>
              <a:defRPr b="0" i="0" sz="4800" u="none" cap="none" strike="noStrike">
                <a:solidFill>
                  <a:schemeClr val="dk1"/>
                </a:solidFill>
                <a:latin typeface="Montserrat Thin"/>
                <a:ea typeface="Montserrat Thin"/>
                <a:cs typeface="Montserrat Thin"/>
                <a:sym typeface="Montserrat Thin"/>
              </a:defRPr>
            </a:lvl1pPr>
            <a:lvl2pPr indent="-228600" lvl="1" marL="914400" marR="0" rtl="0" algn="l">
              <a:lnSpc>
                <a:spcPct val="90000"/>
              </a:lnSpc>
              <a:spcBef>
                <a:spcPts val="1000"/>
              </a:spcBef>
              <a:spcAft>
                <a:spcPts val="0"/>
              </a:spcAft>
              <a:buClr>
                <a:schemeClr val="dk1"/>
              </a:buClr>
              <a:buSzPts val="4000"/>
              <a:buFont typeface="Arial"/>
              <a:buNone/>
              <a:defRPr b="0" i="0" sz="4000" u="none" cap="none" strike="noStrike">
                <a:solidFill>
                  <a:schemeClr val="dk1"/>
                </a:solidFill>
                <a:latin typeface="Montserrat Thin"/>
                <a:ea typeface="Montserrat Thin"/>
                <a:cs typeface="Montserrat Thin"/>
                <a:sym typeface="Montserrat Thin"/>
              </a:defRPr>
            </a:lvl2pPr>
            <a:lvl3pPr indent="-228600" lvl="2" marL="1371600" marR="0" rtl="0" algn="l">
              <a:lnSpc>
                <a:spcPct val="90000"/>
              </a:lnSpc>
              <a:spcBef>
                <a:spcPts val="1000"/>
              </a:spcBef>
              <a:spcAft>
                <a:spcPts val="0"/>
              </a:spcAft>
              <a:buClr>
                <a:schemeClr val="dk1"/>
              </a:buClr>
              <a:buSzPts val="3600"/>
              <a:buFont typeface="Arial"/>
              <a:buNone/>
              <a:defRPr b="0" i="0" sz="3600" u="none" cap="none" strike="noStrike">
                <a:solidFill>
                  <a:schemeClr val="dk1"/>
                </a:solidFill>
                <a:latin typeface="Montserrat Thin"/>
                <a:ea typeface="Montserrat Thin"/>
                <a:cs typeface="Montserrat Thin"/>
                <a:sym typeface="Montserrat Thin"/>
              </a:defRPr>
            </a:lvl3pPr>
            <a:lvl4pPr indent="-228600" lvl="3" marL="182880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4pPr>
            <a:lvl5pPr indent="-228600" lvl="4" marL="228600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Montserrat Thin"/>
                <a:ea typeface="Montserrat Thin"/>
                <a:cs typeface="Montserrat Thin"/>
                <a:sym typeface="Montserrat Thin"/>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Lato Light"/>
                <a:ea typeface="Lato Light"/>
                <a:cs typeface="Lato Light"/>
                <a:sym typeface="Lato Light"/>
              </a:defRPr>
            </a:lvl9pPr>
          </a:lstStyle>
          <a:p/>
        </p:txBody>
      </p:sp>
      <p:sp>
        <p:nvSpPr>
          <p:cNvPr id="11" name="Google Shape;11;p1"/>
          <p:cNvSpPr txBox="1"/>
          <p:nvPr>
            <p:ph type="title"/>
          </p:nvPr>
        </p:nvSpPr>
        <p:spPr>
          <a:xfrm>
            <a:off x="1676400" y="730250"/>
            <a:ext cx="21024849" cy="2651125"/>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Montserrat Thin"/>
              <a:buNone/>
              <a:defRPr b="0" i="0" sz="6000" u="none" cap="none" strike="noStrike">
                <a:solidFill>
                  <a:schemeClr val="dk1"/>
                </a:solidFill>
                <a:latin typeface="Montserrat Thin"/>
                <a:ea typeface="Montserrat Thin"/>
                <a:cs typeface="Montserrat Thin"/>
                <a:sym typeface="Montserrat Th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12factor.net/config" TargetMode="External"/><Relationship Id="rId4" Type="http://schemas.openxmlformats.org/officeDocument/2006/relationships/image" Target="../media/image20.png"/><Relationship Id="rId5"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en.wikipedia.org/wiki/Shared_nothing_architecture" TargetMode="External"/><Relationship Id="rId4" Type="http://schemas.openxmlformats.org/officeDocument/2006/relationships/hyperlink" Target="https://12factor.net/backing-services" TargetMode="External"/><Relationship Id="rId5" Type="http://schemas.openxmlformats.org/officeDocument/2006/relationships/image" Target="../media/image1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hyperlink" Target="https://12factor.net/backing-services" TargetMode="External"/><Relationship Id="rId4" Type="http://schemas.openxmlformats.org/officeDocument/2006/relationships/hyperlink" Target="https://12factor.net/config" TargetMode="External"/><Relationship Id="rId5" Type="http://schemas.openxmlformats.org/officeDocument/2006/relationships/image" Target="../media/image13.png"/><Relationship Id="rId6" Type="http://schemas.openxmlformats.org/officeDocument/2006/relationships/hyperlink" Target="http://localhost:5000/"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12factor.net/processes" TargetMode="External"/><Relationship Id="rId4" Type="http://schemas.openxmlformats.org/officeDocument/2006/relationships/image" Target="../media/image1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1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www.pip-installer.org/en/latest/" TargetMode="External"/><Relationship Id="rId4" Type="http://schemas.openxmlformats.org/officeDocument/2006/relationships/hyperlink" Target="http://www.virtualenv.org/en/latest/" TargetMode="External"/><Relationship Id="rId5"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4.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 name="Shape 36"/>
        <p:cNvGrpSpPr/>
        <p:nvPr/>
      </p:nvGrpSpPr>
      <p:grpSpPr>
        <a:xfrm>
          <a:off x="0" y="0"/>
          <a:ext cx="0" cy="0"/>
          <a:chOff x="0" y="0"/>
          <a:chExt cx="0" cy="0"/>
        </a:xfrm>
      </p:grpSpPr>
      <p:sp>
        <p:nvSpPr>
          <p:cNvPr id="37" name="Google Shape;37;p11"/>
          <p:cNvSpPr txBox="1"/>
          <p:nvPr/>
        </p:nvSpPr>
        <p:spPr>
          <a:xfrm>
            <a:off x="-707390" y="5113149"/>
            <a:ext cx="25792500" cy="77253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20000">
                <a:solidFill>
                  <a:srgbClr val="F7F7F7"/>
                </a:solidFill>
                <a:latin typeface="Montserrat"/>
                <a:ea typeface="Montserrat"/>
                <a:cs typeface="Montserrat"/>
                <a:sym typeface="Montserrat"/>
              </a:rPr>
              <a:t>12 FACTOR APP</a:t>
            </a:r>
            <a:endParaRPr sz="20000"/>
          </a:p>
        </p:txBody>
      </p:sp>
      <p:sp>
        <p:nvSpPr>
          <p:cNvPr id="38" name="Google Shape;38;p11"/>
          <p:cNvSpPr txBox="1"/>
          <p:nvPr/>
        </p:nvSpPr>
        <p:spPr>
          <a:xfrm>
            <a:off x="1091050" y="3325100"/>
            <a:ext cx="16959300" cy="4782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19100">
                <a:solidFill>
                  <a:schemeClr val="accent1"/>
                </a:solidFill>
                <a:latin typeface="Montserrat"/>
                <a:ea typeface="Montserrat"/>
                <a:cs typeface="Montserrat"/>
                <a:sym typeface="Montserrat"/>
              </a:rPr>
              <a:t>12 FACTOR APP</a:t>
            </a:r>
            <a:endParaRPr sz="100"/>
          </a:p>
        </p:txBody>
      </p:sp>
      <p:sp>
        <p:nvSpPr>
          <p:cNvPr id="39" name="Google Shape;39;p11"/>
          <p:cNvSpPr txBox="1"/>
          <p:nvPr/>
        </p:nvSpPr>
        <p:spPr>
          <a:xfrm>
            <a:off x="17430346" y="11597697"/>
            <a:ext cx="6187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700">
                <a:solidFill>
                  <a:schemeClr val="dk2"/>
                </a:solidFill>
                <a:latin typeface="Montserrat Medium"/>
                <a:ea typeface="Montserrat Medium"/>
                <a:cs typeface="Montserrat Medium"/>
                <a:sym typeface="Montserrat Medium"/>
              </a:rPr>
              <a:t>DONE BY:</a:t>
            </a:r>
            <a:endParaRPr sz="3700">
              <a:solidFill>
                <a:schemeClr val="dk2"/>
              </a:solidFill>
              <a:latin typeface="Montserrat Medium"/>
              <a:ea typeface="Montserrat Medium"/>
              <a:cs typeface="Montserrat Medium"/>
              <a:sym typeface="Montserrat Medium"/>
            </a:endParaRPr>
          </a:p>
          <a:p>
            <a:pPr indent="0" lvl="0" marL="0" marR="0" rtl="0" algn="l">
              <a:spcBef>
                <a:spcPts val="0"/>
              </a:spcBef>
              <a:spcAft>
                <a:spcPts val="0"/>
              </a:spcAft>
              <a:buNone/>
            </a:pPr>
            <a:r>
              <a:rPr lang="en-US" sz="3700">
                <a:solidFill>
                  <a:schemeClr val="dk2"/>
                </a:solidFill>
                <a:latin typeface="Montserrat Medium"/>
                <a:ea typeface="Montserrat Medium"/>
                <a:cs typeface="Montserrat Medium"/>
                <a:sym typeface="Montserrat Medium"/>
              </a:rPr>
              <a:t>PRAGATHI, PRAKRUTHI, RAMYA, SUBHASHREE</a:t>
            </a:r>
            <a:endParaRPr sz="3700">
              <a:solidFill>
                <a:schemeClr val="dk2"/>
              </a:solidFill>
              <a:latin typeface="Montserrat Medium"/>
              <a:ea typeface="Montserrat Medium"/>
              <a:cs typeface="Montserrat Medium"/>
              <a:sym typeface="Montserrat Medium"/>
            </a:endParaRPr>
          </a:p>
        </p:txBody>
      </p:sp>
      <p:pic>
        <p:nvPicPr>
          <p:cNvPr id="40" name="Google Shape;40;p11"/>
          <p:cNvPicPr preferRelativeResize="0"/>
          <p:nvPr/>
        </p:nvPicPr>
        <p:blipFill>
          <a:blip r:embed="rId3">
            <a:alphaModFix/>
          </a:blip>
          <a:stretch>
            <a:fillRect/>
          </a:stretch>
        </p:blipFill>
        <p:spPr>
          <a:xfrm>
            <a:off x="17430350" y="2494925"/>
            <a:ext cx="6187200" cy="6442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0"/>
          <p:cNvSpPr txBox="1"/>
          <p:nvPr/>
        </p:nvSpPr>
        <p:spPr>
          <a:xfrm>
            <a:off x="1742175" y="1158673"/>
            <a:ext cx="24141900" cy="377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600">
                <a:solidFill>
                  <a:srgbClr val="F7F7F7"/>
                </a:solidFill>
                <a:latin typeface="Montserrat"/>
                <a:ea typeface="Montserrat"/>
                <a:cs typeface="Montserrat"/>
                <a:sym typeface="Montserrat"/>
              </a:rPr>
              <a:t>BUILD, RELEASE, RUN</a:t>
            </a:r>
            <a:endParaRPr b="1" sz="14600">
              <a:solidFill>
                <a:srgbClr val="F7F7F7"/>
              </a:solidFill>
              <a:latin typeface="Montserrat"/>
              <a:ea typeface="Montserrat"/>
              <a:cs typeface="Montserrat"/>
              <a:sym typeface="Montserrat"/>
            </a:endParaRPr>
          </a:p>
        </p:txBody>
      </p:sp>
      <p:sp>
        <p:nvSpPr>
          <p:cNvPr id="144" name="Google Shape;144;p20"/>
          <p:cNvSpPr txBox="1"/>
          <p:nvPr/>
        </p:nvSpPr>
        <p:spPr>
          <a:xfrm>
            <a:off x="1979795" y="1752600"/>
            <a:ext cx="166863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0">
                <a:solidFill>
                  <a:schemeClr val="dk2"/>
                </a:solidFill>
                <a:latin typeface="Montserrat"/>
                <a:ea typeface="Montserrat"/>
                <a:cs typeface="Montserrat"/>
                <a:sym typeface="Montserrat"/>
              </a:rPr>
              <a:t>5. BUILD, RELEASE, RUN</a:t>
            </a:r>
            <a:endParaRPr b="1" sz="10000">
              <a:solidFill>
                <a:schemeClr val="dk2"/>
              </a:solidFill>
              <a:latin typeface="Montserrat"/>
              <a:ea typeface="Montserrat"/>
              <a:cs typeface="Montserrat"/>
              <a:sym typeface="Montserrat"/>
            </a:endParaRPr>
          </a:p>
        </p:txBody>
      </p:sp>
      <p:sp>
        <p:nvSpPr>
          <p:cNvPr id="145" name="Google Shape;145;p20"/>
          <p:cNvSpPr txBox="1"/>
          <p:nvPr/>
        </p:nvSpPr>
        <p:spPr>
          <a:xfrm>
            <a:off x="628750" y="3383700"/>
            <a:ext cx="22401300" cy="4821300"/>
          </a:xfrm>
          <a:prstGeom prst="rect">
            <a:avLst/>
          </a:prstGeom>
          <a:noFill/>
          <a:ln>
            <a:noFill/>
          </a:ln>
        </p:spPr>
        <p:txBody>
          <a:bodyPr anchorCtr="0" anchor="t" bIns="45700" lIns="91425" spcFirstLastPara="1" rIns="91425" wrap="square" tIns="45700">
            <a:noAutofit/>
          </a:bodyPr>
          <a:lstStyle/>
          <a:p>
            <a:pPr indent="0" lvl="0" marL="0" rtl="0" algn="just">
              <a:lnSpc>
                <a:spcPct val="178000"/>
              </a:lnSpc>
              <a:spcBef>
                <a:spcPts val="0"/>
              </a:spcBef>
              <a:spcAft>
                <a:spcPts val="0"/>
              </a:spcAft>
              <a:buClr>
                <a:schemeClr val="dk2"/>
              </a:buClr>
              <a:buSzPts val="1100"/>
              <a:buFont typeface="Arial"/>
              <a:buNone/>
            </a:pPr>
            <a:r>
              <a:t/>
            </a:r>
            <a:endParaRPr sz="3400">
              <a:solidFill>
                <a:srgbClr val="5D5F64"/>
              </a:solidFill>
              <a:highlight>
                <a:srgbClr val="FFFFFF"/>
              </a:highlight>
            </a:endParaRPr>
          </a:p>
          <a:p>
            <a:pPr indent="0" lvl="0" marL="0" rtl="0" algn="l">
              <a:lnSpc>
                <a:spcPct val="150000"/>
              </a:lnSpc>
              <a:spcBef>
                <a:spcPts val="1200"/>
              </a:spcBef>
              <a:spcAft>
                <a:spcPts val="0"/>
              </a:spcAft>
              <a:buClr>
                <a:schemeClr val="dk2"/>
              </a:buClr>
              <a:buSzPts val="1100"/>
              <a:buFont typeface="Arial"/>
              <a:buNone/>
            </a:pPr>
            <a:r>
              <a:rPr lang="en-US" sz="3400">
                <a:solidFill>
                  <a:srgbClr val="5D5F64"/>
                </a:solidFill>
              </a:rPr>
              <a:t>The </a:t>
            </a:r>
            <a:r>
              <a:rPr i="1" lang="en-US" sz="3400">
                <a:solidFill>
                  <a:srgbClr val="5D5F64"/>
                </a:solidFill>
              </a:rPr>
              <a:t>build stage</a:t>
            </a:r>
            <a:r>
              <a:rPr lang="en-US" sz="3400">
                <a:solidFill>
                  <a:srgbClr val="5D5F64"/>
                </a:solidFill>
              </a:rPr>
              <a:t> involves the process of converting </a:t>
            </a:r>
            <a:r>
              <a:rPr lang="en-US" sz="3400">
                <a:solidFill>
                  <a:srgbClr val="5D5F64"/>
                </a:solidFill>
                <a:highlight>
                  <a:srgbClr val="FFFFFF"/>
                </a:highlight>
              </a:rPr>
              <a:t>source code files into an </a:t>
            </a:r>
            <a:r>
              <a:rPr lang="en-US" sz="3400">
                <a:solidFill>
                  <a:srgbClr val="5D5F64"/>
                </a:solidFill>
              </a:rPr>
              <a:t>an executable bundle</a:t>
            </a:r>
            <a:r>
              <a:rPr lang="en-US" sz="3400">
                <a:solidFill>
                  <a:srgbClr val="5D5F64"/>
                </a:solidFill>
                <a:highlight>
                  <a:srgbClr val="FFFFFF"/>
                </a:highlight>
              </a:rPr>
              <a:t>.</a:t>
            </a:r>
            <a:endParaRPr sz="3400">
              <a:solidFill>
                <a:srgbClr val="5D5F64"/>
              </a:solidFill>
              <a:highlight>
                <a:srgbClr val="FFFFFF"/>
              </a:highlight>
            </a:endParaRPr>
          </a:p>
          <a:p>
            <a:pPr indent="0" lvl="0" marL="0" rtl="0" algn="l">
              <a:lnSpc>
                <a:spcPct val="150000"/>
              </a:lnSpc>
              <a:spcBef>
                <a:spcPts val="1200"/>
              </a:spcBef>
              <a:spcAft>
                <a:spcPts val="0"/>
              </a:spcAft>
              <a:buClr>
                <a:schemeClr val="dk2"/>
              </a:buClr>
              <a:buSzPts val="1100"/>
              <a:buFont typeface="Arial"/>
              <a:buNone/>
            </a:pPr>
            <a:r>
              <a:rPr lang="en-US" sz="3400">
                <a:solidFill>
                  <a:srgbClr val="5D5F64"/>
                </a:solidFill>
              </a:rPr>
              <a:t>The </a:t>
            </a:r>
            <a:r>
              <a:rPr i="1" lang="en-US" sz="3400">
                <a:solidFill>
                  <a:srgbClr val="5D5F64"/>
                </a:solidFill>
              </a:rPr>
              <a:t>release stage</a:t>
            </a:r>
            <a:r>
              <a:rPr lang="en-US" sz="3400">
                <a:solidFill>
                  <a:srgbClr val="5D5F64"/>
                </a:solidFill>
              </a:rPr>
              <a:t> takes the build produced by the build stage and combines it with the deploy’s current </a:t>
            </a:r>
            <a:r>
              <a:rPr lang="en-US" sz="3400">
                <a:solidFill>
                  <a:srgbClr val="5D5F64"/>
                </a:solidFill>
                <a:uFill>
                  <a:noFill/>
                </a:uFill>
                <a:hlinkClick r:id="rId3"/>
              </a:rPr>
              <a:t>config</a:t>
            </a:r>
            <a:r>
              <a:rPr lang="en-US" sz="3400">
                <a:solidFill>
                  <a:srgbClr val="5D5F64"/>
                </a:solidFill>
              </a:rPr>
              <a:t>.</a:t>
            </a:r>
            <a:endParaRPr sz="3400">
              <a:solidFill>
                <a:srgbClr val="5D5F64"/>
              </a:solidFill>
            </a:endParaRPr>
          </a:p>
          <a:p>
            <a:pPr indent="0" lvl="0" marL="0" rtl="0" algn="l">
              <a:lnSpc>
                <a:spcPct val="150000"/>
              </a:lnSpc>
              <a:spcBef>
                <a:spcPts val="1200"/>
              </a:spcBef>
              <a:spcAft>
                <a:spcPts val="0"/>
              </a:spcAft>
              <a:buClr>
                <a:schemeClr val="dk2"/>
              </a:buClr>
              <a:buSzPts val="1100"/>
              <a:buFont typeface="Arial"/>
              <a:buNone/>
            </a:pPr>
            <a:r>
              <a:rPr lang="en-US" sz="3400">
                <a:solidFill>
                  <a:srgbClr val="5D5F64"/>
                </a:solidFill>
              </a:rPr>
              <a:t>The </a:t>
            </a:r>
            <a:r>
              <a:rPr i="1" lang="en-US" sz="3400">
                <a:solidFill>
                  <a:srgbClr val="5D5F64"/>
                </a:solidFill>
              </a:rPr>
              <a:t>run stage</a:t>
            </a:r>
            <a:r>
              <a:rPr lang="en-US" sz="3400">
                <a:solidFill>
                  <a:srgbClr val="5D5F64"/>
                </a:solidFill>
              </a:rPr>
              <a:t> (also known as “runtime”) runs the app in the execution environment.</a:t>
            </a:r>
            <a:endParaRPr sz="3400">
              <a:solidFill>
                <a:srgbClr val="5D5F64"/>
              </a:solidFill>
            </a:endParaRPr>
          </a:p>
          <a:p>
            <a:pPr indent="0" lvl="0" marL="457200" rtl="0" algn="l">
              <a:lnSpc>
                <a:spcPct val="150000"/>
              </a:lnSpc>
              <a:spcBef>
                <a:spcPts val="1200"/>
              </a:spcBef>
              <a:spcAft>
                <a:spcPts val="0"/>
              </a:spcAft>
              <a:buNone/>
            </a:pPr>
            <a:r>
              <a:rPr lang="en-US" sz="3400">
                <a:solidFill>
                  <a:srgbClr val="5D5F64"/>
                </a:solidFill>
              </a:rPr>
              <a:t>                                                                     BUILD:</a:t>
            </a:r>
            <a:endParaRPr sz="3400">
              <a:solidFill>
                <a:srgbClr val="5D5F64"/>
              </a:solidFill>
            </a:endParaRPr>
          </a:p>
          <a:p>
            <a:pPr indent="457200" lvl="0" marL="8229600" rtl="0" algn="l">
              <a:lnSpc>
                <a:spcPct val="150000"/>
              </a:lnSpc>
              <a:spcBef>
                <a:spcPts val="1200"/>
              </a:spcBef>
              <a:spcAft>
                <a:spcPts val="0"/>
              </a:spcAft>
              <a:buNone/>
            </a:pPr>
            <a:r>
              <a:rPr lang="en-US" sz="3400">
                <a:solidFill>
                  <a:srgbClr val="5D5F64"/>
                </a:solidFill>
              </a:rPr>
              <a:t> docker build --pull -t sampleapi:1.0</a:t>
            </a:r>
            <a:endParaRPr sz="3400">
              <a:solidFill>
                <a:srgbClr val="5D5F64"/>
              </a:solidFill>
            </a:endParaRPr>
          </a:p>
          <a:p>
            <a:pPr indent="0" lvl="0" marL="457200" rtl="0" algn="l">
              <a:lnSpc>
                <a:spcPct val="150000"/>
              </a:lnSpc>
              <a:spcBef>
                <a:spcPts val="1200"/>
              </a:spcBef>
              <a:spcAft>
                <a:spcPts val="0"/>
              </a:spcAft>
              <a:buNone/>
            </a:pPr>
            <a:r>
              <a:rPr lang="en-US" sz="3400">
                <a:solidFill>
                  <a:srgbClr val="5D5F64"/>
                </a:solidFill>
              </a:rPr>
              <a:t>                                                                     RELEASE:</a:t>
            </a:r>
            <a:endParaRPr sz="3400">
              <a:solidFill>
                <a:srgbClr val="5D5F64"/>
              </a:solidFill>
            </a:endParaRPr>
          </a:p>
          <a:p>
            <a:pPr indent="0" lvl="0" marL="8686800" rtl="0" algn="l">
              <a:lnSpc>
                <a:spcPct val="150000"/>
              </a:lnSpc>
              <a:spcBef>
                <a:spcPts val="1200"/>
              </a:spcBef>
              <a:spcAft>
                <a:spcPts val="0"/>
              </a:spcAft>
              <a:buNone/>
            </a:pPr>
            <a:r>
              <a:rPr lang="en-US" sz="3400">
                <a:solidFill>
                  <a:srgbClr val="5D5F64"/>
                </a:solidFill>
              </a:rPr>
              <a:t>docker push sampleapi:1.0</a:t>
            </a:r>
            <a:endParaRPr sz="3400">
              <a:solidFill>
                <a:srgbClr val="5D5F64"/>
              </a:solidFill>
            </a:endParaRPr>
          </a:p>
          <a:p>
            <a:pPr indent="0" lvl="0" marL="8686800" rtl="0" algn="l">
              <a:lnSpc>
                <a:spcPct val="150000"/>
              </a:lnSpc>
              <a:spcBef>
                <a:spcPts val="1200"/>
              </a:spcBef>
              <a:spcAft>
                <a:spcPts val="0"/>
              </a:spcAft>
              <a:buNone/>
            </a:pPr>
            <a:r>
              <a:rPr lang="en-US" sz="3400">
                <a:solidFill>
                  <a:srgbClr val="5D5F64"/>
                </a:solidFill>
              </a:rPr>
              <a:t>RUN:</a:t>
            </a:r>
            <a:endParaRPr sz="3400">
              <a:solidFill>
                <a:srgbClr val="5D5F64"/>
              </a:solidFill>
            </a:endParaRPr>
          </a:p>
          <a:p>
            <a:pPr indent="0" lvl="0" marL="457200" rtl="0" algn="l">
              <a:lnSpc>
                <a:spcPct val="150000"/>
              </a:lnSpc>
              <a:spcBef>
                <a:spcPts val="1200"/>
              </a:spcBef>
              <a:spcAft>
                <a:spcPts val="0"/>
              </a:spcAft>
              <a:buNone/>
            </a:pPr>
            <a:r>
              <a:rPr lang="en-US" sz="3400">
                <a:solidFill>
                  <a:srgbClr val="5D5F64"/>
                </a:solidFill>
              </a:rPr>
              <a:t>                                                                     docker run sampleapi:1.0</a:t>
            </a:r>
            <a:endParaRPr sz="3400">
              <a:solidFill>
                <a:srgbClr val="5D5F64"/>
              </a:solidFill>
            </a:endParaRPr>
          </a:p>
          <a:p>
            <a:pPr indent="0" lvl="0" marL="0" rtl="0" algn="l">
              <a:lnSpc>
                <a:spcPct val="150000"/>
              </a:lnSpc>
              <a:spcBef>
                <a:spcPts val="1200"/>
              </a:spcBef>
              <a:spcAft>
                <a:spcPts val="0"/>
              </a:spcAft>
              <a:buClr>
                <a:schemeClr val="dk2"/>
              </a:buClr>
              <a:buSzPts val="1100"/>
              <a:buFont typeface="Arial"/>
              <a:buNone/>
            </a:pPr>
            <a:r>
              <a:t/>
            </a:r>
            <a:endParaRPr sz="3400">
              <a:solidFill>
                <a:srgbClr val="5D5F64"/>
              </a:solidFill>
            </a:endParaRPr>
          </a:p>
          <a:p>
            <a:pPr indent="0" lvl="0" marL="0" rtl="0" algn="just">
              <a:lnSpc>
                <a:spcPct val="178000"/>
              </a:lnSpc>
              <a:spcBef>
                <a:spcPts val="1200"/>
              </a:spcBef>
              <a:spcAft>
                <a:spcPts val="0"/>
              </a:spcAft>
              <a:buClr>
                <a:schemeClr val="dk2"/>
              </a:buClr>
              <a:buSzPts val="1100"/>
              <a:buFont typeface="Arial"/>
              <a:buNone/>
            </a:pPr>
            <a:r>
              <a:t/>
            </a:r>
            <a:endParaRPr sz="3400">
              <a:solidFill>
                <a:srgbClr val="5D5F64"/>
              </a:solidFill>
              <a:highlight>
                <a:srgbClr val="FFFFFF"/>
              </a:highlight>
            </a:endParaRPr>
          </a:p>
          <a:p>
            <a:pPr indent="0" lvl="0" marL="0" marR="0" rtl="0" algn="just">
              <a:lnSpc>
                <a:spcPct val="150000"/>
              </a:lnSpc>
              <a:spcBef>
                <a:spcPts val="1100"/>
              </a:spcBef>
              <a:spcAft>
                <a:spcPts val="0"/>
              </a:spcAft>
              <a:buNone/>
            </a:pPr>
            <a:r>
              <a:t/>
            </a:r>
            <a:endParaRPr sz="3400">
              <a:solidFill>
                <a:srgbClr val="5D5F64"/>
              </a:solidFill>
              <a:highlight>
                <a:srgbClr val="FFFFFF"/>
              </a:highlight>
            </a:endParaRPr>
          </a:p>
        </p:txBody>
      </p:sp>
      <p:sp>
        <p:nvSpPr>
          <p:cNvPr id="146" name="Google Shape;146;p20"/>
          <p:cNvSpPr txBox="1"/>
          <p:nvPr/>
        </p:nvSpPr>
        <p:spPr>
          <a:xfrm rot="-5400000">
            <a:off x="20165425" y="5027761"/>
            <a:ext cx="36315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47" name="Google Shape;147;p20"/>
          <p:cNvSpPr txBox="1"/>
          <p:nvPr/>
        </p:nvSpPr>
        <p:spPr>
          <a:xfrm>
            <a:off x="21226230" y="8204838"/>
            <a:ext cx="1694100" cy="397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48" name="Google Shape;148;p20"/>
          <p:cNvSpPr txBox="1"/>
          <p:nvPr/>
        </p:nvSpPr>
        <p:spPr>
          <a:xfrm rot="-5400000">
            <a:off x="20136553" y="3558065"/>
            <a:ext cx="618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149" name="Google Shape;149;p20"/>
          <p:cNvSpPr txBox="1"/>
          <p:nvPr/>
        </p:nvSpPr>
        <p:spPr>
          <a:xfrm>
            <a:off x="1957627" y="1158675"/>
            <a:ext cx="87855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STRICTLY </a:t>
            </a:r>
            <a:r>
              <a:rPr lang="en-US" sz="2400">
                <a:solidFill>
                  <a:schemeClr val="dk2"/>
                </a:solidFill>
                <a:latin typeface="Montserrat Medium"/>
                <a:ea typeface="Montserrat Medium"/>
                <a:cs typeface="Montserrat Medium"/>
                <a:sym typeface="Montserrat Medium"/>
              </a:rPr>
              <a:t>SEPARATE</a:t>
            </a:r>
            <a:r>
              <a:rPr lang="en-US" sz="2400">
                <a:solidFill>
                  <a:schemeClr val="dk2"/>
                </a:solidFill>
                <a:latin typeface="Montserrat Medium"/>
                <a:ea typeface="Montserrat Medium"/>
                <a:cs typeface="Montserrat Medium"/>
                <a:sym typeface="Montserrat Medium"/>
              </a:rPr>
              <a:t> BUILD AND RUN SERVICES</a:t>
            </a:r>
            <a:endParaRPr sz="2400">
              <a:solidFill>
                <a:schemeClr val="dk2"/>
              </a:solidFill>
              <a:latin typeface="Montserrat Medium"/>
              <a:ea typeface="Montserrat Medium"/>
              <a:cs typeface="Montserrat Medium"/>
              <a:sym typeface="Montserrat Medium"/>
            </a:endParaRPr>
          </a:p>
        </p:txBody>
      </p:sp>
      <p:pic>
        <p:nvPicPr>
          <p:cNvPr id="150" name="Google Shape;150;p20"/>
          <p:cNvPicPr preferRelativeResize="0"/>
          <p:nvPr/>
        </p:nvPicPr>
        <p:blipFill>
          <a:blip r:embed="rId4">
            <a:alphaModFix/>
          </a:blip>
          <a:stretch>
            <a:fillRect/>
          </a:stretch>
        </p:blipFill>
        <p:spPr>
          <a:xfrm>
            <a:off x="1408075" y="7792900"/>
            <a:ext cx="7513351" cy="5711675"/>
          </a:xfrm>
          <a:prstGeom prst="rect">
            <a:avLst/>
          </a:prstGeom>
          <a:noFill/>
          <a:ln>
            <a:noFill/>
          </a:ln>
        </p:spPr>
      </p:pic>
      <p:pic>
        <p:nvPicPr>
          <p:cNvPr id="151" name="Google Shape;151;p20"/>
          <p:cNvPicPr preferRelativeResize="0"/>
          <p:nvPr/>
        </p:nvPicPr>
        <p:blipFill>
          <a:blip r:embed="rId5">
            <a:alphaModFix/>
          </a:blip>
          <a:stretch>
            <a:fillRect/>
          </a:stretch>
        </p:blipFill>
        <p:spPr>
          <a:xfrm>
            <a:off x="16826975" y="6851775"/>
            <a:ext cx="6586272" cy="665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1"/>
          <p:cNvSpPr txBox="1"/>
          <p:nvPr/>
        </p:nvSpPr>
        <p:spPr>
          <a:xfrm>
            <a:off x="1742175" y="1158673"/>
            <a:ext cx="24141900" cy="377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600">
                <a:solidFill>
                  <a:srgbClr val="F7F7F7"/>
                </a:solidFill>
                <a:latin typeface="Montserrat"/>
                <a:ea typeface="Montserrat"/>
                <a:cs typeface="Montserrat"/>
                <a:sym typeface="Montserrat"/>
              </a:rPr>
              <a:t>PROCESSES</a:t>
            </a:r>
            <a:endParaRPr b="1" sz="14600">
              <a:solidFill>
                <a:srgbClr val="F7F7F7"/>
              </a:solidFill>
              <a:latin typeface="Montserrat"/>
              <a:ea typeface="Montserrat"/>
              <a:cs typeface="Montserrat"/>
              <a:sym typeface="Montserrat"/>
            </a:endParaRPr>
          </a:p>
        </p:txBody>
      </p:sp>
      <p:sp>
        <p:nvSpPr>
          <p:cNvPr id="158" name="Google Shape;158;p21"/>
          <p:cNvSpPr txBox="1"/>
          <p:nvPr/>
        </p:nvSpPr>
        <p:spPr>
          <a:xfrm>
            <a:off x="3510245" y="1620375"/>
            <a:ext cx="166863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0">
                <a:solidFill>
                  <a:schemeClr val="dk2"/>
                </a:solidFill>
                <a:latin typeface="Montserrat"/>
                <a:ea typeface="Montserrat"/>
                <a:cs typeface="Montserrat"/>
                <a:sym typeface="Montserrat"/>
              </a:rPr>
              <a:t>6. PROCESSES</a:t>
            </a:r>
            <a:endParaRPr b="1" sz="10000">
              <a:solidFill>
                <a:schemeClr val="dk2"/>
              </a:solidFill>
              <a:latin typeface="Montserrat"/>
              <a:ea typeface="Montserrat"/>
              <a:cs typeface="Montserrat"/>
              <a:sym typeface="Montserrat"/>
            </a:endParaRPr>
          </a:p>
        </p:txBody>
      </p:sp>
      <p:sp>
        <p:nvSpPr>
          <p:cNvPr id="159" name="Google Shape;159;p21"/>
          <p:cNvSpPr txBox="1"/>
          <p:nvPr/>
        </p:nvSpPr>
        <p:spPr>
          <a:xfrm>
            <a:off x="2637550" y="4403325"/>
            <a:ext cx="11887800" cy="94734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1200"/>
              </a:spcBef>
              <a:spcAft>
                <a:spcPts val="0"/>
              </a:spcAft>
              <a:buClr>
                <a:schemeClr val="dk2"/>
              </a:buClr>
              <a:buSzPts val="1100"/>
              <a:buFont typeface="Arial"/>
              <a:buNone/>
            </a:pPr>
            <a:r>
              <a:rPr b="1" lang="en-US" sz="4000">
                <a:solidFill>
                  <a:srgbClr val="5D5F64"/>
                </a:solidFill>
              </a:rPr>
              <a:t>Twelve-factor processes are stateless and </a:t>
            </a:r>
            <a:r>
              <a:rPr b="1" lang="en-US" sz="4000">
                <a:solidFill>
                  <a:srgbClr val="5D5F64"/>
                </a:solidFill>
                <a:uFill>
                  <a:noFill/>
                </a:uFill>
                <a:hlinkClick r:id="rId3"/>
              </a:rPr>
              <a:t>share-nothing</a:t>
            </a:r>
            <a:r>
              <a:rPr b="1" lang="en-US" sz="4000">
                <a:solidFill>
                  <a:srgbClr val="5D5F64"/>
                </a:solidFill>
              </a:rPr>
              <a:t>.</a:t>
            </a:r>
            <a:r>
              <a:rPr lang="en-US" sz="4000">
                <a:solidFill>
                  <a:srgbClr val="5D5F64"/>
                </a:solidFill>
              </a:rPr>
              <a:t> Any data that needs to persist must be stored in a stateful </a:t>
            </a:r>
            <a:r>
              <a:rPr lang="en-US" sz="4000">
                <a:solidFill>
                  <a:srgbClr val="5D5F64"/>
                </a:solidFill>
                <a:uFill>
                  <a:noFill/>
                </a:uFill>
                <a:hlinkClick r:id="rId4"/>
              </a:rPr>
              <a:t>backing service</a:t>
            </a:r>
            <a:r>
              <a:rPr lang="en-US" sz="4000">
                <a:solidFill>
                  <a:srgbClr val="5D5F64"/>
                </a:solidFill>
              </a:rPr>
              <a:t>, typically a database.</a:t>
            </a:r>
            <a:endParaRPr sz="4000">
              <a:solidFill>
                <a:srgbClr val="5D5F64"/>
              </a:solidFill>
            </a:endParaRPr>
          </a:p>
          <a:p>
            <a:pPr indent="0" lvl="0" marL="0" marR="0" rtl="0" algn="just">
              <a:lnSpc>
                <a:spcPct val="150000"/>
              </a:lnSpc>
              <a:spcBef>
                <a:spcPts val="1200"/>
              </a:spcBef>
              <a:spcAft>
                <a:spcPts val="0"/>
              </a:spcAft>
              <a:buNone/>
            </a:pPr>
            <a:r>
              <a:rPr lang="en-US" sz="4000">
                <a:solidFill>
                  <a:srgbClr val="5D5F64"/>
                </a:solidFill>
              </a:rPr>
              <a:t>“Sticky sessions” are a violation of twelve-factor and should never be used or relied upon.</a:t>
            </a:r>
            <a:endParaRPr sz="4000">
              <a:solidFill>
                <a:srgbClr val="5D5F64"/>
              </a:solidFill>
              <a:highlight>
                <a:srgbClr val="FFFFFF"/>
              </a:highlight>
            </a:endParaRPr>
          </a:p>
        </p:txBody>
      </p:sp>
      <p:sp>
        <p:nvSpPr>
          <p:cNvPr id="160" name="Google Shape;160;p21"/>
          <p:cNvSpPr txBox="1"/>
          <p:nvPr/>
        </p:nvSpPr>
        <p:spPr>
          <a:xfrm rot="-5400000">
            <a:off x="20165425" y="5027761"/>
            <a:ext cx="36315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61" name="Google Shape;161;p21"/>
          <p:cNvSpPr txBox="1"/>
          <p:nvPr/>
        </p:nvSpPr>
        <p:spPr>
          <a:xfrm>
            <a:off x="21226230" y="8204838"/>
            <a:ext cx="1694100" cy="397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62" name="Google Shape;162;p21"/>
          <p:cNvSpPr txBox="1"/>
          <p:nvPr/>
        </p:nvSpPr>
        <p:spPr>
          <a:xfrm rot="-5400000">
            <a:off x="20136553" y="3558065"/>
            <a:ext cx="618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163" name="Google Shape;163;p21"/>
          <p:cNvSpPr txBox="1"/>
          <p:nvPr/>
        </p:nvSpPr>
        <p:spPr>
          <a:xfrm>
            <a:off x="3510250" y="1158675"/>
            <a:ext cx="11015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EXECUTE THE APP AS ONE OR MORE STATELESS PROCESSES</a:t>
            </a:r>
            <a:endParaRPr sz="2400">
              <a:solidFill>
                <a:schemeClr val="dk2"/>
              </a:solidFill>
              <a:latin typeface="Montserrat Medium"/>
              <a:ea typeface="Montserrat Medium"/>
              <a:cs typeface="Montserrat Medium"/>
              <a:sym typeface="Montserrat Medium"/>
            </a:endParaRPr>
          </a:p>
        </p:txBody>
      </p:sp>
      <p:pic>
        <p:nvPicPr>
          <p:cNvPr id="164" name="Google Shape;164;p21"/>
          <p:cNvPicPr preferRelativeResize="0"/>
          <p:nvPr/>
        </p:nvPicPr>
        <p:blipFill>
          <a:blip r:embed="rId5">
            <a:alphaModFix/>
          </a:blip>
          <a:stretch>
            <a:fillRect/>
          </a:stretch>
        </p:blipFill>
        <p:spPr>
          <a:xfrm>
            <a:off x="15375125" y="3251475"/>
            <a:ext cx="8055125" cy="7087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22"/>
          <p:cNvSpPr txBox="1"/>
          <p:nvPr/>
        </p:nvSpPr>
        <p:spPr>
          <a:xfrm>
            <a:off x="1742175" y="1158673"/>
            <a:ext cx="24141900" cy="377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600">
                <a:solidFill>
                  <a:srgbClr val="F7F7F7"/>
                </a:solidFill>
                <a:latin typeface="Montserrat"/>
                <a:ea typeface="Montserrat"/>
                <a:cs typeface="Montserrat"/>
                <a:sym typeface="Montserrat"/>
              </a:rPr>
              <a:t>PORT BINDING</a:t>
            </a:r>
            <a:endParaRPr b="1" sz="14600">
              <a:solidFill>
                <a:srgbClr val="F7F7F7"/>
              </a:solidFill>
              <a:latin typeface="Montserrat"/>
              <a:ea typeface="Montserrat"/>
              <a:cs typeface="Montserrat"/>
              <a:sym typeface="Montserrat"/>
            </a:endParaRPr>
          </a:p>
        </p:txBody>
      </p:sp>
      <p:sp>
        <p:nvSpPr>
          <p:cNvPr id="171" name="Google Shape;171;p22"/>
          <p:cNvSpPr txBox="1"/>
          <p:nvPr/>
        </p:nvSpPr>
        <p:spPr>
          <a:xfrm>
            <a:off x="1979795" y="1752600"/>
            <a:ext cx="166863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0">
                <a:solidFill>
                  <a:schemeClr val="dk2"/>
                </a:solidFill>
                <a:latin typeface="Montserrat"/>
                <a:ea typeface="Montserrat"/>
                <a:cs typeface="Montserrat"/>
                <a:sym typeface="Montserrat"/>
              </a:rPr>
              <a:t>7. PORT BINDING</a:t>
            </a:r>
            <a:endParaRPr b="1" sz="10000">
              <a:solidFill>
                <a:schemeClr val="dk2"/>
              </a:solidFill>
              <a:latin typeface="Montserrat"/>
              <a:ea typeface="Montserrat"/>
              <a:cs typeface="Montserrat"/>
              <a:sym typeface="Montserrat"/>
            </a:endParaRPr>
          </a:p>
        </p:txBody>
      </p:sp>
      <p:sp>
        <p:nvSpPr>
          <p:cNvPr id="172" name="Google Shape;172;p22"/>
          <p:cNvSpPr txBox="1"/>
          <p:nvPr/>
        </p:nvSpPr>
        <p:spPr>
          <a:xfrm>
            <a:off x="1979800" y="2649675"/>
            <a:ext cx="20940600" cy="49170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t/>
            </a:r>
            <a:endParaRPr sz="3000">
              <a:solidFill>
                <a:schemeClr val="dk2"/>
              </a:solidFill>
            </a:endParaRPr>
          </a:p>
          <a:p>
            <a:pPr indent="0" lvl="0" marL="0" marR="0" rtl="0" algn="just">
              <a:lnSpc>
                <a:spcPct val="150000"/>
              </a:lnSpc>
              <a:spcBef>
                <a:spcPts val="0"/>
              </a:spcBef>
              <a:spcAft>
                <a:spcPts val="0"/>
              </a:spcAft>
              <a:buNone/>
            </a:pPr>
            <a:r>
              <a:rPr lang="en-US" sz="3400">
                <a:solidFill>
                  <a:srgbClr val="5D5F64"/>
                </a:solidFill>
              </a:rPr>
              <a:t>The port-binding approach means that one app can become the </a:t>
            </a:r>
            <a:r>
              <a:rPr lang="en-US" sz="3400">
                <a:solidFill>
                  <a:srgbClr val="5D5F64"/>
                </a:solidFill>
                <a:uFill>
                  <a:noFill/>
                </a:uFill>
                <a:hlinkClick r:id="rId3"/>
              </a:rPr>
              <a:t>backing service</a:t>
            </a:r>
            <a:r>
              <a:rPr lang="en-US" sz="3400">
                <a:solidFill>
                  <a:srgbClr val="5D5F64"/>
                </a:solidFill>
              </a:rPr>
              <a:t> for another app, by providing the URL to the backing app as a resource handle in the </a:t>
            </a:r>
            <a:r>
              <a:rPr lang="en-US" sz="3400">
                <a:solidFill>
                  <a:srgbClr val="5D5F64"/>
                </a:solidFill>
                <a:uFill>
                  <a:noFill/>
                </a:uFill>
                <a:hlinkClick r:id="rId4"/>
              </a:rPr>
              <a:t>config</a:t>
            </a:r>
            <a:r>
              <a:rPr lang="en-US" sz="3400">
                <a:solidFill>
                  <a:srgbClr val="5D5F64"/>
                </a:solidFill>
              </a:rPr>
              <a:t> for the consuming app.</a:t>
            </a:r>
            <a:endParaRPr sz="3400">
              <a:solidFill>
                <a:srgbClr val="5D5F64"/>
              </a:solidFill>
            </a:endParaRPr>
          </a:p>
          <a:p>
            <a:pPr indent="0" lvl="0" marL="0" marR="0" rtl="0" algn="just">
              <a:lnSpc>
                <a:spcPct val="150000"/>
              </a:lnSpc>
              <a:spcBef>
                <a:spcPts val="0"/>
              </a:spcBef>
              <a:spcAft>
                <a:spcPts val="0"/>
              </a:spcAft>
              <a:buNone/>
            </a:pPr>
            <a:r>
              <a:rPr b="1" lang="en-US" sz="3400">
                <a:solidFill>
                  <a:srgbClr val="5D5F64"/>
                </a:solidFill>
              </a:rPr>
              <a:t>The twelve-factor app is completely self-contained</a:t>
            </a:r>
            <a:r>
              <a:rPr lang="en-US" sz="3400">
                <a:solidFill>
                  <a:srgbClr val="5D5F64"/>
                </a:solidFill>
              </a:rPr>
              <a:t> and does not rely on runtime injection of a webserver into the execution environment to create a web-facing service. The web app exports HTTP as a service by binding to a port, and listening to requests coming in on that port.</a:t>
            </a:r>
            <a:endParaRPr sz="3400">
              <a:solidFill>
                <a:srgbClr val="5D5F64"/>
              </a:solidFill>
            </a:endParaRPr>
          </a:p>
          <a:p>
            <a:pPr indent="0" lvl="0" marL="0" marR="0" rtl="0" algn="just">
              <a:lnSpc>
                <a:spcPct val="150000"/>
              </a:lnSpc>
              <a:spcBef>
                <a:spcPts val="0"/>
              </a:spcBef>
              <a:spcAft>
                <a:spcPts val="0"/>
              </a:spcAft>
              <a:buNone/>
            </a:pPr>
            <a:r>
              <a:t/>
            </a:r>
            <a:endParaRPr sz="3400">
              <a:solidFill>
                <a:srgbClr val="5D5F64"/>
              </a:solidFill>
            </a:endParaRPr>
          </a:p>
          <a:p>
            <a:pPr indent="0" lvl="0" marL="0" rtl="0" algn="just">
              <a:lnSpc>
                <a:spcPct val="150000"/>
              </a:lnSpc>
              <a:spcBef>
                <a:spcPts val="0"/>
              </a:spcBef>
              <a:spcAft>
                <a:spcPts val="0"/>
              </a:spcAft>
              <a:buClr>
                <a:schemeClr val="dk2"/>
              </a:buClr>
              <a:buSzPts val="1100"/>
              <a:buFont typeface="Arial"/>
              <a:buNone/>
            </a:pPr>
            <a:r>
              <a:t/>
            </a:r>
            <a:endParaRPr sz="4000" u="sng">
              <a:solidFill>
                <a:schemeClr val="hlink"/>
              </a:solidFill>
            </a:endParaRPr>
          </a:p>
          <a:p>
            <a:pPr indent="0" lvl="0" marL="0" marR="0" rtl="0" algn="just">
              <a:lnSpc>
                <a:spcPct val="150000"/>
              </a:lnSpc>
              <a:spcBef>
                <a:spcPts val="0"/>
              </a:spcBef>
              <a:spcAft>
                <a:spcPts val="0"/>
              </a:spcAft>
              <a:buNone/>
            </a:pPr>
            <a:r>
              <a:t/>
            </a:r>
            <a:endParaRPr sz="3400">
              <a:solidFill>
                <a:srgbClr val="5D5F64"/>
              </a:solidFill>
            </a:endParaRPr>
          </a:p>
          <a:p>
            <a:pPr indent="0" lvl="0" marL="0" rtl="0" algn="just">
              <a:lnSpc>
                <a:spcPct val="150000"/>
              </a:lnSpc>
              <a:spcBef>
                <a:spcPts val="0"/>
              </a:spcBef>
              <a:spcAft>
                <a:spcPts val="0"/>
              </a:spcAft>
              <a:buSzPts val="1100"/>
              <a:buNone/>
            </a:pPr>
            <a:r>
              <a:t/>
            </a:r>
            <a:endParaRPr sz="4000">
              <a:solidFill>
                <a:schemeClr val="dk2"/>
              </a:solidFill>
            </a:endParaRPr>
          </a:p>
          <a:p>
            <a:pPr indent="0" lvl="0" marL="0" rtl="0" algn="just">
              <a:lnSpc>
                <a:spcPct val="150000"/>
              </a:lnSpc>
              <a:spcBef>
                <a:spcPts val="0"/>
              </a:spcBef>
              <a:spcAft>
                <a:spcPts val="0"/>
              </a:spcAft>
              <a:buSzPts val="1100"/>
              <a:buNone/>
            </a:pPr>
            <a:r>
              <a:t/>
            </a:r>
            <a:endParaRPr sz="4000">
              <a:solidFill>
                <a:schemeClr val="dk2"/>
              </a:solidFill>
            </a:endParaRPr>
          </a:p>
          <a:p>
            <a:pPr indent="0" lvl="0" marL="0" rtl="0" algn="just">
              <a:lnSpc>
                <a:spcPct val="150000"/>
              </a:lnSpc>
              <a:spcBef>
                <a:spcPts val="0"/>
              </a:spcBef>
              <a:spcAft>
                <a:spcPts val="0"/>
              </a:spcAft>
              <a:buClr>
                <a:schemeClr val="dk2"/>
              </a:buClr>
              <a:buSzPts val="1100"/>
              <a:buFont typeface="Arial"/>
              <a:buNone/>
            </a:pPr>
            <a:r>
              <a:t/>
            </a:r>
            <a:endParaRPr sz="4000">
              <a:solidFill>
                <a:schemeClr val="dk2"/>
              </a:solidFill>
            </a:endParaRPr>
          </a:p>
          <a:p>
            <a:pPr indent="0" lvl="0" marL="0" marR="0" rtl="0" algn="just">
              <a:lnSpc>
                <a:spcPct val="150000"/>
              </a:lnSpc>
              <a:spcBef>
                <a:spcPts val="0"/>
              </a:spcBef>
              <a:spcAft>
                <a:spcPts val="0"/>
              </a:spcAft>
              <a:buNone/>
            </a:pPr>
            <a:r>
              <a:t/>
            </a:r>
            <a:endParaRPr sz="3400">
              <a:solidFill>
                <a:srgbClr val="5D5F64"/>
              </a:solidFill>
            </a:endParaRPr>
          </a:p>
          <a:p>
            <a:pPr indent="0" lvl="0" marL="0" marR="0" rtl="0" algn="just">
              <a:lnSpc>
                <a:spcPct val="150000"/>
              </a:lnSpc>
              <a:spcBef>
                <a:spcPts val="0"/>
              </a:spcBef>
              <a:spcAft>
                <a:spcPts val="0"/>
              </a:spcAft>
              <a:buNone/>
            </a:pPr>
            <a:r>
              <a:t/>
            </a:r>
            <a:endParaRPr sz="3400">
              <a:solidFill>
                <a:srgbClr val="5D5F64"/>
              </a:solidFill>
            </a:endParaRPr>
          </a:p>
        </p:txBody>
      </p:sp>
      <p:sp>
        <p:nvSpPr>
          <p:cNvPr id="173" name="Google Shape;173;p22"/>
          <p:cNvSpPr txBox="1"/>
          <p:nvPr/>
        </p:nvSpPr>
        <p:spPr>
          <a:xfrm rot="-5400000">
            <a:off x="20165425" y="5027761"/>
            <a:ext cx="36315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74" name="Google Shape;174;p22"/>
          <p:cNvSpPr txBox="1"/>
          <p:nvPr/>
        </p:nvSpPr>
        <p:spPr>
          <a:xfrm>
            <a:off x="21226230" y="8204838"/>
            <a:ext cx="1694100" cy="397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75" name="Google Shape;175;p22"/>
          <p:cNvSpPr txBox="1"/>
          <p:nvPr/>
        </p:nvSpPr>
        <p:spPr>
          <a:xfrm rot="-5400000">
            <a:off x="20136553" y="3558065"/>
            <a:ext cx="618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176" name="Google Shape;176;p22"/>
          <p:cNvSpPr txBox="1"/>
          <p:nvPr/>
        </p:nvSpPr>
        <p:spPr>
          <a:xfrm>
            <a:off x="1957625" y="1158675"/>
            <a:ext cx="11015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EXPORT SERVICES VIA PORT BINDING</a:t>
            </a:r>
            <a:endParaRPr sz="2400">
              <a:solidFill>
                <a:schemeClr val="dk2"/>
              </a:solidFill>
              <a:latin typeface="Montserrat Medium"/>
              <a:ea typeface="Montserrat Medium"/>
              <a:cs typeface="Montserrat Medium"/>
              <a:sym typeface="Montserrat Medium"/>
            </a:endParaRPr>
          </a:p>
        </p:txBody>
      </p:sp>
      <p:pic>
        <p:nvPicPr>
          <p:cNvPr id="177" name="Google Shape;177;p22"/>
          <p:cNvPicPr preferRelativeResize="0"/>
          <p:nvPr/>
        </p:nvPicPr>
        <p:blipFill>
          <a:blip r:embed="rId5">
            <a:alphaModFix/>
          </a:blip>
          <a:stretch>
            <a:fillRect/>
          </a:stretch>
        </p:blipFill>
        <p:spPr>
          <a:xfrm>
            <a:off x="2113750" y="9855075"/>
            <a:ext cx="7449949" cy="1262700"/>
          </a:xfrm>
          <a:prstGeom prst="rect">
            <a:avLst/>
          </a:prstGeom>
          <a:noFill/>
          <a:ln>
            <a:noFill/>
          </a:ln>
        </p:spPr>
      </p:pic>
      <p:sp>
        <p:nvSpPr>
          <p:cNvPr id="178" name="Google Shape;178;p22"/>
          <p:cNvSpPr/>
          <p:nvPr/>
        </p:nvSpPr>
        <p:spPr>
          <a:xfrm>
            <a:off x="2113750" y="8228625"/>
            <a:ext cx="7449900" cy="964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Clr>
                <a:schemeClr val="dk2"/>
              </a:buClr>
              <a:buSzPts val="1100"/>
              <a:buFont typeface="Arial"/>
              <a:buNone/>
            </a:pPr>
            <a:r>
              <a:rPr lang="en-US" sz="4000" u="sng">
                <a:solidFill>
                  <a:schemeClr val="accent5"/>
                </a:solidFill>
                <a:hlinkClick r:id="rId6"/>
              </a:rPr>
              <a:t>http://localhost:5000/</a:t>
            </a:r>
            <a:endParaRPr/>
          </a:p>
        </p:txBody>
      </p:sp>
      <p:sp>
        <p:nvSpPr>
          <p:cNvPr id="179" name="Google Shape;179;p22"/>
          <p:cNvSpPr/>
          <p:nvPr/>
        </p:nvSpPr>
        <p:spPr>
          <a:xfrm>
            <a:off x="2113750" y="11599675"/>
            <a:ext cx="8626200" cy="1262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lnSpc>
                <a:spcPct val="150000"/>
              </a:lnSpc>
              <a:spcBef>
                <a:spcPts val="0"/>
              </a:spcBef>
              <a:spcAft>
                <a:spcPts val="0"/>
              </a:spcAft>
              <a:buClr>
                <a:schemeClr val="dk2"/>
              </a:buClr>
              <a:buSzPts val="1100"/>
              <a:buFont typeface="Arial"/>
              <a:buNone/>
            </a:pPr>
            <a:r>
              <a:t/>
            </a:r>
            <a:endParaRPr sz="4000">
              <a:solidFill>
                <a:schemeClr val="dk2"/>
              </a:solidFill>
            </a:endParaRPr>
          </a:p>
          <a:p>
            <a:pPr indent="0" lvl="0" marL="0" rtl="0" algn="just">
              <a:lnSpc>
                <a:spcPct val="150000"/>
              </a:lnSpc>
              <a:spcBef>
                <a:spcPts val="0"/>
              </a:spcBef>
              <a:spcAft>
                <a:spcPts val="0"/>
              </a:spcAft>
              <a:buClr>
                <a:schemeClr val="dk2"/>
              </a:buClr>
              <a:buSzPts val="1100"/>
              <a:buFont typeface="Arial"/>
              <a:buNone/>
            </a:pPr>
            <a:r>
              <a:rPr lang="en-US" sz="4000">
                <a:solidFill>
                  <a:schemeClr val="dk2"/>
                </a:solidFill>
              </a:rPr>
              <a:t>docker run –p 8082:8081 e777765e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3"/>
          <p:cNvSpPr txBox="1"/>
          <p:nvPr/>
        </p:nvSpPr>
        <p:spPr>
          <a:xfrm>
            <a:off x="1742175" y="1158673"/>
            <a:ext cx="24141900" cy="377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600">
                <a:solidFill>
                  <a:srgbClr val="F7F7F7"/>
                </a:solidFill>
                <a:latin typeface="Montserrat"/>
                <a:ea typeface="Montserrat"/>
                <a:cs typeface="Montserrat"/>
                <a:sym typeface="Montserrat"/>
              </a:rPr>
              <a:t>CONCURRENCY</a:t>
            </a:r>
            <a:endParaRPr b="1" sz="14600">
              <a:solidFill>
                <a:srgbClr val="F7F7F7"/>
              </a:solidFill>
              <a:latin typeface="Montserrat"/>
              <a:ea typeface="Montserrat"/>
              <a:cs typeface="Montserrat"/>
              <a:sym typeface="Montserrat"/>
            </a:endParaRPr>
          </a:p>
        </p:txBody>
      </p:sp>
      <p:sp>
        <p:nvSpPr>
          <p:cNvPr id="186" name="Google Shape;186;p23"/>
          <p:cNvSpPr txBox="1"/>
          <p:nvPr/>
        </p:nvSpPr>
        <p:spPr>
          <a:xfrm>
            <a:off x="1979795" y="1752600"/>
            <a:ext cx="166863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0">
                <a:solidFill>
                  <a:schemeClr val="dk2"/>
                </a:solidFill>
                <a:latin typeface="Montserrat"/>
                <a:ea typeface="Montserrat"/>
                <a:cs typeface="Montserrat"/>
                <a:sym typeface="Montserrat"/>
              </a:rPr>
              <a:t>8. CONCURRENCY</a:t>
            </a:r>
            <a:endParaRPr b="1" sz="10000">
              <a:solidFill>
                <a:schemeClr val="dk2"/>
              </a:solidFill>
              <a:latin typeface="Montserrat"/>
              <a:ea typeface="Montserrat"/>
              <a:cs typeface="Montserrat"/>
              <a:sym typeface="Montserrat"/>
            </a:endParaRPr>
          </a:p>
        </p:txBody>
      </p:sp>
      <p:sp>
        <p:nvSpPr>
          <p:cNvPr id="187" name="Google Shape;187;p23"/>
          <p:cNvSpPr txBox="1"/>
          <p:nvPr/>
        </p:nvSpPr>
        <p:spPr>
          <a:xfrm>
            <a:off x="1566225" y="3515925"/>
            <a:ext cx="21138300" cy="3970200"/>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SzPts val="1100"/>
              <a:buNone/>
            </a:pPr>
            <a:r>
              <a:rPr lang="en-US" sz="3400">
                <a:solidFill>
                  <a:srgbClr val="5D5F64"/>
                </a:solidFill>
              </a:rPr>
              <a:t>Using this model, the developer can architect their app to handle diverse workloads by assigning each type of work to a </a:t>
            </a:r>
            <a:r>
              <a:rPr i="1" lang="en-US" sz="3400">
                <a:solidFill>
                  <a:srgbClr val="5D5F64"/>
                </a:solidFill>
              </a:rPr>
              <a:t>process type</a:t>
            </a:r>
            <a:r>
              <a:rPr lang="en-US" sz="3400">
                <a:solidFill>
                  <a:srgbClr val="5D5F64"/>
                </a:solidFill>
              </a:rPr>
              <a:t>. </a:t>
            </a:r>
            <a:endParaRPr sz="3400">
              <a:solidFill>
                <a:srgbClr val="5D5F64"/>
              </a:solidFill>
              <a:highlight>
                <a:srgbClr val="FFFFFF"/>
              </a:highlight>
            </a:endParaRPr>
          </a:p>
          <a:p>
            <a:pPr indent="0" lvl="0" marL="0" marR="0" rtl="0" algn="just">
              <a:lnSpc>
                <a:spcPct val="150000"/>
              </a:lnSpc>
              <a:spcBef>
                <a:spcPts val="1100"/>
              </a:spcBef>
              <a:spcAft>
                <a:spcPts val="0"/>
              </a:spcAft>
              <a:buNone/>
            </a:pPr>
            <a:r>
              <a:rPr lang="en-US" sz="3400">
                <a:solidFill>
                  <a:srgbClr val="5D5F64"/>
                </a:solidFill>
              </a:rPr>
              <a:t>The </a:t>
            </a:r>
            <a:r>
              <a:rPr lang="en-US" sz="3400">
                <a:solidFill>
                  <a:srgbClr val="5D5F64"/>
                </a:solidFill>
                <a:uFill>
                  <a:noFill/>
                </a:uFill>
                <a:hlinkClick r:id="rId3"/>
              </a:rPr>
              <a:t>share-nothing, horizontally partitionable nature of twelve-factor app processes</a:t>
            </a:r>
            <a:r>
              <a:rPr lang="en-US" sz="3400">
                <a:solidFill>
                  <a:srgbClr val="5D5F64"/>
                </a:solidFill>
              </a:rPr>
              <a:t> means that adding more concurrency is a simple and reliable operation. The array of process types and number of processes of each type is known as the </a:t>
            </a:r>
            <a:r>
              <a:rPr i="1" lang="en-US" sz="3400">
                <a:solidFill>
                  <a:srgbClr val="5D5F64"/>
                </a:solidFill>
              </a:rPr>
              <a:t>process formation</a:t>
            </a:r>
            <a:r>
              <a:rPr lang="en-US" sz="3400">
                <a:solidFill>
                  <a:srgbClr val="5D5F64"/>
                </a:solidFill>
              </a:rPr>
              <a:t>.</a:t>
            </a:r>
            <a:endParaRPr sz="3400">
              <a:solidFill>
                <a:srgbClr val="5D5F64"/>
              </a:solidFill>
              <a:highlight>
                <a:srgbClr val="FFFFFF"/>
              </a:highlight>
            </a:endParaRPr>
          </a:p>
        </p:txBody>
      </p:sp>
      <p:sp>
        <p:nvSpPr>
          <p:cNvPr id="188" name="Google Shape;188;p23"/>
          <p:cNvSpPr txBox="1"/>
          <p:nvPr/>
        </p:nvSpPr>
        <p:spPr>
          <a:xfrm rot="-5400000">
            <a:off x="20165425" y="5027761"/>
            <a:ext cx="36315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89" name="Google Shape;189;p23"/>
          <p:cNvSpPr txBox="1"/>
          <p:nvPr/>
        </p:nvSpPr>
        <p:spPr>
          <a:xfrm rot="-5400000">
            <a:off x="20136553" y="3558065"/>
            <a:ext cx="618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190" name="Google Shape;190;p23"/>
          <p:cNvSpPr txBox="1"/>
          <p:nvPr/>
        </p:nvSpPr>
        <p:spPr>
          <a:xfrm>
            <a:off x="1957625" y="1158675"/>
            <a:ext cx="110151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SCALE OUT VIA THE PROCESS MODEL</a:t>
            </a:r>
            <a:endParaRPr sz="2400">
              <a:solidFill>
                <a:schemeClr val="dk2"/>
              </a:solidFill>
              <a:latin typeface="Montserrat Medium"/>
              <a:ea typeface="Montserrat Medium"/>
              <a:cs typeface="Montserrat Medium"/>
              <a:sym typeface="Montserrat Medium"/>
            </a:endParaRPr>
          </a:p>
        </p:txBody>
      </p:sp>
      <p:pic>
        <p:nvPicPr>
          <p:cNvPr id="191" name="Google Shape;191;p23"/>
          <p:cNvPicPr preferRelativeResize="0"/>
          <p:nvPr/>
        </p:nvPicPr>
        <p:blipFill>
          <a:blip r:embed="rId4">
            <a:alphaModFix/>
          </a:blip>
          <a:stretch>
            <a:fillRect/>
          </a:stretch>
        </p:blipFill>
        <p:spPr>
          <a:xfrm>
            <a:off x="2805550" y="7566800"/>
            <a:ext cx="17947750" cy="547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4"/>
          <p:cNvSpPr txBox="1"/>
          <p:nvPr/>
        </p:nvSpPr>
        <p:spPr>
          <a:xfrm>
            <a:off x="1742175" y="1158673"/>
            <a:ext cx="24141900" cy="377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600">
                <a:solidFill>
                  <a:srgbClr val="F7F7F7"/>
                </a:solidFill>
                <a:latin typeface="Montserrat"/>
                <a:ea typeface="Montserrat"/>
                <a:cs typeface="Montserrat"/>
                <a:sym typeface="Montserrat"/>
              </a:rPr>
              <a:t>DISPOSABILITY</a:t>
            </a:r>
            <a:endParaRPr b="1" sz="14600">
              <a:solidFill>
                <a:srgbClr val="F7F7F7"/>
              </a:solidFill>
              <a:latin typeface="Montserrat"/>
              <a:ea typeface="Montserrat"/>
              <a:cs typeface="Montserrat"/>
              <a:sym typeface="Montserrat"/>
            </a:endParaRPr>
          </a:p>
        </p:txBody>
      </p:sp>
      <p:sp>
        <p:nvSpPr>
          <p:cNvPr id="198" name="Google Shape;198;p24"/>
          <p:cNvSpPr txBox="1"/>
          <p:nvPr/>
        </p:nvSpPr>
        <p:spPr>
          <a:xfrm>
            <a:off x="1979795" y="1752600"/>
            <a:ext cx="166863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0">
                <a:solidFill>
                  <a:schemeClr val="dk2"/>
                </a:solidFill>
                <a:latin typeface="Montserrat"/>
                <a:ea typeface="Montserrat"/>
                <a:cs typeface="Montserrat"/>
                <a:sym typeface="Montserrat"/>
              </a:rPr>
              <a:t>9. DISPOSABILITY</a:t>
            </a:r>
            <a:endParaRPr b="1" sz="10000">
              <a:solidFill>
                <a:schemeClr val="dk2"/>
              </a:solidFill>
              <a:latin typeface="Montserrat"/>
              <a:ea typeface="Montserrat"/>
              <a:cs typeface="Montserrat"/>
              <a:sym typeface="Montserrat"/>
            </a:endParaRPr>
          </a:p>
        </p:txBody>
      </p:sp>
      <p:sp>
        <p:nvSpPr>
          <p:cNvPr id="199" name="Google Shape;199;p24"/>
          <p:cNvSpPr txBox="1"/>
          <p:nvPr/>
        </p:nvSpPr>
        <p:spPr>
          <a:xfrm>
            <a:off x="628625" y="3935300"/>
            <a:ext cx="12850800" cy="8239800"/>
          </a:xfrm>
          <a:prstGeom prst="rect">
            <a:avLst/>
          </a:prstGeom>
          <a:noFill/>
          <a:ln>
            <a:noFill/>
          </a:ln>
        </p:spPr>
        <p:txBody>
          <a:bodyPr anchorCtr="0" anchor="t" bIns="45700" lIns="91425" spcFirstLastPara="1" rIns="91425" wrap="square" tIns="45700">
            <a:noAutofit/>
          </a:bodyPr>
          <a:lstStyle/>
          <a:p>
            <a:pPr indent="0" lvl="0" marL="0" rtl="0" algn="just">
              <a:lnSpc>
                <a:spcPct val="178000"/>
              </a:lnSpc>
              <a:spcBef>
                <a:spcPts val="0"/>
              </a:spcBef>
              <a:spcAft>
                <a:spcPts val="0"/>
              </a:spcAft>
              <a:buSzPts val="1100"/>
              <a:buNone/>
            </a:pPr>
            <a:r>
              <a:rPr lang="en-US" sz="3400">
                <a:solidFill>
                  <a:srgbClr val="5D5F64"/>
                </a:solidFill>
                <a:highlight>
                  <a:srgbClr val="FFFFFF"/>
                </a:highlight>
              </a:rPr>
              <a:t>The application should be disposable, which means it can be shut-down and restarted at a moment's notice.  Therefore, the application must be designed to handle graceful shutdowns and ensure in-flight requests are handled correctly and no more HTTP requests are processed.  </a:t>
            </a:r>
            <a:endParaRPr sz="3400">
              <a:solidFill>
                <a:srgbClr val="5D5F64"/>
              </a:solidFill>
              <a:highlight>
                <a:srgbClr val="FFFFFF"/>
              </a:highlight>
            </a:endParaRPr>
          </a:p>
          <a:p>
            <a:pPr indent="0" lvl="0" marL="0" rtl="0" algn="just">
              <a:lnSpc>
                <a:spcPct val="178000"/>
              </a:lnSpc>
              <a:spcBef>
                <a:spcPts val="1100"/>
              </a:spcBef>
              <a:spcAft>
                <a:spcPts val="0"/>
              </a:spcAft>
              <a:buSzPts val="1100"/>
              <a:buNone/>
            </a:pPr>
            <a:r>
              <a:t/>
            </a:r>
            <a:endParaRPr sz="1000">
              <a:solidFill>
                <a:srgbClr val="5D5F64"/>
              </a:solidFill>
              <a:highlight>
                <a:srgbClr val="FFFFFF"/>
              </a:highlight>
            </a:endParaRPr>
          </a:p>
          <a:p>
            <a:pPr indent="-444500" lvl="0" marL="457200" rtl="0" algn="just">
              <a:lnSpc>
                <a:spcPct val="178000"/>
              </a:lnSpc>
              <a:spcBef>
                <a:spcPts val="1100"/>
              </a:spcBef>
              <a:spcAft>
                <a:spcPts val="0"/>
              </a:spcAft>
              <a:buClr>
                <a:srgbClr val="5D5F64"/>
              </a:buClr>
              <a:buSzPts val="3400"/>
              <a:buChar char="●"/>
            </a:pPr>
            <a:r>
              <a:rPr lang="en-US" sz="3400">
                <a:solidFill>
                  <a:srgbClr val="5D5F64"/>
                </a:solidFill>
                <a:highlight>
                  <a:srgbClr val="FFFFFF"/>
                </a:highlight>
              </a:rPr>
              <a:t>Container restart policies</a:t>
            </a:r>
            <a:endParaRPr sz="3400">
              <a:solidFill>
                <a:srgbClr val="5D5F64"/>
              </a:solidFill>
              <a:highlight>
                <a:srgbClr val="FFFFFF"/>
              </a:highlight>
            </a:endParaRPr>
          </a:p>
          <a:p>
            <a:pPr indent="-444500" lvl="0" marL="457200" rtl="0" algn="just">
              <a:lnSpc>
                <a:spcPct val="178000"/>
              </a:lnSpc>
              <a:spcBef>
                <a:spcPts val="0"/>
              </a:spcBef>
              <a:spcAft>
                <a:spcPts val="0"/>
              </a:spcAft>
              <a:buClr>
                <a:srgbClr val="5D5F64"/>
              </a:buClr>
              <a:buSzPts val="3400"/>
              <a:buChar char="●"/>
            </a:pPr>
            <a:r>
              <a:rPr lang="en-US" sz="3400">
                <a:solidFill>
                  <a:srgbClr val="5D5F64"/>
                </a:solidFill>
                <a:highlight>
                  <a:srgbClr val="FFFFFF"/>
                </a:highlight>
              </a:rPr>
              <a:t>Orchestration with docker swarm</a:t>
            </a:r>
            <a:endParaRPr sz="3400">
              <a:solidFill>
                <a:srgbClr val="5D5F64"/>
              </a:solidFill>
              <a:highlight>
                <a:srgbClr val="FFFFFF"/>
              </a:highlight>
            </a:endParaRPr>
          </a:p>
        </p:txBody>
      </p:sp>
      <p:sp>
        <p:nvSpPr>
          <p:cNvPr id="200" name="Google Shape;200;p24"/>
          <p:cNvSpPr txBox="1"/>
          <p:nvPr/>
        </p:nvSpPr>
        <p:spPr>
          <a:xfrm rot="-5400000">
            <a:off x="20165425" y="5027761"/>
            <a:ext cx="36315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201" name="Google Shape;201;p24"/>
          <p:cNvSpPr txBox="1"/>
          <p:nvPr/>
        </p:nvSpPr>
        <p:spPr>
          <a:xfrm>
            <a:off x="21226230" y="8204838"/>
            <a:ext cx="1694100" cy="397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202" name="Google Shape;202;p24"/>
          <p:cNvSpPr txBox="1"/>
          <p:nvPr/>
        </p:nvSpPr>
        <p:spPr>
          <a:xfrm rot="-5400000">
            <a:off x="20136553" y="3558065"/>
            <a:ext cx="618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203" name="Google Shape;203;p24"/>
          <p:cNvSpPr txBox="1"/>
          <p:nvPr/>
        </p:nvSpPr>
        <p:spPr>
          <a:xfrm>
            <a:off x="1957625" y="1158675"/>
            <a:ext cx="12850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MAXIMISE ROBUSTNESS WITH FAST STARTUP AND GRACEFUL SHUT DOWN</a:t>
            </a:r>
            <a:endParaRPr sz="2400">
              <a:solidFill>
                <a:schemeClr val="dk2"/>
              </a:solidFill>
              <a:latin typeface="Montserrat Medium"/>
              <a:ea typeface="Montserrat Medium"/>
              <a:cs typeface="Montserrat Medium"/>
              <a:sym typeface="Montserrat Medium"/>
            </a:endParaRPr>
          </a:p>
        </p:txBody>
      </p:sp>
      <p:pic>
        <p:nvPicPr>
          <p:cNvPr id="204" name="Google Shape;204;p24"/>
          <p:cNvPicPr preferRelativeResize="0"/>
          <p:nvPr/>
        </p:nvPicPr>
        <p:blipFill>
          <a:blip r:embed="rId3">
            <a:alphaModFix/>
          </a:blip>
          <a:stretch>
            <a:fillRect/>
          </a:stretch>
        </p:blipFill>
        <p:spPr>
          <a:xfrm>
            <a:off x="14053150" y="3935300"/>
            <a:ext cx="9377100" cy="6187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25"/>
          <p:cNvSpPr txBox="1"/>
          <p:nvPr/>
        </p:nvSpPr>
        <p:spPr>
          <a:xfrm>
            <a:off x="1742175" y="1158673"/>
            <a:ext cx="24141900" cy="377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600">
                <a:solidFill>
                  <a:srgbClr val="F7F7F7"/>
                </a:solidFill>
                <a:latin typeface="Montserrat"/>
                <a:ea typeface="Montserrat"/>
                <a:cs typeface="Montserrat"/>
                <a:sym typeface="Montserrat"/>
              </a:rPr>
              <a:t>DEV PROD PARITY</a:t>
            </a:r>
            <a:endParaRPr b="1" sz="14600">
              <a:solidFill>
                <a:srgbClr val="F7F7F7"/>
              </a:solidFill>
              <a:latin typeface="Montserrat"/>
              <a:ea typeface="Montserrat"/>
              <a:cs typeface="Montserrat"/>
              <a:sym typeface="Montserrat"/>
            </a:endParaRPr>
          </a:p>
        </p:txBody>
      </p:sp>
      <p:sp>
        <p:nvSpPr>
          <p:cNvPr id="211" name="Google Shape;211;p25"/>
          <p:cNvSpPr txBox="1"/>
          <p:nvPr/>
        </p:nvSpPr>
        <p:spPr>
          <a:xfrm>
            <a:off x="243095" y="1620363"/>
            <a:ext cx="166863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0">
                <a:solidFill>
                  <a:schemeClr val="dk2"/>
                </a:solidFill>
                <a:latin typeface="Montserrat"/>
                <a:ea typeface="Montserrat"/>
                <a:cs typeface="Montserrat"/>
                <a:sym typeface="Montserrat"/>
              </a:rPr>
              <a:t>10. DEV PROD PARITY</a:t>
            </a:r>
            <a:endParaRPr b="1" sz="10000">
              <a:solidFill>
                <a:schemeClr val="dk2"/>
              </a:solidFill>
              <a:latin typeface="Montserrat"/>
              <a:ea typeface="Montserrat"/>
              <a:cs typeface="Montserrat"/>
              <a:sym typeface="Montserrat"/>
            </a:endParaRPr>
          </a:p>
        </p:txBody>
      </p:sp>
      <p:sp>
        <p:nvSpPr>
          <p:cNvPr id="212" name="Google Shape;212;p25"/>
          <p:cNvSpPr txBox="1"/>
          <p:nvPr/>
        </p:nvSpPr>
        <p:spPr>
          <a:xfrm>
            <a:off x="628625" y="3935300"/>
            <a:ext cx="12850800" cy="4524300"/>
          </a:xfrm>
          <a:prstGeom prst="rect">
            <a:avLst/>
          </a:prstGeom>
          <a:noFill/>
          <a:ln>
            <a:noFill/>
          </a:ln>
        </p:spPr>
        <p:txBody>
          <a:bodyPr anchorCtr="0" anchor="t" bIns="45700" lIns="91425" spcFirstLastPara="1" rIns="91425" wrap="square" tIns="45700">
            <a:noAutofit/>
          </a:bodyPr>
          <a:lstStyle/>
          <a:p>
            <a:pPr indent="0" lvl="0" marL="0" rtl="0" algn="just">
              <a:lnSpc>
                <a:spcPct val="178000"/>
              </a:lnSpc>
              <a:spcBef>
                <a:spcPts val="0"/>
              </a:spcBef>
              <a:spcAft>
                <a:spcPts val="0"/>
              </a:spcAft>
              <a:buSzPts val="1100"/>
              <a:buNone/>
            </a:pPr>
            <a:r>
              <a:rPr lang="en-US" sz="3400">
                <a:solidFill>
                  <a:srgbClr val="5D5F64"/>
                </a:solidFill>
                <a:highlight>
                  <a:srgbClr val="FDFDFD"/>
                </a:highlight>
                <a:latin typeface="Merriweather"/>
                <a:ea typeface="Merriweather"/>
                <a:cs typeface="Merriweather"/>
                <a:sym typeface="Merriweather"/>
              </a:rPr>
              <a:t>Development, staging and production should be as similar as possible. Continuous deployment needs continuous integration based on matching environments to limit deviation and errors. If you keep dev, staging and production as similar as possible, anyone can understand it and release it. This is of course simply good development but it also enables a lot more scalability.</a:t>
            </a:r>
            <a:endParaRPr sz="3400">
              <a:solidFill>
                <a:srgbClr val="5D5F64"/>
              </a:solidFill>
              <a:highlight>
                <a:srgbClr val="FDFDFD"/>
              </a:highlight>
              <a:latin typeface="Merriweather"/>
              <a:ea typeface="Merriweather"/>
              <a:cs typeface="Merriweather"/>
              <a:sym typeface="Merriweather"/>
            </a:endParaRPr>
          </a:p>
          <a:p>
            <a:pPr indent="0" lvl="0" marL="0" rtl="0" algn="just">
              <a:lnSpc>
                <a:spcPct val="178000"/>
              </a:lnSpc>
              <a:spcBef>
                <a:spcPts val="1100"/>
              </a:spcBef>
              <a:spcAft>
                <a:spcPts val="0"/>
              </a:spcAft>
              <a:buSzPts val="1100"/>
              <a:buNone/>
            </a:pPr>
            <a:r>
              <a:rPr lang="en-US" sz="3400">
                <a:solidFill>
                  <a:srgbClr val="5D5F64"/>
                </a:solidFill>
                <a:highlight>
                  <a:srgbClr val="FDFDFD"/>
                </a:highlight>
                <a:latin typeface="Merriweather"/>
                <a:ea typeface="Merriweather"/>
                <a:cs typeface="Merriweather"/>
                <a:sym typeface="Merriweather"/>
              </a:rPr>
              <a:t>“Build once , run anywhere” </a:t>
            </a:r>
            <a:endParaRPr sz="3400">
              <a:solidFill>
                <a:srgbClr val="5D5F64"/>
              </a:solidFill>
              <a:highlight>
                <a:srgbClr val="FDFDFD"/>
              </a:highlight>
              <a:latin typeface="Merriweather"/>
              <a:ea typeface="Merriweather"/>
              <a:cs typeface="Merriweather"/>
              <a:sym typeface="Merriweather"/>
            </a:endParaRPr>
          </a:p>
          <a:p>
            <a:pPr indent="0" lvl="0" marL="0" rtl="0" algn="just">
              <a:lnSpc>
                <a:spcPct val="178000"/>
              </a:lnSpc>
              <a:spcBef>
                <a:spcPts val="1100"/>
              </a:spcBef>
              <a:spcAft>
                <a:spcPts val="1100"/>
              </a:spcAft>
              <a:buSzPts val="1100"/>
              <a:buNone/>
            </a:pPr>
            <a:r>
              <a:rPr lang="en-US" sz="3400">
                <a:solidFill>
                  <a:srgbClr val="5D5F64"/>
                </a:solidFill>
                <a:highlight>
                  <a:srgbClr val="FDFDFD"/>
                </a:highlight>
                <a:latin typeface="Merriweather"/>
                <a:ea typeface="Merriweather"/>
                <a:cs typeface="Merriweather"/>
                <a:sym typeface="Merriweather"/>
              </a:rPr>
              <a:t>The same app images are used across DevOps stages</a:t>
            </a:r>
            <a:endParaRPr sz="3400">
              <a:solidFill>
                <a:srgbClr val="5D5F64"/>
              </a:solidFill>
              <a:highlight>
                <a:srgbClr val="FDFDFD"/>
              </a:highlight>
              <a:latin typeface="Merriweather"/>
              <a:ea typeface="Merriweather"/>
              <a:cs typeface="Merriweather"/>
              <a:sym typeface="Merriweather"/>
            </a:endParaRPr>
          </a:p>
        </p:txBody>
      </p:sp>
      <p:sp>
        <p:nvSpPr>
          <p:cNvPr id="213" name="Google Shape;213;p25"/>
          <p:cNvSpPr txBox="1"/>
          <p:nvPr/>
        </p:nvSpPr>
        <p:spPr>
          <a:xfrm rot="-5400000">
            <a:off x="20165425" y="5027761"/>
            <a:ext cx="36315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214" name="Google Shape;214;p25"/>
          <p:cNvSpPr txBox="1"/>
          <p:nvPr/>
        </p:nvSpPr>
        <p:spPr>
          <a:xfrm>
            <a:off x="21226230" y="8204838"/>
            <a:ext cx="1694100" cy="397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215" name="Google Shape;215;p25"/>
          <p:cNvSpPr txBox="1"/>
          <p:nvPr/>
        </p:nvSpPr>
        <p:spPr>
          <a:xfrm rot="-5400000">
            <a:off x="20136553" y="3558065"/>
            <a:ext cx="618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216" name="Google Shape;216;p25"/>
          <p:cNvSpPr txBox="1"/>
          <p:nvPr/>
        </p:nvSpPr>
        <p:spPr>
          <a:xfrm>
            <a:off x="243100" y="1158675"/>
            <a:ext cx="12850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KEEP DEVELOPMENT, STAGING AND PRODUCTION AS SIMILAR AS POSSIBLE</a:t>
            </a:r>
            <a:endParaRPr sz="2400">
              <a:solidFill>
                <a:schemeClr val="dk2"/>
              </a:solidFill>
              <a:latin typeface="Montserrat Medium"/>
              <a:ea typeface="Montserrat Medium"/>
              <a:cs typeface="Montserrat Medium"/>
              <a:sym typeface="Montserrat Medium"/>
            </a:endParaRPr>
          </a:p>
        </p:txBody>
      </p:sp>
      <p:pic>
        <p:nvPicPr>
          <p:cNvPr id="217" name="Google Shape;217;p25"/>
          <p:cNvPicPr preferRelativeResize="0"/>
          <p:nvPr/>
        </p:nvPicPr>
        <p:blipFill>
          <a:blip r:embed="rId3">
            <a:alphaModFix/>
          </a:blip>
          <a:stretch>
            <a:fillRect/>
          </a:stretch>
        </p:blipFill>
        <p:spPr>
          <a:xfrm>
            <a:off x="15222675" y="1620375"/>
            <a:ext cx="8745576" cy="5344675"/>
          </a:xfrm>
          <a:prstGeom prst="rect">
            <a:avLst/>
          </a:prstGeom>
          <a:noFill/>
          <a:ln>
            <a:noFill/>
          </a:ln>
        </p:spPr>
      </p:pic>
      <p:pic>
        <p:nvPicPr>
          <p:cNvPr id="218" name="Google Shape;218;p25"/>
          <p:cNvPicPr preferRelativeResize="0"/>
          <p:nvPr/>
        </p:nvPicPr>
        <p:blipFill>
          <a:blip r:embed="rId4">
            <a:alphaModFix/>
          </a:blip>
          <a:stretch>
            <a:fillRect/>
          </a:stretch>
        </p:blipFill>
        <p:spPr>
          <a:xfrm>
            <a:off x="15430500" y="7721625"/>
            <a:ext cx="8537750" cy="5059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26"/>
          <p:cNvSpPr txBox="1"/>
          <p:nvPr/>
        </p:nvSpPr>
        <p:spPr>
          <a:xfrm>
            <a:off x="2384050" y="1158673"/>
            <a:ext cx="24141900" cy="377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600">
                <a:solidFill>
                  <a:srgbClr val="F7F7F7"/>
                </a:solidFill>
                <a:latin typeface="Montserrat"/>
                <a:ea typeface="Montserrat"/>
                <a:cs typeface="Montserrat"/>
                <a:sym typeface="Montserrat"/>
              </a:rPr>
              <a:t>LOGS</a:t>
            </a:r>
            <a:endParaRPr b="1" sz="14600">
              <a:solidFill>
                <a:srgbClr val="F7F7F7"/>
              </a:solidFill>
              <a:latin typeface="Montserrat"/>
              <a:ea typeface="Montserrat"/>
              <a:cs typeface="Montserrat"/>
              <a:sym typeface="Montserrat"/>
            </a:endParaRPr>
          </a:p>
        </p:txBody>
      </p:sp>
      <p:sp>
        <p:nvSpPr>
          <p:cNvPr id="225" name="Google Shape;225;p26"/>
          <p:cNvSpPr txBox="1"/>
          <p:nvPr/>
        </p:nvSpPr>
        <p:spPr>
          <a:xfrm>
            <a:off x="1979800" y="1402775"/>
            <a:ext cx="16686300" cy="1529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0">
                <a:solidFill>
                  <a:schemeClr val="dk2"/>
                </a:solidFill>
                <a:latin typeface="Montserrat"/>
                <a:ea typeface="Montserrat"/>
                <a:cs typeface="Montserrat"/>
                <a:sym typeface="Montserrat"/>
              </a:rPr>
              <a:t>11. LOGS</a:t>
            </a:r>
            <a:endParaRPr b="1" sz="10000">
              <a:solidFill>
                <a:schemeClr val="dk2"/>
              </a:solidFill>
              <a:latin typeface="Montserrat"/>
              <a:ea typeface="Montserrat"/>
              <a:cs typeface="Montserrat"/>
              <a:sym typeface="Montserrat"/>
            </a:endParaRPr>
          </a:p>
        </p:txBody>
      </p:sp>
      <p:sp>
        <p:nvSpPr>
          <p:cNvPr id="226" name="Google Shape;226;p26"/>
          <p:cNvSpPr txBox="1"/>
          <p:nvPr/>
        </p:nvSpPr>
        <p:spPr>
          <a:xfrm>
            <a:off x="628625" y="2932475"/>
            <a:ext cx="22801500" cy="5526900"/>
          </a:xfrm>
          <a:prstGeom prst="rect">
            <a:avLst/>
          </a:prstGeom>
          <a:noFill/>
          <a:ln>
            <a:noFill/>
          </a:ln>
        </p:spPr>
        <p:txBody>
          <a:bodyPr anchorCtr="0" anchor="t" bIns="45700" lIns="91425" spcFirstLastPara="1" rIns="91425" wrap="square" tIns="45700">
            <a:noAutofit/>
          </a:bodyPr>
          <a:lstStyle/>
          <a:p>
            <a:pPr indent="0" lvl="0" marL="0" rtl="0" algn="just">
              <a:lnSpc>
                <a:spcPct val="178000"/>
              </a:lnSpc>
              <a:spcBef>
                <a:spcPts val="0"/>
              </a:spcBef>
              <a:spcAft>
                <a:spcPts val="1100"/>
              </a:spcAft>
              <a:buSzPts val="1100"/>
              <a:buNone/>
            </a:pPr>
            <a:r>
              <a:rPr lang="en-US" sz="3400">
                <a:solidFill>
                  <a:srgbClr val="5D5F64"/>
                </a:solidFill>
                <a:highlight>
                  <a:srgbClr val="FFFFFF"/>
                </a:highlight>
              </a:rPr>
              <a:t>Logging is important for debugging and checking up on the general health of your application. At the same time, your application shouldn’t concern itself with the storage of this information. Instead, these logs should be treated as a continuous stream that is captured and stored by a separate service. Each application process should write its event stream, unbuffered, to `stdout`. The execution environment should capture the stream and route the stream to the final destination.  By using the Upstart service, the process stream is routed to the log file destination and it is responsible for the location of the stream.</a:t>
            </a:r>
            <a:endParaRPr sz="3400">
              <a:solidFill>
                <a:srgbClr val="5D5F64"/>
              </a:solidFill>
              <a:highlight>
                <a:srgbClr val="FFFFFF"/>
              </a:highlight>
            </a:endParaRPr>
          </a:p>
        </p:txBody>
      </p:sp>
      <p:sp>
        <p:nvSpPr>
          <p:cNvPr id="227" name="Google Shape;227;p26"/>
          <p:cNvSpPr txBox="1"/>
          <p:nvPr/>
        </p:nvSpPr>
        <p:spPr>
          <a:xfrm rot="-5400000">
            <a:off x="20165425" y="5027761"/>
            <a:ext cx="36315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228" name="Google Shape;228;p26"/>
          <p:cNvSpPr txBox="1"/>
          <p:nvPr/>
        </p:nvSpPr>
        <p:spPr>
          <a:xfrm>
            <a:off x="21226230" y="8204838"/>
            <a:ext cx="1694100" cy="397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229" name="Google Shape;229;p26"/>
          <p:cNvSpPr txBox="1"/>
          <p:nvPr/>
        </p:nvSpPr>
        <p:spPr>
          <a:xfrm rot="-5400000">
            <a:off x="20136553" y="3558065"/>
            <a:ext cx="618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230" name="Google Shape;230;p26"/>
          <p:cNvSpPr txBox="1"/>
          <p:nvPr/>
        </p:nvSpPr>
        <p:spPr>
          <a:xfrm>
            <a:off x="1957625" y="664575"/>
            <a:ext cx="12850800" cy="494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TREAT LOGS AS EVENT STREAMERS</a:t>
            </a:r>
            <a:endParaRPr sz="2400">
              <a:solidFill>
                <a:schemeClr val="dk2"/>
              </a:solidFill>
              <a:latin typeface="Montserrat Medium"/>
              <a:ea typeface="Montserrat Medium"/>
              <a:cs typeface="Montserrat Medium"/>
              <a:sym typeface="Montserrat Medium"/>
            </a:endParaRPr>
          </a:p>
        </p:txBody>
      </p:sp>
      <p:pic>
        <p:nvPicPr>
          <p:cNvPr id="231" name="Google Shape;231;p26"/>
          <p:cNvPicPr preferRelativeResize="0"/>
          <p:nvPr/>
        </p:nvPicPr>
        <p:blipFill>
          <a:blip r:embed="rId3">
            <a:alphaModFix/>
          </a:blip>
          <a:stretch>
            <a:fillRect/>
          </a:stretch>
        </p:blipFill>
        <p:spPr>
          <a:xfrm>
            <a:off x="1013275" y="8459500"/>
            <a:ext cx="22032201" cy="510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7"/>
          <p:cNvSpPr txBox="1"/>
          <p:nvPr/>
        </p:nvSpPr>
        <p:spPr>
          <a:xfrm>
            <a:off x="2384050" y="1158673"/>
            <a:ext cx="24141900" cy="377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4600">
                <a:solidFill>
                  <a:srgbClr val="F7F7F7"/>
                </a:solidFill>
                <a:latin typeface="Montserrat"/>
                <a:ea typeface="Montserrat"/>
                <a:cs typeface="Montserrat"/>
                <a:sym typeface="Montserrat"/>
              </a:rPr>
              <a:t>ADMIN PROCESSES</a:t>
            </a:r>
            <a:endParaRPr b="1" sz="14600">
              <a:solidFill>
                <a:srgbClr val="F7F7F7"/>
              </a:solidFill>
              <a:latin typeface="Montserrat"/>
              <a:ea typeface="Montserrat"/>
              <a:cs typeface="Montserrat"/>
              <a:sym typeface="Montserrat"/>
            </a:endParaRPr>
          </a:p>
        </p:txBody>
      </p:sp>
      <p:sp>
        <p:nvSpPr>
          <p:cNvPr id="238" name="Google Shape;238;p27"/>
          <p:cNvSpPr txBox="1"/>
          <p:nvPr/>
        </p:nvSpPr>
        <p:spPr>
          <a:xfrm>
            <a:off x="1979795" y="1752600"/>
            <a:ext cx="166863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0">
                <a:solidFill>
                  <a:schemeClr val="dk2"/>
                </a:solidFill>
                <a:latin typeface="Montserrat"/>
                <a:ea typeface="Montserrat"/>
                <a:cs typeface="Montserrat"/>
                <a:sym typeface="Montserrat"/>
              </a:rPr>
              <a:t>12. ADMIN PROCESSES</a:t>
            </a:r>
            <a:endParaRPr b="1" sz="10000">
              <a:solidFill>
                <a:schemeClr val="dk2"/>
              </a:solidFill>
              <a:latin typeface="Montserrat"/>
              <a:ea typeface="Montserrat"/>
              <a:cs typeface="Montserrat"/>
              <a:sym typeface="Montserrat"/>
            </a:endParaRPr>
          </a:p>
        </p:txBody>
      </p:sp>
      <p:sp>
        <p:nvSpPr>
          <p:cNvPr id="239" name="Google Shape;239;p27"/>
          <p:cNvSpPr txBox="1"/>
          <p:nvPr/>
        </p:nvSpPr>
        <p:spPr>
          <a:xfrm>
            <a:off x="628625" y="3935300"/>
            <a:ext cx="12850800" cy="4524300"/>
          </a:xfrm>
          <a:prstGeom prst="rect">
            <a:avLst/>
          </a:prstGeom>
          <a:noFill/>
          <a:ln>
            <a:noFill/>
          </a:ln>
        </p:spPr>
        <p:txBody>
          <a:bodyPr anchorCtr="0" anchor="t" bIns="45700" lIns="91425" spcFirstLastPara="1" rIns="91425" wrap="square" tIns="45700">
            <a:noAutofit/>
          </a:bodyPr>
          <a:lstStyle/>
          <a:p>
            <a:pPr indent="0" lvl="0" marL="0" rtl="0" algn="just">
              <a:lnSpc>
                <a:spcPct val="178000"/>
              </a:lnSpc>
              <a:spcBef>
                <a:spcPts val="0"/>
              </a:spcBef>
              <a:spcAft>
                <a:spcPts val="0"/>
              </a:spcAft>
              <a:buSzPts val="1100"/>
              <a:buNone/>
            </a:pPr>
            <a:r>
              <a:rPr lang="en-US" sz="3400">
                <a:solidFill>
                  <a:srgbClr val="5D5F64"/>
                </a:solidFill>
                <a:highlight>
                  <a:srgbClr val="FFFFFF"/>
                </a:highlight>
              </a:rPr>
              <a:t>This is more about managing the app rather than developing services, but it is still important. Admin tasks should be run from the relevant servers- possibly production servers. This is easiest done by shipping admin code with application code to provide these capabilities. The tools should be there even if they are not part of the standard execution of the service. What we try to do here is to isolate dependencies, as Admin processes and tools required to carry them out are dependencies as well.</a:t>
            </a:r>
            <a:endParaRPr sz="3400">
              <a:solidFill>
                <a:srgbClr val="5D5F64"/>
              </a:solidFill>
              <a:highlight>
                <a:srgbClr val="FFFFFF"/>
              </a:highlight>
            </a:endParaRPr>
          </a:p>
          <a:p>
            <a:pPr indent="0" lvl="0" marL="0" rtl="0" algn="just">
              <a:lnSpc>
                <a:spcPct val="178000"/>
              </a:lnSpc>
              <a:spcBef>
                <a:spcPts val="1100"/>
              </a:spcBef>
              <a:spcAft>
                <a:spcPts val="1100"/>
              </a:spcAft>
              <a:buSzPts val="1100"/>
              <a:buNone/>
            </a:pPr>
            <a:r>
              <a:rPr lang="en-US" sz="3400">
                <a:solidFill>
                  <a:srgbClr val="5D5F64"/>
                </a:solidFill>
                <a:highlight>
                  <a:srgbClr val="FFFFFF"/>
                </a:highlight>
              </a:rPr>
              <a:t>docker exec….. is the command</a:t>
            </a:r>
            <a:endParaRPr sz="3400">
              <a:solidFill>
                <a:srgbClr val="5D5F64"/>
              </a:solidFill>
              <a:highlight>
                <a:srgbClr val="FFFFFF"/>
              </a:highlight>
            </a:endParaRPr>
          </a:p>
        </p:txBody>
      </p:sp>
      <p:sp>
        <p:nvSpPr>
          <p:cNvPr id="240" name="Google Shape;240;p27"/>
          <p:cNvSpPr txBox="1"/>
          <p:nvPr/>
        </p:nvSpPr>
        <p:spPr>
          <a:xfrm rot="-5400000">
            <a:off x="20165425" y="5027761"/>
            <a:ext cx="36315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241" name="Google Shape;241;p27"/>
          <p:cNvSpPr txBox="1"/>
          <p:nvPr/>
        </p:nvSpPr>
        <p:spPr>
          <a:xfrm>
            <a:off x="21226230" y="8204838"/>
            <a:ext cx="1694100" cy="397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242" name="Google Shape;242;p27"/>
          <p:cNvSpPr txBox="1"/>
          <p:nvPr/>
        </p:nvSpPr>
        <p:spPr>
          <a:xfrm rot="-5400000">
            <a:off x="20136553" y="3558065"/>
            <a:ext cx="618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243" name="Google Shape;243;p27"/>
          <p:cNvSpPr txBox="1"/>
          <p:nvPr/>
        </p:nvSpPr>
        <p:spPr>
          <a:xfrm>
            <a:off x="1957625" y="1158675"/>
            <a:ext cx="128508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RUN ADMIN TASKS AS ONE-OFF PROCESS</a:t>
            </a:r>
            <a:endParaRPr sz="2400">
              <a:solidFill>
                <a:schemeClr val="dk2"/>
              </a:solidFill>
              <a:latin typeface="Montserrat Medium"/>
              <a:ea typeface="Montserrat Medium"/>
              <a:cs typeface="Montserrat Medium"/>
              <a:sym typeface="Montserrat Medium"/>
            </a:endParaRPr>
          </a:p>
        </p:txBody>
      </p:sp>
      <p:pic>
        <p:nvPicPr>
          <p:cNvPr id="244" name="Google Shape;244;p27"/>
          <p:cNvPicPr preferRelativeResize="0"/>
          <p:nvPr/>
        </p:nvPicPr>
        <p:blipFill>
          <a:blip r:embed="rId3">
            <a:alphaModFix/>
          </a:blip>
          <a:stretch>
            <a:fillRect/>
          </a:stretch>
        </p:blipFill>
        <p:spPr>
          <a:xfrm>
            <a:off x="15478325" y="6423800"/>
            <a:ext cx="7442000" cy="5417100"/>
          </a:xfrm>
          <a:prstGeom prst="rect">
            <a:avLst/>
          </a:prstGeom>
          <a:noFill/>
          <a:ln>
            <a:noFill/>
          </a:ln>
        </p:spPr>
      </p:pic>
      <p:pic>
        <p:nvPicPr>
          <p:cNvPr id="245" name="Google Shape;245;p27"/>
          <p:cNvPicPr preferRelativeResize="0"/>
          <p:nvPr/>
        </p:nvPicPr>
        <p:blipFill>
          <a:blip r:embed="rId4">
            <a:alphaModFix/>
          </a:blip>
          <a:stretch>
            <a:fillRect/>
          </a:stretch>
        </p:blipFill>
        <p:spPr>
          <a:xfrm>
            <a:off x="17868900" y="881225"/>
            <a:ext cx="5104959" cy="4524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28"/>
          <p:cNvSpPr txBox="1"/>
          <p:nvPr/>
        </p:nvSpPr>
        <p:spPr>
          <a:xfrm>
            <a:off x="3614800" y="5431825"/>
            <a:ext cx="19962300" cy="5132100"/>
          </a:xfrm>
          <a:prstGeom prst="rect">
            <a:avLst/>
          </a:prstGeom>
          <a:noFill/>
          <a:ln>
            <a:noFill/>
          </a:ln>
        </p:spPr>
        <p:txBody>
          <a:bodyPr anchorCtr="0" anchor="t" bIns="45700" lIns="91425" spcFirstLastPara="1" rIns="91425" wrap="square" tIns="45700">
            <a:noAutofit/>
          </a:bodyPr>
          <a:lstStyle/>
          <a:p>
            <a:pPr indent="0" lvl="0" marL="0" marR="0" rtl="0" algn="l">
              <a:lnSpc>
                <a:spcPct val="94637"/>
              </a:lnSpc>
              <a:spcBef>
                <a:spcPts val="0"/>
              </a:spcBef>
              <a:spcAft>
                <a:spcPts val="0"/>
              </a:spcAft>
              <a:buNone/>
            </a:pPr>
            <a:r>
              <a:rPr b="1" lang="en-US" sz="20000">
                <a:solidFill>
                  <a:srgbClr val="F7F7F7"/>
                </a:solidFill>
                <a:latin typeface="Montserrat"/>
                <a:ea typeface="Montserrat"/>
                <a:cs typeface="Montserrat"/>
                <a:sym typeface="Montserrat"/>
              </a:rPr>
              <a:t>THANK YOU!!</a:t>
            </a:r>
            <a:endParaRPr b="1" sz="20000">
              <a:solidFill>
                <a:srgbClr val="F7F7F7"/>
              </a:solidFill>
              <a:latin typeface="Montserrat"/>
              <a:ea typeface="Montserrat"/>
              <a:cs typeface="Montserrat"/>
              <a:sym typeface="Montserrat"/>
            </a:endParaRPr>
          </a:p>
        </p:txBody>
      </p:sp>
      <p:grpSp>
        <p:nvGrpSpPr>
          <p:cNvPr id="251" name="Google Shape;251;p28"/>
          <p:cNvGrpSpPr/>
          <p:nvPr/>
        </p:nvGrpSpPr>
        <p:grpSpPr>
          <a:xfrm>
            <a:off x="1317551" y="2312629"/>
            <a:ext cx="23060100" cy="10786171"/>
            <a:chOff x="1317551" y="1398229"/>
            <a:chExt cx="23060100" cy="10786171"/>
          </a:xfrm>
        </p:grpSpPr>
        <p:sp>
          <p:nvSpPr>
            <p:cNvPr id="252" name="Google Shape;252;p28"/>
            <p:cNvSpPr txBox="1"/>
            <p:nvPr/>
          </p:nvSpPr>
          <p:spPr>
            <a:xfrm>
              <a:off x="1317551" y="5372300"/>
              <a:ext cx="23060100" cy="6812100"/>
            </a:xfrm>
            <a:prstGeom prst="rect">
              <a:avLst/>
            </a:prstGeom>
            <a:noFill/>
            <a:ln>
              <a:noFill/>
            </a:ln>
          </p:spPr>
          <p:txBody>
            <a:bodyPr anchorCtr="0" anchor="t" bIns="45700" lIns="91425" spcFirstLastPara="1" rIns="91425" wrap="square" tIns="45700">
              <a:noAutofit/>
            </a:bodyPr>
            <a:lstStyle/>
            <a:p>
              <a:pPr indent="0" lvl="0" marL="0" marR="0" rtl="0" algn="ctr">
                <a:lnSpc>
                  <a:spcPct val="94637"/>
                </a:lnSpc>
                <a:spcBef>
                  <a:spcPts val="0"/>
                </a:spcBef>
                <a:spcAft>
                  <a:spcPts val="0"/>
                </a:spcAft>
                <a:buNone/>
              </a:pPr>
              <a:r>
                <a:rPr b="1" lang="en-US" sz="20000">
                  <a:solidFill>
                    <a:schemeClr val="dk2"/>
                  </a:solidFill>
                  <a:latin typeface="Montserrat"/>
                  <a:ea typeface="Montserrat"/>
                  <a:cs typeface="Montserrat"/>
                  <a:sym typeface="Montserrat"/>
                </a:rPr>
                <a:t>THANK YOU!!</a:t>
              </a:r>
              <a:endParaRPr b="1" sz="20000">
                <a:solidFill>
                  <a:schemeClr val="dk2"/>
                </a:solidFill>
                <a:latin typeface="Montserrat"/>
                <a:ea typeface="Montserrat"/>
                <a:cs typeface="Montserrat"/>
                <a:sym typeface="Montserrat"/>
              </a:endParaRPr>
            </a:p>
          </p:txBody>
        </p:sp>
        <p:sp>
          <p:nvSpPr>
            <p:cNvPr id="253" name="Google Shape;253;p28"/>
            <p:cNvSpPr txBox="1"/>
            <p:nvPr/>
          </p:nvSpPr>
          <p:spPr>
            <a:xfrm>
              <a:off x="13151688" y="9498339"/>
              <a:ext cx="7841460" cy="861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00">
                <a:solidFill>
                  <a:schemeClr val="dk1"/>
                </a:solidFill>
                <a:latin typeface="Lato Light"/>
                <a:ea typeface="Lato Light"/>
                <a:cs typeface="Lato Light"/>
                <a:sym typeface="Lato Light"/>
              </a:endParaRPr>
            </a:p>
          </p:txBody>
        </p:sp>
        <p:sp>
          <p:nvSpPr>
            <p:cNvPr id="254" name="Google Shape;254;p28"/>
            <p:cNvSpPr txBox="1"/>
            <p:nvPr/>
          </p:nvSpPr>
          <p:spPr>
            <a:xfrm>
              <a:off x="13151688" y="1398229"/>
              <a:ext cx="618706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400">
                <a:solidFill>
                  <a:schemeClr val="dk2"/>
                </a:solidFill>
                <a:latin typeface="Montserrat Medium"/>
                <a:ea typeface="Montserrat Medium"/>
                <a:cs typeface="Montserrat Medium"/>
                <a:sym typeface="Montserrat Medium"/>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 name="Shape 44"/>
        <p:cNvGrpSpPr/>
        <p:nvPr/>
      </p:nvGrpSpPr>
      <p:grpSpPr>
        <a:xfrm>
          <a:off x="0" y="0"/>
          <a:ext cx="0" cy="0"/>
          <a:chOff x="0" y="0"/>
          <a:chExt cx="0" cy="0"/>
        </a:xfrm>
      </p:grpSpPr>
      <p:sp>
        <p:nvSpPr>
          <p:cNvPr id="45" name="Google Shape;45;p12"/>
          <p:cNvSpPr txBox="1"/>
          <p:nvPr/>
        </p:nvSpPr>
        <p:spPr>
          <a:xfrm>
            <a:off x="3503400" y="1370417"/>
            <a:ext cx="16339079" cy="37702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3900">
                <a:solidFill>
                  <a:srgbClr val="F7F7F7"/>
                </a:solidFill>
                <a:latin typeface="Montserrat"/>
                <a:ea typeface="Montserrat"/>
                <a:cs typeface="Montserrat"/>
                <a:sym typeface="Montserrat"/>
              </a:rPr>
              <a:t>Definition</a:t>
            </a:r>
            <a:endParaRPr b="1" sz="23900">
              <a:solidFill>
                <a:srgbClr val="F7F7F7"/>
              </a:solidFill>
              <a:latin typeface="Montserrat"/>
              <a:ea typeface="Montserrat"/>
              <a:cs typeface="Montserrat"/>
              <a:sym typeface="Montserrat"/>
            </a:endParaRPr>
          </a:p>
        </p:txBody>
      </p:sp>
      <p:sp>
        <p:nvSpPr>
          <p:cNvPr id="46" name="Google Shape;46;p12"/>
          <p:cNvSpPr txBox="1"/>
          <p:nvPr/>
        </p:nvSpPr>
        <p:spPr>
          <a:xfrm>
            <a:off x="2924280" y="2924689"/>
            <a:ext cx="17680201" cy="221599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800">
                <a:solidFill>
                  <a:schemeClr val="dk2"/>
                </a:solidFill>
                <a:latin typeface="Montserrat"/>
                <a:ea typeface="Montserrat"/>
                <a:cs typeface="Montserrat"/>
                <a:sym typeface="Montserrat"/>
              </a:rPr>
              <a:t>Definition</a:t>
            </a:r>
            <a:endParaRPr b="1" sz="13800">
              <a:solidFill>
                <a:schemeClr val="dk2"/>
              </a:solidFill>
              <a:latin typeface="Montserrat"/>
              <a:ea typeface="Montserrat"/>
              <a:cs typeface="Montserrat"/>
              <a:sym typeface="Montserrat"/>
            </a:endParaRPr>
          </a:p>
        </p:txBody>
      </p:sp>
      <p:sp>
        <p:nvSpPr>
          <p:cNvPr id="47" name="Google Shape;47;p12"/>
          <p:cNvSpPr txBox="1"/>
          <p:nvPr/>
        </p:nvSpPr>
        <p:spPr>
          <a:xfrm>
            <a:off x="2924281" y="5719055"/>
            <a:ext cx="6187061"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48" name="Google Shape;48;p12"/>
          <p:cNvSpPr txBox="1"/>
          <p:nvPr/>
        </p:nvSpPr>
        <p:spPr>
          <a:xfrm>
            <a:off x="2924273" y="5719050"/>
            <a:ext cx="9474300" cy="45243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3650">
                <a:solidFill>
                  <a:srgbClr val="4C4C51"/>
                </a:solidFill>
                <a:highlight>
                  <a:srgbClr val="FFFFFF"/>
                </a:highlight>
              </a:rPr>
              <a:t>A methodology or process created specifically for building Software as a Service (SaaS) apps, the 12 Factor Applications can help you avoid headaches typically associated with long term enterprise software projects.</a:t>
            </a:r>
            <a:endParaRPr sz="4700">
              <a:solidFill>
                <a:srgbClr val="4C4C51"/>
              </a:solidFill>
              <a:latin typeface="Montserrat Light"/>
              <a:ea typeface="Montserrat Light"/>
              <a:cs typeface="Montserrat Light"/>
              <a:sym typeface="Montserrat Light"/>
            </a:endParaRPr>
          </a:p>
        </p:txBody>
      </p:sp>
      <p:sp>
        <p:nvSpPr>
          <p:cNvPr id="49" name="Google Shape;49;p12"/>
          <p:cNvSpPr txBox="1"/>
          <p:nvPr/>
        </p:nvSpPr>
        <p:spPr>
          <a:xfrm>
            <a:off x="15586872" y="5719100"/>
            <a:ext cx="8365500" cy="9540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700"/>
          </a:p>
        </p:txBody>
      </p:sp>
      <p:sp>
        <p:nvSpPr>
          <p:cNvPr id="50" name="Google Shape;50;p12"/>
          <p:cNvSpPr txBox="1"/>
          <p:nvPr/>
        </p:nvSpPr>
        <p:spPr>
          <a:xfrm>
            <a:off x="14877424" y="5719100"/>
            <a:ext cx="8365500" cy="34164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3650">
                <a:solidFill>
                  <a:srgbClr val="5D5F64"/>
                </a:solidFill>
              </a:rPr>
              <a:t>Drafted by developers at Heroku based upon their observations of what made good apps. First presented by Adam Wiggins circa 2011 (then published in 2012)</a:t>
            </a:r>
            <a:endParaRPr sz="3650">
              <a:solidFill>
                <a:srgbClr val="5D5F64"/>
              </a:solidFill>
            </a:endParaRPr>
          </a:p>
        </p:txBody>
      </p:sp>
      <p:sp>
        <p:nvSpPr>
          <p:cNvPr id="51" name="Google Shape;51;p12"/>
          <p:cNvSpPr txBox="1"/>
          <p:nvPr/>
        </p:nvSpPr>
        <p:spPr>
          <a:xfrm rot="-5400000">
            <a:off x="-1120596" y="2902521"/>
            <a:ext cx="618706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52" name="Google Shape;52;p12"/>
          <p:cNvSpPr txBox="1"/>
          <p:nvPr/>
        </p:nvSpPr>
        <p:spPr>
          <a:xfrm>
            <a:off x="2924281" y="2463791"/>
            <a:ext cx="618706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WHAT IS 12 FACTOR APP</a:t>
            </a:r>
            <a:endParaRPr sz="2400">
              <a:solidFill>
                <a:schemeClr val="dk2"/>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Google Shape;58;p13"/>
          <p:cNvSpPr txBox="1"/>
          <p:nvPr/>
        </p:nvSpPr>
        <p:spPr>
          <a:xfrm>
            <a:off x="13786103" y="7589766"/>
            <a:ext cx="7878637" cy="12464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500">
              <a:solidFill>
                <a:schemeClr val="dk1"/>
              </a:solidFill>
              <a:latin typeface="Montserrat Thin"/>
              <a:ea typeface="Montserrat Thin"/>
              <a:cs typeface="Montserrat Thin"/>
              <a:sym typeface="Montserrat Thin"/>
            </a:endParaRPr>
          </a:p>
        </p:txBody>
      </p:sp>
      <p:sp>
        <p:nvSpPr>
          <p:cNvPr id="59" name="Google Shape;59;p13"/>
          <p:cNvSpPr/>
          <p:nvPr/>
        </p:nvSpPr>
        <p:spPr>
          <a:xfrm>
            <a:off x="13786103" y="7071756"/>
            <a:ext cx="459452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chemeClr val="dk2"/>
              </a:solidFill>
              <a:latin typeface="Montserrat"/>
              <a:ea typeface="Montserrat"/>
              <a:cs typeface="Montserrat"/>
              <a:sym typeface="Montserrat"/>
            </a:endParaRPr>
          </a:p>
        </p:txBody>
      </p:sp>
      <p:sp>
        <p:nvSpPr>
          <p:cNvPr id="60" name="Google Shape;60;p13"/>
          <p:cNvSpPr txBox="1"/>
          <p:nvPr/>
        </p:nvSpPr>
        <p:spPr>
          <a:xfrm>
            <a:off x="20895695" y="8653796"/>
            <a:ext cx="1538090" cy="620682"/>
          </a:xfrm>
          <a:prstGeom prst="rect">
            <a:avLst/>
          </a:prstGeom>
          <a:noFill/>
          <a:ln>
            <a:noFill/>
          </a:ln>
        </p:spPr>
        <p:txBody>
          <a:bodyPr anchorCtr="0" anchor="t" bIns="91400" lIns="182825" spcFirstLastPara="1" rIns="182825" wrap="square" tIns="91400">
            <a:noAutofit/>
          </a:bodyPr>
          <a:lstStyle/>
          <a:p>
            <a:pPr indent="0" lvl="0" marL="0" marR="0" rtl="0" algn="r">
              <a:lnSpc>
                <a:spcPct val="106218"/>
              </a:lnSpc>
              <a:spcBef>
                <a:spcPts val="0"/>
              </a:spcBef>
              <a:spcAft>
                <a:spcPts val="0"/>
              </a:spcAft>
              <a:buNone/>
            </a:pPr>
            <a:r>
              <a:t/>
            </a:r>
            <a:endParaRPr sz="3200">
              <a:solidFill>
                <a:schemeClr val="dk1"/>
              </a:solidFill>
              <a:latin typeface="Montserrat ExtraLight"/>
              <a:ea typeface="Montserrat ExtraLight"/>
              <a:cs typeface="Montserrat ExtraLight"/>
              <a:sym typeface="Montserrat ExtraLight"/>
            </a:endParaRPr>
          </a:p>
        </p:txBody>
      </p:sp>
      <p:sp>
        <p:nvSpPr>
          <p:cNvPr id="61" name="Google Shape;61;p13"/>
          <p:cNvSpPr txBox="1"/>
          <p:nvPr/>
        </p:nvSpPr>
        <p:spPr>
          <a:xfrm>
            <a:off x="9394275" y="4436575"/>
            <a:ext cx="14456700" cy="73200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3400">
                <a:solidFill>
                  <a:srgbClr val="5D5F64"/>
                </a:solidFill>
                <a:highlight>
                  <a:srgbClr val="FFFFFF"/>
                </a:highlight>
              </a:rPr>
              <a:t>A microservices architecture deals with loosely coupled services which can be developed, deployed, and maintained independently. Each of these services is responsible for discrete task and can communicate with other services through simple APIs to solve a larger complex business problem. Microservices also offer improved fault isolation whereby in the case of an error in one service the whole application doesn’t necessarily stop functioning. When the error is fixed, it can be deployed only for the respective service instead of redeploying an entire application.</a:t>
            </a:r>
            <a:endParaRPr sz="3400">
              <a:solidFill>
                <a:srgbClr val="5D5F64"/>
              </a:solidFill>
            </a:endParaRPr>
          </a:p>
        </p:txBody>
      </p:sp>
      <p:sp>
        <p:nvSpPr>
          <p:cNvPr id="62" name="Google Shape;62;p13"/>
          <p:cNvSpPr/>
          <p:nvPr/>
        </p:nvSpPr>
        <p:spPr>
          <a:xfrm>
            <a:off x="13786103" y="9796835"/>
            <a:ext cx="459452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400">
              <a:solidFill>
                <a:schemeClr val="dk2"/>
              </a:solidFill>
              <a:latin typeface="Montserrat"/>
              <a:ea typeface="Montserrat"/>
              <a:cs typeface="Montserrat"/>
              <a:sym typeface="Montserrat"/>
            </a:endParaRPr>
          </a:p>
        </p:txBody>
      </p:sp>
      <p:sp>
        <p:nvSpPr>
          <p:cNvPr id="63" name="Google Shape;63;p13"/>
          <p:cNvSpPr txBox="1"/>
          <p:nvPr/>
        </p:nvSpPr>
        <p:spPr>
          <a:xfrm>
            <a:off x="20895695" y="11378875"/>
            <a:ext cx="1538090" cy="620682"/>
          </a:xfrm>
          <a:prstGeom prst="rect">
            <a:avLst/>
          </a:prstGeom>
          <a:noFill/>
          <a:ln>
            <a:noFill/>
          </a:ln>
        </p:spPr>
        <p:txBody>
          <a:bodyPr anchorCtr="0" anchor="t" bIns="91400" lIns="182825" spcFirstLastPara="1" rIns="182825" wrap="square" tIns="91400">
            <a:noAutofit/>
          </a:bodyPr>
          <a:lstStyle/>
          <a:p>
            <a:pPr indent="0" lvl="0" marL="0" marR="0" rtl="0" algn="r">
              <a:lnSpc>
                <a:spcPct val="106218"/>
              </a:lnSpc>
              <a:spcBef>
                <a:spcPts val="0"/>
              </a:spcBef>
              <a:spcAft>
                <a:spcPts val="0"/>
              </a:spcAft>
              <a:buNone/>
            </a:pPr>
            <a:r>
              <a:t/>
            </a:r>
            <a:endParaRPr sz="3200">
              <a:solidFill>
                <a:schemeClr val="dk1"/>
              </a:solidFill>
              <a:latin typeface="Montserrat ExtraLight"/>
              <a:ea typeface="Montserrat ExtraLight"/>
              <a:cs typeface="Montserrat ExtraLight"/>
              <a:sym typeface="Montserrat ExtraLight"/>
            </a:endParaRPr>
          </a:p>
        </p:txBody>
      </p:sp>
      <p:sp>
        <p:nvSpPr>
          <p:cNvPr id="64" name="Google Shape;64;p13"/>
          <p:cNvSpPr txBox="1"/>
          <p:nvPr/>
        </p:nvSpPr>
        <p:spPr>
          <a:xfrm>
            <a:off x="8904725" y="1850775"/>
            <a:ext cx="15621900" cy="4339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3800">
                <a:solidFill>
                  <a:schemeClr val="dk2"/>
                </a:solidFill>
                <a:latin typeface="Montserrat"/>
                <a:ea typeface="Montserrat"/>
                <a:cs typeface="Montserrat"/>
                <a:sym typeface="Montserrat"/>
              </a:rPr>
              <a:t>MICROSERVICES</a:t>
            </a:r>
            <a:endParaRPr/>
          </a:p>
        </p:txBody>
      </p:sp>
      <p:sp>
        <p:nvSpPr>
          <p:cNvPr id="65" name="Google Shape;65;p13"/>
          <p:cNvSpPr txBox="1"/>
          <p:nvPr/>
        </p:nvSpPr>
        <p:spPr>
          <a:xfrm>
            <a:off x="9095298" y="1561765"/>
            <a:ext cx="6187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WHAT ARE THEY?</a:t>
            </a:r>
            <a:endParaRPr sz="2400">
              <a:solidFill>
                <a:schemeClr val="dk2"/>
              </a:solidFill>
              <a:latin typeface="Montserrat Medium"/>
              <a:ea typeface="Montserrat Medium"/>
              <a:cs typeface="Montserrat Medium"/>
              <a:sym typeface="Montserrat Medium"/>
            </a:endParaRPr>
          </a:p>
        </p:txBody>
      </p:sp>
      <p:pic>
        <p:nvPicPr>
          <p:cNvPr id="66" name="Google Shape;66;p13"/>
          <p:cNvPicPr preferRelativeResize="0"/>
          <p:nvPr/>
        </p:nvPicPr>
        <p:blipFill>
          <a:blip r:embed="rId3">
            <a:alphaModFix/>
          </a:blip>
          <a:stretch>
            <a:fillRect/>
          </a:stretch>
        </p:blipFill>
        <p:spPr>
          <a:xfrm>
            <a:off x="152400" y="4436575"/>
            <a:ext cx="9089476" cy="67118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4"/>
          <p:cNvSpPr txBox="1"/>
          <p:nvPr/>
        </p:nvSpPr>
        <p:spPr>
          <a:xfrm>
            <a:off x="3503400" y="1370417"/>
            <a:ext cx="24141961" cy="37702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3900">
                <a:solidFill>
                  <a:srgbClr val="F7F7F7"/>
                </a:solidFill>
                <a:latin typeface="Montserrat"/>
                <a:ea typeface="Montserrat"/>
                <a:cs typeface="Montserrat"/>
                <a:sym typeface="Montserrat"/>
              </a:rPr>
              <a:t>WHY?</a:t>
            </a:r>
            <a:endParaRPr b="1" sz="23900">
              <a:solidFill>
                <a:srgbClr val="F7F7F7"/>
              </a:solidFill>
              <a:latin typeface="Montserrat"/>
              <a:ea typeface="Montserrat"/>
              <a:cs typeface="Montserrat"/>
              <a:sym typeface="Montserrat"/>
            </a:endParaRPr>
          </a:p>
        </p:txBody>
      </p:sp>
      <p:sp>
        <p:nvSpPr>
          <p:cNvPr id="72" name="Google Shape;72;p14"/>
          <p:cNvSpPr txBox="1"/>
          <p:nvPr/>
        </p:nvSpPr>
        <p:spPr>
          <a:xfrm>
            <a:off x="3504530" y="2924689"/>
            <a:ext cx="10974400" cy="186204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1500">
                <a:solidFill>
                  <a:schemeClr val="dk2"/>
                </a:solidFill>
                <a:latin typeface="Montserrat"/>
                <a:ea typeface="Montserrat"/>
                <a:cs typeface="Montserrat"/>
                <a:sym typeface="Montserrat"/>
              </a:rPr>
              <a:t>WHY?</a:t>
            </a:r>
            <a:endParaRPr b="1" sz="11500">
              <a:solidFill>
                <a:schemeClr val="dk2"/>
              </a:solidFill>
              <a:latin typeface="Montserrat"/>
              <a:ea typeface="Montserrat"/>
              <a:cs typeface="Montserrat"/>
              <a:sym typeface="Montserrat"/>
            </a:endParaRPr>
          </a:p>
        </p:txBody>
      </p:sp>
      <p:sp>
        <p:nvSpPr>
          <p:cNvPr id="73" name="Google Shape;73;p14"/>
          <p:cNvSpPr txBox="1"/>
          <p:nvPr/>
        </p:nvSpPr>
        <p:spPr>
          <a:xfrm>
            <a:off x="3504530" y="5057162"/>
            <a:ext cx="6187061" cy="95410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a:p>
        </p:txBody>
      </p:sp>
      <p:sp>
        <p:nvSpPr>
          <p:cNvPr id="74" name="Google Shape;74;p14"/>
          <p:cNvSpPr txBox="1"/>
          <p:nvPr/>
        </p:nvSpPr>
        <p:spPr>
          <a:xfrm>
            <a:off x="3504525" y="5621775"/>
            <a:ext cx="11326200" cy="5622600"/>
          </a:xfrm>
          <a:prstGeom prst="rect">
            <a:avLst/>
          </a:prstGeom>
          <a:noFill/>
          <a:ln>
            <a:noFill/>
          </a:ln>
        </p:spPr>
        <p:txBody>
          <a:bodyPr anchorCtr="0" anchor="t" bIns="45700" lIns="91425" spcFirstLastPara="1" rIns="91425" wrap="square" tIns="45700">
            <a:noAutofit/>
          </a:bodyPr>
          <a:lstStyle/>
          <a:p>
            <a:pPr indent="-438150" lvl="0" marL="914400" marR="0" rtl="0" algn="just">
              <a:lnSpc>
                <a:spcPct val="150000"/>
              </a:lnSpc>
              <a:spcBef>
                <a:spcPts val="0"/>
              </a:spcBef>
              <a:spcAft>
                <a:spcPts val="0"/>
              </a:spcAft>
              <a:buClr>
                <a:srgbClr val="333333"/>
              </a:buClr>
              <a:buSzPts val="3300"/>
              <a:buFont typeface="Merriweather"/>
              <a:buChar char="●"/>
            </a:pPr>
            <a:r>
              <a:rPr lang="en-US" sz="3300">
                <a:solidFill>
                  <a:srgbClr val="333333"/>
                </a:solidFill>
                <a:highlight>
                  <a:srgbClr val="FDFDFD"/>
                </a:highlight>
                <a:latin typeface="Merriweather"/>
                <a:ea typeface="Merriweather"/>
                <a:cs typeface="Merriweather"/>
                <a:sym typeface="Merriweather"/>
              </a:rPr>
              <a:t>It uses declarative formats for setup automation.</a:t>
            </a:r>
            <a:endParaRPr sz="4500">
              <a:solidFill>
                <a:schemeClr val="dk1"/>
              </a:solidFill>
              <a:latin typeface="Montserrat Light"/>
              <a:ea typeface="Montserrat Light"/>
              <a:cs typeface="Montserrat Light"/>
              <a:sym typeface="Montserrat Light"/>
            </a:endParaRPr>
          </a:p>
          <a:p>
            <a:pPr indent="-438150" lvl="0" marL="914400" marR="0" rtl="0" algn="just">
              <a:lnSpc>
                <a:spcPct val="150000"/>
              </a:lnSpc>
              <a:spcBef>
                <a:spcPts val="0"/>
              </a:spcBef>
              <a:spcAft>
                <a:spcPts val="0"/>
              </a:spcAft>
              <a:buClr>
                <a:srgbClr val="333333"/>
              </a:buClr>
              <a:buSzPts val="3300"/>
              <a:buFont typeface="Merriweather"/>
              <a:buChar char="●"/>
            </a:pPr>
            <a:r>
              <a:rPr lang="en-US" sz="3300">
                <a:solidFill>
                  <a:srgbClr val="333333"/>
                </a:solidFill>
                <a:highlight>
                  <a:srgbClr val="FDFDFD"/>
                </a:highlight>
                <a:latin typeface="Merriweather"/>
                <a:ea typeface="Merriweather"/>
                <a:cs typeface="Merriweather"/>
                <a:sym typeface="Merriweather"/>
              </a:rPr>
              <a:t>It works with a clean contract with the underlying operating system for greater portability between environments</a:t>
            </a:r>
            <a:endParaRPr sz="3300">
              <a:solidFill>
                <a:srgbClr val="333333"/>
              </a:solidFill>
              <a:highlight>
                <a:srgbClr val="FDFDFD"/>
              </a:highlight>
              <a:latin typeface="Merriweather"/>
              <a:ea typeface="Merriweather"/>
              <a:cs typeface="Merriweather"/>
              <a:sym typeface="Merriweather"/>
            </a:endParaRPr>
          </a:p>
          <a:p>
            <a:pPr indent="-438150" lvl="0" marL="914400" marR="0" rtl="0" algn="just">
              <a:lnSpc>
                <a:spcPct val="150000"/>
              </a:lnSpc>
              <a:spcBef>
                <a:spcPts val="0"/>
              </a:spcBef>
              <a:spcAft>
                <a:spcPts val="0"/>
              </a:spcAft>
              <a:buClr>
                <a:srgbClr val="333333"/>
              </a:buClr>
              <a:buSzPts val="3300"/>
              <a:buFont typeface="Merriweather"/>
              <a:buChar char="●"/>
            </a:pPr>
            <a:r>
              <a:rPr lang="en-US" sz="3300">
                <a:solidFill>
                  <a:srgbClr val="333333"/>
                </a:solidFill>
                <a:highlight>
                  <a:srgbClr val="FDFDFD"/>
                </a:highlight>
                <a:latin typeface="Merriweather"/>
                <a:ea typeface="Merriweather"/>
                <a:cs typeface="Merriweather"/>
                <a:sym typeface="Merriweather"/>
              </a:rPr>
              <a:t>It limits the differences between development and production, by enabling  continuous deployment</a:t>
            </a:r>
            <a:endParaRPr sz="3300">
              <a:solidFill>
                <a:srgbClr val="333333"/>
              </a:solidFill>
              <a:highlight>
                <a:srgbClr val="FDFDFD"/>
              </a:highlight>
              <a:latin typeface="Merriweather"/>
              <a:ea typeface="Merriweather"/>
              <a:cs typeface="Merriweather"/>
              <a:sym typeface="Merriweather"/>
            </a:endParaRPr>
          </a:p>
          <a:p>
            <a:pPr indent="-438150" lvl="0" marL="914400" marR="0" rtl="0" algn="just">
              <a:lnSpc>
                <a:spcPct val="150000"/>
              </a:lnSpc>
              <a:spcBef>
                <a:spcPts val="0"/>
              </a:spcBef>
              <a:spcAft>
                <a:spcPts val="0"/>
              </a:spcAft>
              <a:buClr>
                <a:srgbClr val="333333"/>
              </a:buClr>
              <a:buSzPts val="3300"/>
              <a:buFont typeface="Merriweather"/>
              <a:buChar char="●"/>
            </a:pPr>
            <a:r>
              <a:rPr lang="en-US" sz="3300">
                <a:solidFill>
                  <a:srgbClr val="333333"/>
                </a:solidFill>
                <a:highlight>
                  <a:srgbClr val="FDFDFD"/>
                </a:highlight>
                <a:latin typeface="Merriweather"/>
                <a:ea typeface="Merriweather"/>
                <a:cs typeface="Merriweather"/>
                <a:sym typeface="Merriweather"/>
              </a:rPr>
              <a:t>It allows for scaling up  without major changes</a:t>
            </a:r>
            <a:endParaRPr sz="3300">
              <a:solidFill>
                <a:srgbClr val="333333"/>
              </a:solidFill>
              <a:highlight>
                <a:srgbClr val="FDFDFD"/>
              </a:highlight>
              <a:latin typeface="Merriweather"/>
              <a:ea typeface="Merriweather"/>
              <a:cs typeface="Merriweather"/>
              <a:sym typeface="Merriweather"/>
            </a:endParaRPr>
          </a:p>
        </p:txBody>
      </p:sp>
      <p:sp>
        <p:nvSpPr>
          <p:cNvPr id="75" name="Google Shape;75;p14"/>
          <p:cNvSpPr txBox="1"/>
          <p:nvPr/>
        </p:nvSpPr>
        <p:spPr>
          <a:xfrm>
            <a:off x="3369673" y="2463800"/>
            <a:ext cx="71967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WHY SHOULD WE USE 12 FACTOR APP</a:t>
            </a:r>
            <a:endParaRPr sz="2400">
              <a:solidFill>
                <a:schemeClr val="dk2"/>
              </a:solidFill>
              <a:latin typeface="Montserrat Medium"/>
              <a:ea typeface="Montserrat Medium"/>
              <a:cs typeface="Montserrat Medium"/>
              <a:sym typeface="Montserrat Medium"/>
            </a:endParaRPr>
          </a:p>
        </p:txBody>
      </p:sp>
      <p:sp>
        <p:nvSpPr>
          <p:cNvPr id="76" name="Google Shape;76;p14"/>
          <p:cNvSpPr txBox="1"/>
          <p:nvPr/>
        </p:nvSpPr>
        <p:spPr>
          <a:xfrm rot="-5400000">
            <a:off x="-1120596" y="2902521"/>
            <a:ext cx="618706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pic>
        <p:nvPicPr>
          <p:cNvPr id="77" name="Google Shape;77;p14"/>
          <p:cNvPicPr preferRelativeResize="0"/>
          <p:nvPr/>
        </p:nvPicPr>
        <p:blipFill>
          <a:blip r:embed="rId3">
            <a:alphaModFix/>
          </a:blip>
          <a:stretch>
            <a:fillRect/>
          </a:stretch>
        </p:blipFill>
        <p:spPr>
          <a:xfrm>
            <a:off x="16739975" y="5057150"/>
            <a:ext cx="6187075" cy="6187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5"/>
          <p:cNvSpPr/>
          <p:nvPr>
            <p:ph idx="2" type="pic"/>
          </p:nvPr>
        </p:nvSpPr>
        <p:spPr>
          <a:xfrm>
            <a:off x="6650175" y="5158050"/>
            <a:ext cx="9299700" cy="1752000"/>
          </a:xfrm>
          <a:prstGeom prst="rect">
            <a:avLst/>
          </a:prstGeom>
        </p:spPr>
        <p:txBody>
          <a:bodyPr anchorCtr="0" anchor="t" bIns="91400" lIns="182825" spcFirstLastPara="1" rIns="182825" wrap="square" tIns="91400">
            <a:noAutofit/>
          </a:bodyPr>
          <a:lstStyle/>
          <a:p>
            <a:pPr indent="0" lvl="0" marL="0" rtl="0" algn="l">
              <a:spcBef>
                <a:spcPts val="2000"/>
              </a:spcBef>
              <a:spcAft>
                <a:spcPts val="0"/>
              </a:spcAft>
              <a:buNone/>
            </a:pPr>
            <a:r>
              <a:t/>
            </a:r>
            <a:endParaRPr/>
          </a:p>
        </p:txBody>
      </p:sp>
      <p:pic>
        <p:nvPicPr>
          <p:cNvPr id="84" name="Google Shape;84;p15"/>
          <p:cNvPicPr preferRelativeResize="0"/>
          <p:nvPr/>
        </p:nvPicPr>
        <p:blipFill>
          <a:blip r:embed="rId3">
            <a:alphaModFix/>
          </a:blip>
          <a:stretch>
            <a:fillRect/>
          </a:stretch>
        </p:blipFill>
        <p:spPr>
          <a:xfrm>
            <a:off x="3446725" y="1246900"/>
            <a:ext cx="17906600" cy="10962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6"/>
          <p:cNvSpPr txBox="1"/>
          <p:nvPr/>
        </p:nvSpPr>
        <p:spPr>
          <a:xfrm>
            <a:off x="1674600" y="673848"/>
            <a:ext cx="24141961" cy="377026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3900">
                <a:solidFill>
                  <a:srgbClr val="F7F7F7"/>
                </a:solidFill>
                <a:latin typeface="Montserrat"/>
                <a:ea typeface="Montserrat"/>
                <a:cs typeface="Montserrat"/>
                <a:sym typeface="Montserrat"/>
              </a:rPr>
              <a:t>CODEBASE</a:t>
            </a:r>
            <a:endParaRPr b="1" sz="23900">
              <a:solidFill>
                <a:srgbClr val="F7F7F7"/>
              </a:solidFill>
              <a:latin typeface="Montserrat"/>
              <a:ea typeface="Montserrat"/>
              <a:cs typeface="Montserrat"/>
              <a:sym typeface="Montserrat"/>
            </a:endParaRPr>
          </a:p>
        </p:txBody>
      </p:sp>
      <p:sp>
        <p:nvSpPr>
          <p:cNvPr id="91" name="Google Shape;91;p16"/>
          <p:cNvSpPr txBox="1"/>
          <p:nvPr/>
        </p:nvSpPr>
        <p:spPr>
          <a:xfrm>
            <a:off x="1979795" y="1752600"/>
            <a:ext cx="16686403" cy="1631216"/>
          </a:xfrm>
          <a:prstGeom prst="rect">
            <a:avLst/>
          </a:prstGeom>
          <a:noFill/>
          <a:ln>
            <a:noFill/>
          </a:ln>
        </p:spPr>
        <p:txBody>
          <a:bodyPr anchorCtr="0" anchor="t" bIns="45700" lIns="91425" spcFirstLastPara="1" rIns="91425" wrap="square" tIns="45700">
            <a:noAutofit/>
          </a:bodyPr>
          <a:lstStyle/>
          <a:p>
            <a:pPr indent="-863600" lvl="0" marL="457200" marR="0" rtl="0" algn="l">
              <a:spcBef>
                <a:spcPts val="0"/>
              </a:spcBef>
              <a:spcAft>
                <a:spcPts val="0"/>
              </a:spcAft>
              <a:buClr>
                <a:schemeClr val="dk2"/>
              </a:buClr>
              <a:buSzPts val="10000"/>
              <a:buFont typeface="Montserrat"/>
              <a:buAutoNum type="arabicPeriod"/>
            </a:pPr>
            <a:r>
              <a:rPr b="1" lang="en-US" sz="10000">
                <a:solidFill>
                  <a:schemeClr val="dk2"/>
                </a:solidFill>
                <a:latin typeface="Montserrat"/>
                <a:ea typeface="Montserrat"/>
                <a:cs typeface="Montserrat"/>
                <a:sym typeface="Montserrat"/>
              </a:rPr>
              <a:t>CODEBASE</a:t>
            </a:r>
            <a:endParaRPr b="1" sz="10000">
              <a:solidFill>
                <a:schemeClr val="dk2"/>
              </a:solidFill>
              <a:latin typeface="Montserrat"/>
              <a:ea typeface="Montserrat"/>
              <a:cs typeface="Montserrat"/>
              <a:sym typeface="Montserrat"/>
            </a:endParaRPr>
          </a:p>
        </p:txBody>
      </p:sp>
      <p:sp>
        <p:nvSpPr>
          <p:cNvPr id="92" name="Google Shape;92;p16"/>
          <p:cNvSpPr txBox="1"/>
          <p:nvPr/>
        </p:nvSpPr>
        <p:spPr>
          <a:xfrm>
            <a:off x="1979800" y="4156375"/>
            <a:ext cx="11268600" cy="32427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3400">
                <a:solidFill>
                  <a:srgbClr val="5D5F64"/>
                </a:solidFill>
                <a:latin typeface="Times New Roman"/>
                <a:ea typeface="Times New Roman"/>
                <a:cs typeface="Times New Roman"/>
                <a:sym typeface="Times New Roman"/>
              </a:rPr>
              <a:t>A codebase is any single repo (in a centralized revision control system like Subversion), or any set of repos who share a root commit (in a decentralized revision control system like Git). There is only one codebase per app, but there will be many deploys of the app. A deploy is a running instance of the app. This is typically a production site, and one or more staging sites. Every developer has a copy of the app running in their local development environment, each of which also qualifies as a deploy.</a:t>
            </a:r>
            <a:endParaRPr sz="3400">
              <a:solidFill>
                <a:srgbClr val="5D5F64"/>
              </a:solidFill>
              <a:latin typeface="Montserrat Light"/>
              <a:ea typeface="Montserrat Light"/>
              <a:cs typeface="Montserrat Light"/>
              <a:sym typeface="Montserrat Light"/>
            </a:endParaRPr>
          </a:p>
        </p:txBody>
      </p:sp>
      <p:sp>
        <p:nvSpPr>
          <p:cNvPr id="93" name="Google Shape;93;p16"/>
          <p:cNvSpPr txBox="1"/>
          <p:nvPr/>
        </p:nvSpPr>
        <p:spPr>
          <a:xfrm rot="-5400000">
            <a:off x="20165426" y="5027812"/>
            <a:ext cx="3631448" cy="144655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94" name="Google Shape;94;p16"/>
          <p:cNvSpPr txBox="1"/>
          <p:nvPr/>
        </p:nvSpPr>
        <p:spPr>
          <a:xfrm>
            <a:off x="21226230" y="8204838"/>
            <a:ext cx="1694096" cy="3970318"/>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95" name="Google Shape;95;p16"/>
          <p:cNvSpPr txBox="1"/>
          <p:nvPr/>
        </p:nvSpPr>
        <p:spPr>
          <a:xfrm rot="-5400000">
            <a:off x="20136578" y="3558179"/>
            <a:ext cx="6187061"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96" name="Google Shape;96;p16"/>
          <p:cNvSpPr txBox="1"/>
          <p:nvPr/>
        </p:nvSpPr>
        <p:spPr>
          <a:xfrm>
            <a:off x="1957621" y="1158672"/>
            <a:ext cx="618706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ONE CODEBASE, MANY DEPLOYS</a:t>
            </a:r>
            <a:endParaRPr sz="2400">
              <a:solidFill>
                <a:schemeClr val="dk2"/>
              </a:solidFill>
              <a:latin typeface="Montserrat Medium"/>
              <a:ea typeface="Montserrat Medium"/>
              <a:cs typeface="Montserrat Medium"/>
              <a:sym typeface="Montserrat Medium"/>
            </a:endParaRPr>
          </a:p>
        </p:txBody>
      </p:sp>
      <p:pic>
        <p:nvPicPr>
          <p:cNvPr id="97" name="Google Shape;97;p16"/>
          <p:cNvPicPr preferRelativeResize="0"/>
          <p:nvPr/>
        </p:nvPicPr>
        <p:blipFill>
          <a:blip r:embed="rId3">
            <a:alphaModFix/>
          </a:blip>
          <a:stretch>
            <a:fillRect/>
          </a:stretch>
        </p:blipFill>
        <p:spPr>
          <a:xfrm>
            <a:off x="14289150" y="3463550"/>
            <a:ext cx="9454075" cy="7012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7"/>
          <p:cNvSpPr txBox="1"/>
          <p:nvPr/>
        </p:nvSpPr>
        <p:spPr>
          <a:xfrm>
            <a:off x="1674600" y="673848"/>
            <a:ext cx="24141900" cy="3770400"/>
          </a:xfrm>
          <a:prstGeom prst="rect">
            <a:avLst/>
          </a:prstGeom>
          <a:noFill/>
          <a:ln>
            <a:noFill/>
          </a:ln>
        </p:spPr>
        <p:txBody>
          <a:bodyPr anchorCtr="0" anchor="t" bIns="45700" lIns="91425" spcFirstLastPara="1" rIns="91425" wrap="square" tIns="45700">
            <a:noAutofit/>
          </a:bodyPr>
          <a:lstStyle/>
          <a:p>
            <a:pPr indent="0" lvl="0" marL="457200" marR="0" rtl="0" algn="l">
              <a:spcBef>
                <a:spcPts val="0"/>
              </a:spcBef>
              <a:spcAft>
                <a:spcPts val="0"/>
              </a:spcAft>
              <a:buNone/>
            </a:pPr>
            <a:r>
              <a:rPr b="1" lang="en-US" sz="20500">
                <a:solidFill>
                  <a:srgbClr val="F7F7F7"/>
                </a:solidFill>
                <a:latin typeface="Montserrat"/>
                <a:ea typeface="Montserrat"/>
                <a:cs typeface="Montserrat"/>
                <a:sym typeface="Montserrat"/>
              </a:rPr>
              <a:t>DEPENDENCIES</a:t>
            </a:r>
            <a:endParaRPr b="1" sz="19500">
              <a:solidFill>
                <a:srgbClr val="F7F7F7"/>
              </a:solidFill>
              <a:latin typeface="Montserrat"/>
              <a:ea typeface="Montserrat"/>
              <a:cs typeface="Montserrat"/>
              <a:sym typeface="Montserrat"/>
            </a:endParaRPr>
          </a:p>
        </p:txBody>
      </p:sp>
      <p:sp>
        <p:nvSpPr>
          <p:cNvPr id="104" name="Google Shape;104;p17"/>
          <p:cNvSpPr txBox="1"/>
          <p:nvPr/>
        </p:nvSpPr>
        <p:spPr>
          <a:xfrm>
            <a:off x="1979795" y="1752600"/>
            <a:ext cx="166863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0">
                <a:solidFill>
                  <a:schemeClr val="dk2"/>
                </a:solidFill>
                <a:latin typeface="Montserrat"/>
                <a:ea typeface="Montserrat"/>
                <a:cs typeface="Montserrat"/>
                <a:sym typeface="Montserrat"/>
              </a:rPr>
              <a:t>2. DEPENDENCIES</a:t>
            </a:r>
            <a:endParaRPr b="1" sz="10000">
              <a:solidFill>
                <a:schemeClr val="dk2"/>
              </a:solidFill>
              <a:latin typeface="Montserrat"/>
              <a:ea typeface="Montserrat"/>
              <a:cs typeface="Montserrat"/>
              <a:sym typeface="Montserrat"/>
            </a:endParaRPr>
          </a:p>
        </p:txBody>
      </p:sp>
      <p:sp>
        <p:nvSpPr>
          <p:cNvPr id="105" name="Google Shape;105;p17"/>
          <p:cNvSpPr txBox="1"/>
          <p:nvPr/>
        </p:nvSpPr>
        <p:spPr>
          <a:xfrm>
            <a:off x="1979800" y="3429000"/>
            <a:ext cx="20940600" cy="39702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3400">
                <a:solidFill>
                  <a:srgbClr val="5D5F64"/>
                </a:solidFill>
                <a:highlight>
                  <a:srgbClr val="FFFFFF"/>
                </a:highlight>
              </a:rPr>
              <a:t>Try to avoid copying any dependencies to the project codebase, instead use a package manager. Always remember to use the correct versions of dependencies so that all environments are in sync and reproduce the same behavior.</a:t>
            </a:r>
            <a:endParaRPr sz="3400">
              <a:solidFill>
                <a:srgbClr val="5D5F64"/>
              </a:solidFill>
              <a:highlight>
                <a:srgbClr val="FFFFFF"/>
              </a:highlight>
            </a:endParaRPr>
          </a:p>
          <a:p>
            <a:pPr indent="0" lvl="0" marL="0" marR="0" rtl="0" algn="just">
              <a:lnSpc>
                <a:spcPct val="150000"/>
              </a:lnSpc>
              <a:spcBef>
                <a:spcPts val="0"/>
              </a:spcBef>
              <a:spcAft>
                <a:spcPts val="0"/>
              </a:spcAft>
              <a:buNone/>
            </a:pPr>
            <a:r>
              <a:rPr lang="en-US" sz="3400">
                <a:solidFill>
                  <a:srgbClr val="5D5F64"/>
                </a:solidFill>
                <a:highlight>
                  <a:srgbClr val="FFFFFF"/>
                </a:highlight>
              </a:rPr>
              <a:t>For example, </a:t>
            </a:r>
            <a:r>
              <a:rPr lang="en-US" sz="3400">
                <a:solidFill>
                  <a:srgbClr val="5D5F64"/>
                </a:solidFill>
              </a:rPr>
              <a:t>in Python there are two separate tools for these steps like </a:t>
            </a:r>
            <a:r>
              <a:rPr lang="en-US" sz="3400">
                <a:solidFill>
                  <a:srgbClr val="5D5F64"/>
                </a:solidFill>
                <a:uFill>
                  <a:noFill/>
                </a:uFill>
                <a:hlinkClick r:id="rId3"/>
              </a:rPr>
              <a:t>Pip</a:t>
            </a:r>
            <a:r>
              <a:rPr lang="en-US" sz="3400">
                <a:solidFill>
                  <a:srgbClr val="5D5F64"/>
                </a:solidFill>
              </a:rPr>
              <a:t> is used for declaration and </a:t>
            </a:r>
            <a:r>
              <a:rPr lang="en-US" sz="3400">
                <a:solidFill>
                  <a:srgbClr val="5D5F64"/>
                </a:solidFill>
                <a:uFill>
                  <a:noFill/>
                </a:uFill>
                <a:hlinkClick r:id="rId4"/>
              </a:rPr>
              <a:t>Virtualenv</a:t>
            </a:r>
            <a:r>
              <a:rPr lang="en-US" sz="3400">
                <a:solidFill>
                  <a:srgbClr val="5D5F64"/>
                </a:solidFill>
              </a:rPr>
              <a:t> for isolation.</a:t>
            </a:r>
            <a:endParaRPr sz="3400">
              <a:solidFill>
                <a:srgbClr val="5D5F64"/>
              </a:solidFill>
            </a:endParaRPr>
          </a:p>
          <a:p>
            <a:pPr indent="0" lvl="0" marL="0" marR="0" rtl="0" algn="just">
              <a:lnSpc>
                <a:spcPct val="150000"/>
              </a:lnSpc>
              <a:spcBef>
                <a:spcPts val="0"/>
              </a:spcBef>
              <a:spcAft>
                <a:spcPts val="0"/>
              </a:spcAft>
              <a:buNone/>
            </a:pPr>
            <a:r>
              <a:t/>
            </a:r>
            <a:endParaRPr sz="3400">
              <a:solidFill>
                <a:srgbClr val="5D5F64"/>
              </a:solidFill>
            </a:endParaRPr>
          </a:p>
        </p:txBody>
      </p:sp>
      <p:sp>
        <p:nvSpPr>
          <p:cNvPr id="106" name="Google Shape;106;p17"/>
          <p:cNvSpPr txBox="1"/>
          <p:nvPr/>
        </p:nvSpPr>
        <p:spPr>
          <a:xfrm rot="-5400000">
            <a:off x="20165425" y="5027761"/>
            <a:ext cx="36315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07" name="Google Shape;107;p17"/>
          <p:cNvSpPr txBox="1"/>
          <p:nvPr/>
        </p:nvSpPr>
        <p:spPr>
          <a:xfrm>
            <a:off x="21226230" y="8204838"/>
            <a:ext cx="1694100" cy="397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08" name="Google Shape;108;p17"/>
          <p:cNvSpPr txBox="1"/>
          <p:nvPr/>
        </p:nvSpPr>
        <p:spPr>
          <a:xfrm rot="-5400000">
            <a:off x="20136553" y="3558065"/>
            <a:ext cx="618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109" name="Google Shape;109;p17"/>
          <p:cNvSpPr txBox="1"/>
          <p:nvPr/>
        </p:nvSpPr>
        <p:spPr>
          <a:xfrm>
            <a:off x="1957621" y="1158672"/>
            <a:ext cx="6187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EXPLICITLY DECLARE AND ISOLATE</a:t>
            </a:r>
            <a:endParaRPr sz="2400">
              <a:solidFill>
                <a:schemeClr val="dk2"/>
              </a:solidFill>
              <a:latin typeface="Montserrat Medium"/>
              <a:ea typeface="Montserrat Medium"/>
              <a:cs typeface="Montserrat Medium"/>
              <a:sym typeface="Montserrat Medium"/>
            </a:endParaRPr>
          </a:p>
        </p:txBody>
      </p:sp>
      <p:pic>
        <p:nvPicPr>
          <p:cNvPr id="110" name="Google Shape;110;p17"/>
          <p:cNvPicPr preferRelativeResize="0"/>
          <p:nvPr/>
        </p:nvPicPr>
        <p:blipFill>
          <a:blip r:embed="rId5">
            <a:alphaModFix/>
          </a:blip>
          <a:stretch>
            <a:fillRect/>
          </a:stretch>
        </p:blipFill>
        <p:spPr>
          <a:xfrm>
            <a:off x="1172725" y="7444500"/>
            <a:ext cx="22032199" cy="595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8"/>
          <p:cNvSpPr txBox="1"/>
          <p:nvPr/>
        </p:nvSpPr>
        <p:spPr>
          <a:xfrm>
            <a:off x="1674600" y="673848"/>
            <a:ext cx="24141900" cy="377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3900">
                <a:solidFill>
                  <a:srgbClr val="F7F7F7"/>
                </a:solidFill>
                <a:latin typeface="Montserrat"/>
                <a:ea typeface="Montserrat"/>
                <a:cs typeface="Montserrat"/>
                <a:sym typeface="Montserrat"/>
              </a:rPr>
              <a:t>CONFIG</a:t>
            </a:r>
            <a:endParaRPr b="1" sz="23900">
              <a:solidFill>
                <a:srgbClr val="F7F7F7"/>
              </a:solidFill>
              <a:latin typeface="Montserrat"/>
              <a:ea typeface="Montserrat"/>
              <a:cs typeface="Montserrat"/>
              <a:sym typeface="Montserrat"/>
            </a:endParaRPr>
          </a:p>
        </p:txBody>
      </p:sp>
      <p:sp>
        <p:nvSpPr>
          <p:cNvPr id="117" name="Google Shape;117;p18"/>
          <p:cNvSpPr txBox="1"/>
          <p:nvPr/>
        </p:nvSpPr>
        <p:spPr>
          <a:xfrm>
            <a:off x="1979795" y="1752600"/>
            <a:ext cx="166863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0">
                <a:solidFill>
                  <a:schemeClr val="dk2"/>
                </a:solidFill>
                <a:latin typeface="Montserrat"/>
                <a:ea typeface="Montserrat"/>
                <a:cs typeface="Montserrat"/>
                <a:sym typeface="Montserrat"/>
              </a:rPr>
              <a:t>3. CONFIG</a:t>
            </a:r>
            <a:endParaRPr b="1" sz="10000">
              <a:solidFill>
                <a:schemeClr val="dk2"/>
              </a:solidFill>
              <a:latin typeface="Montserrat"/>
              <a:ea typeface="Montserrat"/>
              <a:cs typeface="Montserrat"/>
              <a:sym typeface="Montserrat"/>
            </a:endParaRPr>
          </a:p>
        </p:txBody>
      </p:sp>
      <p:sp>
        <p:nvSpPr>
          <p:cNvPr id="118" name="Google Shape;118;p18"/>
          <p:cNvSpPr txBox="1"/>
          <p:nvPr/>
        </p:nvSpPr>
        <p:spPr>
          <a:xfrm>
            <a:off x="1979800" y="3429000"/>
            <a:ext cx="13035000" cy="87462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3400">
                <a:solidFill>
                  <a:srgbClr val="4C4C51"/>
                </a:solidFill>
                <a:highlight>
                  <a:srgbClr val="FFFFFF"/>
                </a:highlight>
              </a:rPr>
              <a:t>Config is the specific information required to host a deployment of your codebase. It mainly includes database credentials, path URLs, etc.Store the config in Environment Variable (Env vars). There should be a strict separation between config and code. The code should remain the same irrespective of where the application is being deployed, but configurations can vary.</a:t>
            </a:r>
            <a:endParaRPr sz="3400">
              <a:solidFill>
                <a:srgbClr val="4C4C51"/>
              </a:solidFill>
              <a:highlight>
                <a:srgbClr val="FFFFFF"/>
              </a:highlight>
            </a:endParaRPr>
          </a:p>
          <a:p>
            <a:pPr indent="0" lvl="0" marL="0" marR="0" rtl="0" algn="just">
              <a:lnSpc>
                <a:spcPct val="150000"/>
              </a:lnSpc>
              <a:spcBef>
                <a:spcPts val="0"/>
              </a:spcBef>
              <a:spcAft>
                <a:spcPts val="0"/>
              </a:spcAft>
              <a:buNone/>
            </a:pPr>
            <a:r>
              <a:t/>
            </a:r>
            <a:endParaRPr sz="3400">
              <a:solidFill>
                <a:srgbClr val="4C4C51"/>
              </a:solidFill>
              <a:highlight>
                <a:srgbClr val="FFFFFF"/>
              </a:highlight>
            </a:endParaRPr>
          </a:p>
          <a:p>
            <a:pPr indent="0" lvl="0" marL="0" marR="0" rtl="0" algn="just">
              <a:lnSpc>
                <a:spcPct val="150000"/>
              </a:lnSpc>
              <a:spcBef>
                <a:spcPts val="0"/>
              </a:spcBef>
              <a:spcAft>
                <a:spcPts val="0"/>
              </a:spcAft>
              <a:buNone/>
            </a:pPr>
            <a:r>
              <a:rPr lang="en-US" sz="3400">
                <a:solidFill>
                  <a:srgbClr val="4C4C51"/>
                </a:solidFill>
                <a:highlight>
                  <a:srgbClr val="FFFFFF"/>
                </a:highlight>
              </a:rPr>
              <a:t>docker-compose can define env variables</a:t>
            </a:r>
            <a:r>
              <a:rPr lang="en-US" sz="3400">
                <a:solidFill>
                  <a:srgbClr val="4C4C51"/>
                </a:solidFill>
                <a:highlight>
                  <a:srgbClr val="FFFFFF"/>
                </a:highlight>
              </a:rPr>
              <a:t> via an .env file</a:t>
            </a:r>
            <a:endParaRPr sz="3400">
              <a:solidFill>
                <a:srgbClr val="4C4C51"/>
              </a:solidFill>
              <a:highlight>
                <a:srgbClr val="FFFFFF"/>
              </a:highlight>
            </a:endParaRPr>
          </a:p>
          <a:p>
            <a:pPr indent="0" lvl="0" marL="0" marR="0" rtl="0" algn="just">
              <a:lnSpc>
                <a:spcPct val="150000"/>
              </a:lnSpc>
              <a:spcBef>
                <a:spcPts val="0"/>
              </a:spcBef>
              <a:spcAft>
                <a:spcPts val="0"/>
              </a:spcAft>
              <a:buNone/>
            </a:pPr>
            <a:r>
              <a:rPr lang="en-US" sz="3400">
                <a:solidFill>
                  <a:srgbClr val="4C4C51"/>
                </a:solidFill>
                <a:highlight>
                  <a:srgbClr val="FFFFFF"/>
                </a:highlight>
              </a:rPr>
              <a:t>“docker-compose up” is the command used to start the compose </a:t>
            </a:r>
            <a:endParaRPr sz="3400">
              <a:solidFill>
                <a:srgbClr val="4C4C51"/>
              </a:solidFill>
              <a:highlight>
                <a:srgbClr val="FFFFFF"/>
              </a:highlight>
            </a:endParaRPr>
          </a:p>
          <a:p>
            <a:pPr indent="0" lvl="0" marL="0" marR="0" rtl="0" algn="just">
              <a:lnSpc>
                <a:spcPct val="150000"/>
              </a:lnSpc>
              <a:spcBef>
                <a:spcPts val="0"/>
              </a:spcBef>
              <a:spcAft>
                <a:spcPts val="0"/>
              </a:spcAft>
              <a:buNone/>
            </a:pPr>
            <a:r>
              <a:rPr lang="en-US" sz="3400">
                <a:solidFill>
                  <a:srgbClr val="4C4C51"/>
                </a:solidFill>
                <a:highlight>
                  <a:srgbClr val="FFFFFF"/>
                </a:highlight>
              </a:rPr>
              <a:t>Even docker swarm can be used.</a:t>
            </a:r>
            <a:endParaRPr sz="3400">
              <a:solidFill>
                <a:srgbClr val="4C4C51"/>
              </a:solidFill>
              <a:highlight>
                <a:srgbClr val="FFFFFF"/>
              </a:highlight>
            </a:endParaRPr>
          </a:p>
        </p:txBody>
      </p:sp>
      <p:sp>
        <p:nvSpPr>
          <p:cNvPr id="119" name="Google Shape;119;p18"/>
          <p:cNvSpPr txBox="1"/>
          <p:nvPr/>
        </p:nvSpPr>
        <p:spPr>
          <a:xfrm rot="-5400000">
            <a:off x="20165425" y="5027761"/>
            <a:ext cx="36315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20" name="Google Shape;120;p18"/>
          <p:cNvSpPr txBox="1"/>
          <p:nvPr/>
        </p:nvSpPr>
        <p:spPr>
          <a:xfrm>
            <a:off x="21226230" y="8204838"/>
            <a:ext cx="1694100" cy="39702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21" name="Google Shape;121;p18"/>
          <p:cNvSpPr txBox="1"/>
          <p:nvPr/>
        </p:nvSpPr>
        <p:spPr>
          <a:xfrm rot="-5400000">
            <a:off x="20136553" y="3558065"/>
            <a:ext cx="618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122" name="Google Shape;122;p18"/>
          <p:cNvSpPr txBox="1"/>
          <p:nvPr/>
        </p:nvSpPr>
        <p:spPr>
          <a:xfrm>
            <a:off x="1957621" y="1158672"/>
            <a:ext cx="6187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STORE IN THE ENVIRONMENT</a:t>
            </a:r>
            <a:endParaRPr sz="2400">
              <a:solidFill>
                <a:schemeClr val="dk2"/>
              </a:solidFill>
              <a:latin typeface="Montserrat Medium"/>
              <a:ea typeface="Montserrat Medium"/>
              <a:cs typeface="Montserrat Medium"/>
              <a:sym typeface="Montserrat Medium"/>
            </a:endParaRPr>
          </a:p>
        </p:txBody>
      </p:sp>
      <p:pic>
        <p:nvPicPr>
          <p:cNvPr id="123" name="Google Shape;123;p18"/>
          <p:cNvPicPr preferRelativeResize="0"/>
          <p:nvPr/>
        </p:nvPicPr>
        <p:blipFill>
          <a:blip r:embed="rId3">
            <a:alphaModFix/>
          </a:blip>
          <a:stretch>
            <a:fillRect/>
          </a:stretch>
        </p:blipFill>
        <p:spPr>
          <a:xfrm>
            <a:off x="16128900" y="532050"/>
            <a:ext cx="6575575" cy="6452250"/>
          </a:xfrm>
          <a:prstGeom prst="rect">
            <a:avLst/>
          </a:prstGeom>
          <a:noFill/>
          <a:ln>
            <a:noFill/>
          </a:ln>
        </p:spPr>
      </p:pic>
      <p:pic>
        <p:nvPicPr>
          <p:cNvPr id="124" name="Google Shape;124;p18"/>
          <p:cNvPicPr preferRelativeResize="0"/>
          <p:nvPr/>
        </p:nvPicPr>
        <p:blipFill>
          <a:blip r:embed="rId4">
            <a:alphaModFix/>
          </a:blip>
          <a:stretch>
            <a:fillRect/>
          </a:stretch>
        </p:blipFill>
        <p:spPr>
          <a:xfrm>
            <a:off x="16128900" y="7136700"/>
            <a:ext cx="6575575" cy="6452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19"/>
          <p:cNvSpPr txBox="1"/>
          <p:nvPr/>
        </p:nvSpPr>
        <p:spPr>
          <a:xfrm>
            <a:off x="1674600" y="1158673"/>
            <a:ext cx="24141900" cy="3770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400">
                <a:solidFill>
                  <a:srgbClr val="F7F7F7"/>
                </a:solidFill>
                <a:latin typeface="Montserrat"/>
                <a:ea typeface="Montserrat"/>
                <a:cs typeface="Montserrat"/>
                <a:sym typeface="Montserrat"/>
              </a:rPr>
              <a:t>BACKING SERVICES</a:t>
            </a:r>
            <a:endParaRPr b="1" sz="16400">
              <a:solidFill>
                <a:srgbClr val="F7F7F7"/>
              </a:solidFill>
              <a:latin typeface="Montserrat"/>
              <a:ea typeface="Montserrat"/>
              <a:cs typeface="Montserrat"/>
              <a:sym typeface="Montserrat"/>
            </a:endParaRPr>
          </a:p>
        </p:txBody>
      </p:sp>
      <p:sp>
        <p:nvSpPr>
          <p:cNvPr id="131" name="Google Shape;131;p19"/>
          <p:cNvSpPr txBox="1"/>
          <p:nvPr/>
        </p:nvSpPr>
        <p:spPr>
          <a:xfrm>
            <a:off x="1979795" y="1752600"/>
            <a:ext cx="16686300" cy="16311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0000">
                <a:solidFill>
                  <a:schemeClr val="dk2"/>
                </a:solidFill>
                <a:latin typeface="Montserrat"/>
                <a:ea typeface="Montserrat"/>
                <a:cs typeface="Montserrat"/>
                <a:sym typeface="Montserrat"/>
              </a:rPr>
              <a:t>4. BACKING SERVICES</a:t>
            </a:r>
            <a:endParaRPr b="1" sz="10000">
              <a:solidFill>
                <a:schemeClr val="dk2"/>
              </a:solidFill>
              <a:latin typeface="Montserrat"/>
              <a:ea typeface="Montserrat"/>
              <a:cs typeface="Montserrat"/>
              <a:sym typeface="Montserrat"/>
            </a:endParaRPr>
          </a:p>
        </p:txBody>
      </p:sp>
      <p:sp>
        <p:nvSpPr>
          <p:cNvPr id="132" name="Google Shape;132;p19"/>
          <p:cNvSpPr txBox="1"/>
          <p:nvPr/>
        </p:nvSpPr>
        <p:spPr>
          <a:xfrm>
            <a:off x="987125" y="3935300"/>
            <a:ext cx="22652100" cy="45243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3400">
                <a:solidFill>
                  <a:srgbClr val="5D5F64"/>
                </a:solidFill>
                <a:highlight>
                  <a:srgbClr val="FFFFFF"/>
                </a:highlight>
              </a:rPr>
              <a:t>The idea is that your services should be easily interchangeable. If you are referencing them as simple urls with login credentials there is no reason why they shouldn’t be. A backing service such as an MySQL DB should be able to be swapped out without any changes to the code.This will ensure good portability and helps maintain your system. Some more examples of backing system include: SMTP, Datastore etc</a:t>
            </a:r>
            <a:endParaRPr sz="3400">
              <a:solidFill>
                <a:srgbClr val="5D5F64"/>
              </a:solidFill>
            </a:endParaRPr>
          </a:p>
        </p:txBody>
      </p:sp>
      <p:sp>
        <p:nvSpPr>
          <p:cNvPr id="133" name="Google Shape;133;p19"/>
          <p:cNvSpPr txBox="1"/>
          <p:nvPr/>
        </p:nvSpPr>
        <p:spPr>
          <a:xfrm rot="-5400000">
            <a:off x="20165425" y="5027761"/>
            <a:ext cx="3631500" cy="14466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a:p>
        </p:txBody>
      </p:sp>
      <p:sp>
        <p:nvSpPr>
          <p:cNvPr id="134" name="Google Shape;134;p19"/>
          <p:cNvSpPr txBox="1"/>
          <p:nvPr/>
        </p:nvSpPr>
        <p:spPr>
          <a:xfrm rot="-5400000">
            <a:off x="20136553" y="3558065"/>
            <a:ext cx="6187200" cy="4002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000">
              <a:solidFill>
                <a:schemeClr val="dk1"/>
              </a:solidFill>
              <a:latin typeface="Montserrat"/>
              <a:ea typeface="Montserrat"/>
              <a:cs typeface="Montserrat"/>
              <a:sym typeface="Montserrat"/>
            </a:endParaRPr>
          </a:p>
        </p:txBody>
      </p:sp>
      <p:sp>
        <p:nvSpPr>
          <p:cNvPr id="135" name="Google Shape;135;p19"/>
          <p:cNvSpPr txBox="1"/>
          <p:nvPr/>
        </p:nvSpPr>
        <p:spPr>
          <a:xfrm>
            <a:off x="1957621" y="1158672"/>
            <a:ext cx="6187200" cy="46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dk2"/>
                </a:solidFill>
                <a:latin typeface="Montserrat Medium"/>
                <a:ea typeface="Montserrat Medium"/>
                <a:cs typeface="Montserrat Medium"/>
                <a:sym typeface="Montserrat Medium"/>
              </a:rPr>
              <a:t>AS ATTACHED RESOURCES</a:t>
            </a:r>
            <a:endParaRPr sz="2400">
              <a:solidFill>
                <a:schemeClr val="dk2"/>
              </a:solidFill>
              <a:latin typeface="Montserrat Medium"/>
              <a:ea typeface="Montserrat Medium"/>
              <a:cs typeface="Montserrat Medium"/>
              <a:sym typeface="Montserrat Medium"/>
            </a:endParaRPr>
          </a:p>
        </p:txBody>
      </p:sp>
      <p:pic>
        <p:nvPicPr>
          <p:cNvPr id="136" name="Google Shape;136;p19"/>
          <p:cNvPicPr preferRelativeResize="0"/>
          <p:nvPr/>
        </p:nvPicPr>
        <p:blipFill>
          <a:blip r:embed="rId3">
            <a:alphaModFix/>
          </a:blip>
          <a:stretch>
            <a:fillRect/>
          </a:stretch>
        </p:blipFill>
        <p:spPr>
          <a:xfrm>
            <a:off x="987125" y="7566800"/>
            <a:ext cx="12483275" cy="5733849"/>
          </a:xfrm>
          <a:prstGeom prst="rect">
            <a:avLst/>
          </a:prstGeom>
          <a:noFill/>
          <a:ln>
            <a:noFill/>
          </a:ln>
        </p:spPr>
      </p:pic>
      <p:pic>
        <p:nvPicPr>
          <p:cNvPr id="137" name="Google Shape;137;p19"/>
          <p:cNvPicPr preferRelativeResize="0"/>
          <p:nvPr/>
        </p:nvPicPr>
        <p:blipFill>
          <a:blip r:embed="rId4">
            <a:alphaModFix/>
          </a:blip>
          <a:stretch>
            <a:fillRect/>
          </a:stretch>
        </p:blipFill>
        <p:spPr>
          <a:xfrm>
            <a:off x="16128900" y="7096350"/>
            <a:ext cx="4236050" cy="6187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Theme">
  <a:themeElements>
    <a:clrScheme name="Simple GP">
      <a:dk1>
        <a:srgbClr val="7F7F7F"/>
      </a:dk1>
      <a:lt1>
        <a:srgbClr val="FFFFFF"/>
      </a:lt1>
      <a:dk2>
        <a:srgbClr val="000000"/>
      </a:dk2>
      <a:lt2>
        <a:srgbClr val="FFFFFF"/>
      </a:lt2>
      <a:accent1>
        <a:srgbClr val="000000"/>
      </a:accent1>
      <a:accent2>
        <a:srgbClr val="8FA2AA"/>
      </a:accent2>
      <a:accent3>
        <a:srgbClr val="545557"/>
      </a:accent3>
      <a:accent4>
        <a:srgbClr val="91969B"/>
      </a:accent4>
      <a:accent5>
        <a:srgbClr val="4B5050"/>
      </a:accent5>
      <a:accent6>
        <a:srgbClr val="91969B"/>
      </a:accent6>
      <a:hlink>
        <a:srgbClr val="4B5050"/>
      </a:hlink>
      <a:folHlink>
        <a:srgbClr val="19B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