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292b370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292b370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290148a7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290148a7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90148a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90148a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90148a7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90148a7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90148a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90148a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290148a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290148a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90148a7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90148a7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290148a7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290148a7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290148a7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290148a7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90148a7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90148a7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290148a7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290148a7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2c1e6cf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2c1e6cf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2925ad0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925ad0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2925ad01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2925ad01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2925ad0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2925ad0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925ad0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925ad0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2925ad01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2925ad0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2c1e6cf5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2c1e6cf5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c1e6cf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2c1e6cf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2ce8cd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2ce8cd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292b370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292b370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a9ef0b7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a9ef0b7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2aa0a0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2aa0a0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72750"/>
            <a:ext cx="8520600" cy="229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AUTHENTICATION</a:t>
            </a:r>
            <a:endParaRPr/>
          </a:p>
          <a:p>
            <a:pPr indent="0" lvl="0" marL="0" rtl="0" algn="ctr">
              <a:spcBef>
                <a:spcPts val="0"/>
              </a:spcBef>
              <a:spcAft>
                <a:spcPts val="0"/>
              </a:spcAft>
              <a:buNone/>
            </a:pPr>
            <a:r>
              <a:rPr lang="en"/>
              <a:t>V/S</a:t>
            </a:r>
            <a:endParaRPr/>
          </a:p>
          <a:p>
            <a:pPr indent="0" lvl="0" marL="0" rtl="0" algn="ctr">
              <a:spcBef>
                <a:spcPts val="0"/>
              </a:spcBef>
              <a:spcAft>
                <a:spcPts val="0"/>
              </a:spcAft>
              <a:buNone/>
            </a:pPr>
            <a:r>
              <a:rPr lang="en"/>
              <a:t>AUTHORIZATION</a:t>
            </a:r>
            <a:endParaRPr/>
          </a:p>
        </p:txBody>
      </p:sp>
      <p:sp>
        <p:nvSpPr>
          <p:cNvPr id="55" name="Google Shape;55;p13"/>
          <p:cNvSpPr txBox="1"/>
          <p:nvPr>
            <p:ph idx="1" type="subTitle"/>
          </p:nvPr>
        </p:nvSpPr>
        <p:spPr>
          <a:xfrm>
            <a:off x="4572000" y="2834125"/>
            <a:ext cx="4260300" cy="17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DONE BY:</a:t>
            </a:r>
            <a:endParaRPr/>
          </a:p>
          <a:p>
            <a:pPr indent="0" lvl="0" marL="0" rtl="0" algn="l">
              <a:spcBef>
                <a:spcPts val="0"/>
              </a:spcBef>
              <a:spcAft>
                <a:spcPts val="0"/>
              </a:spcAft>
              <a:buNone/>
            </a:pPr>
            <a:r>
              <a:rPr lang="en"/>
              <a:t>            PRAGATHI.M.I</a:t>
            </a:r>
            <a:endParaRPr/>
          </a:p>
          <a:p>
            <a:pPr indent="0" lvl="0" marL="0" rtl="0" algn="l">
              <a:spcBef>
                <a:spcPts val="0"/>
              </a:spcBef>
              <a:spcAft>
                <a:spcPts val="0"/>
              </a:spcAft>
              <a:buNone/>
            </a:pPr>
            <a:r>
              <a:rPr lang="en"/>
              <a:t>            PRAKRUTHI.M</a:t>
            </a:r>
            <a:endParaRPr/>
          </a:p>
          <a:p>
            <a:pPr indent="0" lvl="0" marL="0" rtl="0" algn="l">
              <a:spcBef>
                <a:spcPts val="0"/>
              </a:spcBef>
              <a:spcAft>
                <a:spcPts val="0"/>
              </a:spcAft>
              <a:buNone/>
            </a:pPr>
            <a:r>
              <a:rPr lang="en"/>
              <a:t>            RAMYA.C</a:t>
            </a:r>
            <a:endParaRPr/>
          </a:p>
          <a:p>
            <a:pPr indent="0" lvl="0" marL="0" rtl="0" algn="l">
              <a:spcBef>
                <a:spcPts val="0"/>
              </a:spcBef>
              <a:spcAft>
                <a:spcPts val="0"/>
              </a:spcAft>
              <a:buNone/>
            </a:pPr>
            <a:r>
              <a:rPr lang="en"/>
              <a:t>            SUBHASHREE.M</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52400" y="2594825"/>
            <a:ext cx="4834651" cy="229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25450"/>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PASSWORD BASED AUTHENTICATION</a:t>
            </a:r>
            <a:endParaRPr sz="2400"/>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156950" y="1535350"/>
            <a:ext cx="8830100" cy="265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 TWO FACTOR AUTHENTICATION (2FA)</a:t>
            </a:r>
            <a:endParaRPr sz="2400"/>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1824299" y="1152475"/>
            <a:ext cx="5754825" cy="3657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a:t>
            </a:r>
            <a:r>
              <a:rPr lang="en" sz="2400"/>
              <a:t>. BIOMETRIC AUTHENTICATION</a:t>
            </a:r>
            <a:endParaRPr sz="2400"/>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2649175" y="1445006"/>
            <a:ext cx="4165175" cy="312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4</a:t>
            </a:r>
            <a:r>
              <a:rPr lang="en" sz="2400"/>
              <a:t>. CAPTCHA</a:t>
            </a:r>
            <a:endParaRPr sz="2400"/>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2772525" y="1849756"/>
            <a:ext cx="4359550" cy="173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5</a:t>
            </a:r>
            <a:r>
              <a:rPr lang="en" sz="2400"/>
              <a:t>. SINGLE SIGN ON (SoS)</a:t>
            </a:r>
            <a:endParaRPr b="1" sz="2400"/>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1795900" y="1017725"/>
            <a:ext cx="4741150" cy="389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 OF AUTHORIZATION</a:t>
            </a:r>
            <a:endParaRPr/>
          </a:p>
        </p:txBody>
      </p:sp>
      <p:sp>
        <p:nvSpPr>
          <p:cNvPr id="155" name="Google Shape;155;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API KEYS</a:t>
            </a:r>
            <a:endParaRPr sz="2400"/>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1504950" y="1076713"/>
            <a:ext cx="6134100" cy="395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 BASIC AUTH</a:t>
            </a:r>
            <a:endParaRPr sz="2400"/>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9"/>
          <p:cNvPicPr preferRelativeResize="0"/>
          <p:nvPr/>
        </p:nvPicPr>
        <p:blipFill>
          <a:blip r:embed="rId3">
            <a:alphaModFix/>
          </a:blip>
          <a:stretch>
            <a:fillRect/>
          </a:stretch>
        </p:blipFill>
        <p:spPr>
          <a:xfrm>
            <a:off x="781050" y="2143125"/>
            <a:ext cx="7581900" cy="85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3. HASH BASED MESSAGE AUTHORISATION CODE (HMAC)</a:t>
            </a:r>
            <a:endParaRPr sz="2400">
              <a:latin typeface="Roboto"/>
              <a:ea typeface="Roboto"/>
              <a:cs typeface="Roboto"/>
              <a:sym typeface="Roboto"/>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1576763" y="1070513"/>
            <a:ext cx="5686425" cy="385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38800"/>
            <a:ext cx="85206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4. OAuth 2.0</a:t>
            </a:r>
            <a:endParaRPr sz="2400"/>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1"/>
          <p:cNvPicPr preferRelativeResize="0"/>
          <p:nvPr/>
        </p:nvPicPr>
        <p:blipFill>
          <a:blip r:embed="rId3">
            <a:alphaModFix/>
          </a:blip>
          <a:stretch>
            <a:fillRect/>
          </a:stretch>
        </p:blipFill>
        <p:spPr>
          <a:xfrm>
            <a:off x="1666663" y="1017725"/>
            <a:ext cx="5534025"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331200"/>
            <a:ext cx="8520600" cy="89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AUTHENTICATION</a:t>
            </a:r>
            <a:endParaRPr/>
          </a:p>
        </p:txBody>
      </p:sp>
      <p:sp>
        <p:nvSpPr>
          <p:cNvPr id="62" name="Google Shape;62;p14"/>
          <p:cNvSpPr txBox="1"/>
          <p:nvPr>
            <p:ph idx="1" type="subTitle"/>
          </p:nvPr>
        </p:nvSpPr>
        <p:spPr>
          <a:xfrm>
            <a:off x="311700" y="1227425"/>
            <a:ext cx="8520600" cy="3662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FFFFFF"/>
              </a:buClr>
              <a:buSzPts val="2000"/>
              <a:buChar char="●"/>
            </a:pPr>
            <a:r>
              <a:rPr lang="en" sz="2000">
                <a:solidFill>
                  <a:srgbClr val="FFFFFF"/>
                </a:solidFill>
              </a:rPr>
              <a:t>Authentication refers to the process of proving something to be true, genuine or valid.</a:t>
            </a:r>
            <a:endParaRPr sz="2000">
              <a:solidFill>
                <a:srgbClr val="FFFFFF"/>
              </a:solidFill>
            </a:endParaRPr>
          </a:p>
          <a:p>
            <a:pPr indent="-355600" lvl="0" marL="457200" rtl="0" algn="l">
              <a:lnSpc>
                <a:spcPct val="150000"/>
              </a:lnSpc>
              <a:spcBef>
                <a:spcPts val="0"/>
              </a:spcBef>
              <a:spcAft>
                <a:spcPts val="0"/>
              </a:spcAft>
              <a:buClr>
                <a:srgbClr val="FFFFFF"/>
              </a:buClr>
              <a:buSzPts val="2000"/>
              <a:buChar char="●"/>
            </a:pPr>
            <a:r>
              <a:rPr lang="en" sz="2000">
                <a:solidFill>
                  <a:srgbClr val="FFFFFF"/>
                </a:solidFill>
              </a:rPr>
              <a:t>In IT, authentication is the process of verifying someone’s identity with the purpose of controlling access to a protected resource.</a:t>
            </a:r>
            <a:endParaRPr sz="2000">
              <a:solidFill>
                <a:srgbClr val="FFFFFF"/>
              </a:solidFill>
            </a:endParaRPr>
          </a:p>
          <a:p>
            <a:pPr indent="-355600" lvl="0" marL="457200" rtl="0" algn="l">
              <a:lnSpc>
                <a:spcPct val="150000"/>
              </a:lnSpc>
              <a:spcBef>
                <a:spcPts val="0"/>
              </a:spcBef>
              <a:spcAft>
                <a:spcPts val="0"/>
              </a:spcAft>
              <a:buClr>
                <a:srgbClr val="FFFFFF"/>
              </a:buClr>
              <a:buSzPts val="2000"/>
              <a:buChar char="●"/>
            </a:pPr>
            <a:r>
              <a:rPr lang="en" sz="2000">
                <a:solidFill>
                  <a:srgbClr val="FFFFFF"/>
                </a:solidFill>
              </a:rPr>
              <a:t>Usually authentication is done by a username and password, although there are other various ways to be authenticated such as  One-Time Password, authentication apps, and even biometrics. </a:t>
            </a:r>
            <a:endParaRPr sz="2000">
              <a:solidFill>
                <a:srgbClr val="FFFFFF"/>
              </a:solidFill>
            </a:endParaRPr>
          </a:p>
          <a:p>
            <a:pPr indent="0" lvl="0" marL="457200" rtl="0" algn="l">
              <a:lnSpc>
                <a:spcPct val="150000"/>
              </a:lnSpc>
              <a:spcBef>
                <a:spcPts val="0"/>
              </a:spcBef>
              <a:spcAft>
                <a:spcPts val="0"/>
              </a:spcAft>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832300" cy="11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DIFFERENCES</a:t>
            </a:r>
            <a:r>
              <a:rPr b="1" lang="en" sz="3600"/>
              <a:t> BETWEEN AUTHENTICATION &amp; AUTHORIZATION</a:t>
            </a:r>
            <a:endParaRPr b="1" sz="3600"/>
          </a:p>
        </p:txBody>
      </p:sp>
      <p:pic>
        <p:nvPicPr>
          <p:cNvPr id="189" name="Google Shape;189;p32"/>
          <p:cNvPicPr preferRelativeResize="0"/>
          <p:nvPr/>
        </p:nvPicPr>
        <p:blipFill>
          <a:blip r:embed="rId3">
            <a:alphaModFix/>
          </a:blip>
          <a:stretch>
            <a:fillRect/>
          </a:stretch>
        </p:blipFill>
        <p:spPr>
          <a:xfrm>
            <a:off x="2322500" y="1870375"/>
            <a:ext cx="4203939" cy="276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idx="1" type="body"/>
          </p:nvPr>
        </p:nvSpPr>
        <p:spPr>
          <a:xfrm>
            <a:off x="323700" y="263925"/>
            <a:ext cx="3999900" cy="46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A4C2F4"/>
                </a:solidFill>
              </a:rPr>
              <a:t>AUTHENTICATION</a:t>
            </a:r>
            <a:endParaRPr b="1" sz="3000">
              <a:solidFill>
                <a:srgbClr val="A4C2F4"/>
              </a:solidFill>
            </a:endParaRPr>
          </a:p>
          <a:p>
            <a:pPr indent="-342900" lvl="0" marL="457200" rtl="0" algn="l">
              <a:spcBef>
                <a:spcPts val="1600"/>
              </a:spcBef>
              <a:spcAft>
                <a:spcPts val="0"/>
              </a:spcAft>
              <a:buClr>
                <a:srgbClr val="D9D9D9"/>
              </a:buClr>
              <a:buSzPts val="1800"/>
              <a:buChar char="❏"/>
            </a:pPr>
            <a:r>
              <a:rPr lang="en" sz="1800">
                <a:solidFill>
                  <a:srgbClr val="D9D9D9"/>
                </a:solidFill>
              </a:rPr>
              <a:t>Authentication means confirming your own identity, in simple terms  authentication is the process of verifying who you are.</a:t>
            </a:r>
            <a:endParaRPr sz="1800">
              <a:solidFill>
                <a:srgbClr val="D9D9D9"/>
              </a:solidFill>
            </a:endParaRPr>
          </a:p>
          <a:p>
            <a:pPr indent="0" lvl="0" marL="457200" rtl="0" algn="l">
              <a:spcBef>
                <a:spcPts val="1600"/>
              </a:spcBef>
              <a:spcAft>
                <a:spcPts val="0"/>
              </a:spcAft>
              <a:buNone/>
            </a:pPr>
            <a:r>
              <a:t/>
            </a:r>
            <a:endParaRPr sz="1800">
              <a:solidFill>
                <a:srgbClr val="D9D9D9"/>
              </a:solidFill>
            </a:endParaRPr>
          </a:p>
          <a:p>
            <a:pPr indent="-342900" lvl="0" marL="457200" rtl="0" algn="l">
              <a:spcBef>
                <a:spcPts val="1600"/>
              </a:spcBef>
              <a:spcAft>
                <a:spcPts val="0"/>
              </a:spcAft>
              <a:buClr>
                <a:srgbClr val="D9D9D9"/>
              </a:buClr>
              <a:buSzPts val="1800"/>
              <a:buChar char="❏"/>
            </a:pPr>
            <a:r>
              <a:rPr lang="en" sz="1800">
                <a:solidFill>
                  <a:srgbClr val="D9D9D9"/>
                </a:solidFill>
              </a:rPr>
              <a:t>It determines whether user is what he claims to be.</a:t>
            </a:r>
            <a:endParaRPr sz="1800">
              <a:solidFill>
                <a:srgbClr val="D9D9D9"/>
              </a:solidFill>
            </a:endParaRPr>
          </a:p>
          <a:p>
            <a:pPr indent="-342900" lvl="0" marL="457200" rtl="0" algn="l">
              <a:spcBef>
                <a:spcPts val="1600"/>
              </a:spcBef>
              <a:spcAft>
                <a:spcPts val="0"/>
              </a:spcAft>
              <a:buClr>
                <a:srgbClr val="D9D9D9"/>
              </a:buClr>
              <a:buSzPts val="1800"/>
              <a:buChar char="❏"/>
            </a:pPr>
            <a:r>
              <a:rPr lang="en" sz="1800">
                <a:solidFill>
                  <a:srgbClr val="D9D9D9"/>
                </a:solidFill>
              </a:rPr>
              <a:t>Authentication usually requires a username and a password.</a:t>
            </a:r>
            <a:endParaRPr sz="1800">
              <a:solidFill>
                <a:srgbClr val="D9D9D9"/>
              </a:solidFill>
            </a:endParaRPr>
          </a:p>
          <a:p>
            <a:pPr indent="0" lvl="0" marL="0" rtl="0" algn="l">
              <a:spcBef>
                <a:spcPts val="0"/>
              </a:spcBef>
              <a:spcAft>
                <a:spcPts val="0"/>
              </a:spcAft>
              <a:buNone/>
            </a:pPr>
            <a:r>
              <a:t/>
            </a:r>
            <a:endParaRPr sz="1800">
              <a:solidFill>
                <a:srgbClr val="D9D9D9"/>
              </a:solidFill>
            </a:endParaRPr>
          </a:p>
          <a:p>
            <a:pPr indent="0" lvl="0" marL="0" rtl="0" algn="l">
              <a:spcBef>
                <a:spcPts val="1600"/>
              </a:spcBef>
              <a:spcAft>
                <a:spcPts val="0"/>
              </a:spcAft>
              <a:buNone/>
            </a:pPr>
            <a:r>
              <a:t/>
            </a:r>
            <a:endParaRPr sz="1800">
              <a:solidFill>
                <a:srgbClr val="D9D9D9"/>
              </a:solidFill>
            </a:endParaRPr>
          </a:p>
          <a:p>
            <a:pPr indent="0" lvl="0" marL="457200" rtl="0" algn="l">
              <a:spcBef>
                <a:spcPts val="1600"/>
              </a:spcBef>
              <a:spcAft>
                <a:spcPts val="0"/>
              </a:spcAft>
              <a:buNone/>
            </a:pPr>
            <a:r>
              <a:t/>
            </a:r>
            <a:endParaRPr sz="1800">
              <a:solidFill>
                <a:srgbClr val="D9D9D9"/>
              </a:solidFill>
            </a:endParaRPr>
          </a:p>
          <a:p>
            <a:pPr indent="0" lvl="0" marL="457200" rtl="0" algn="l">
              <a:spcBef>
                <a:spcPts val="1600"/>
              </a:spcBef>
              <a:spcAft>
                <a:spcPts val="0"/>
              </a:spcAft>
              <a:buNone/>
            </a:pPr>
            <a:r>
              <a:rPr lang="en" sz="1800">
                <a:solidFill>
                  <a:srgbClr val="D9D9D9"/>
                </a:solidFill>
              </a:rPr>
              <a:t>                                                                                                                                                    </a:t>
            </a:r>
            <a:endParaRPr sz="1600">
              <a:solidFill>
                <a:srgbClr val="D9D9D9"/>
              </a:solidFill>
            </a:endParaRPr>
          </a:p>
          <a:p>
            <a:pPr indent="-342900" lvl="0" marL="457200" rtl="0" algn="l">
              <a:spcBef>
                <a:spcPts val="1600"/>
              </a:spcBef>
              <a:spcAft>
                <a:spcPts val="0"/>
              </a:spcAft>
              <a:buClr>
                <a:srgbClr val="D9D9D9"/>
              </a:buClr>
              <a:buSzPts val="1800"/>
              <a:buChar char="❏"/>
            </a:pPr>
            <a:r>
              <a:t/>
            </a:r>
            <a:endParaRPr sz="1800">
              <a:solidFill>
                <a:srgbClr val="D9D9D9"/>
              </a:solidFill>
            </a:endParaRPr>
          </a:p>
          <a:p>
            <a:pPr indent="0" lvl="0" marL="457200" rtl="0" algn="l">
              <a:spcBef>
                <a:spcPts val="0"/>
              </a:spcBef>
              <a:spcAft>
                <a:spcPts val="0"/>
              </a:spcAft>
              <a:buNone/>
            </a:pPr>
            <a:r>
              <a:t/>
            </a:r>
            <a:endParaRPr sz="1600">
              <a:solidFill>
                <a:srgbClr val="D9D9D9"/>
              </a:solidFill>
            </a:endParaRPr>
          </a:p>
          <a:p>
            <a:pPr indent="0" lvl="0" marL="457200" rtl="0" algn="l">
              <a:spcBef>
                <a:spcPts val="0"/>
              </a:spcBef>
              <a:spcAft>
                <a:spcPts val="1600"/>
              </a:spcAft>
              <a:buNone/>
            </a:pPr>
            <a:r>
              <a:t/>
            </a:r>
            <a:endParaRPr sz="1600">
              <a:latin typeface="Nunito"/>
              <a:ea typeface="Nunito"/>
              <a:cs typeface="Nunito"/>
              <a:sym typeface="Nunito"/>
            </a:endParaRPr>
          </a:p>
        </p:txBody>
      </p:sp>
      <p:sp>
        <p:nvSpPr>
          <p:cNvPr id="195" name="Google Shape;195;p33"/>
          <p:cNvSpPr txBox="1"/>
          <p:nvPr>
            <p:ph idx="2" type="body"/>
          </p:nvPr>
        </p:nvSpPr>
        <p:spPr>
          <a:xfrm>
            <a:off x="4832400" y="263875"/>
            <a:ext cx="3999900" cy="46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A4C2F4"/>
                </a:solidFill>
              </a:rPr>
              <a:t>AUTHORIZATION</a:t>
            </a:r>
            <a:endParaRPr b="1" sz="3000">
              <a:solidFill>
                <a:srgbClr val="A4C2F4"/>
              </a:solidFill>
            </a:endParaRPr>
          </a:p>
          <a:p>
            <a:pPr indent="-330200" lvl="0" marL="457200" rtl="0" algn="l">
              <a:spcBef>
                <a:spcPts val="1600"/>
              </a:spcBef>
              <a:spcAft>
                <a:spcPts val="0"/>
              </a:spcAft>
              <a:buSzPts val="1600"/>
              <a:buFont typeface="Nunito"/>
              <a:buChar char="❏"/>
            </a:pPr>
            <a:r>
              <a:rPr lang="en" sz="1800">
                <a:solidFill>
                  <a:srgbClr val="D9D9D9"/>
                </a:solidFill>
              </a:rPr>
              <a:t>Authorization means granting access to the system, in simple terms authorization is the process of verifying what you have access to.</a:t>
            </a:r>
            <a:endParaRPr sz="1800">
              <a:solidFill>
                <a:srgbClr val="D9D9D9"/>
              </a:solidFill>
            </a:endParaRPr>
          </a:p>
          <a:p>
            <a:pPr indent="0" lvl="0" marL="457200" rtl="0" algn="l">
              <a:spcBef>
                <a:spcPts val="0"/>
              </a:spcBef>
              <a:spcAft>
                <a:spcPts val="0"/>
              </a:spcAft>
              <a:buNone/>
            </a:pPr>
            <a:r>
              <a:t/>
            </a:r>
            <a:endParaRPr sz="1800">
              <a:solidFill>
                <a:srgbClr val="D9D9D9"/>
              </a:solidFill>
            </a:endParaRPr>
          </a:p>
          <a:p>
            <a:pPr indent="-342900" lvl="0" marL="457200" rtl="0" algn="l">
              <a:spcBef>
                <a:spcPts val="0"/>
              </a:spcBef>
              <a:spcAft>
                <a:spcPts val="0"/>
              </a:spcAft>
              <a:buClr>
                <a:srgbClr val="D9D9D9"/>
              </a:buClr>
              <a:buSzPts val="1800"/>
              <a:buChar char="❏"/>
            </a:pPr>
            <a:r>
              <a:rPr lang="en" sz="1800">
                <a:solidFill>
                  <a:srgbClr val="D9D9D9"/>
                </a:solidFill>
              </a:rPr>
              <a:t>It determines what user can and cannot access.</a:t>
            </a:r>
            <a:endParaRPr sz="1800">
              <a:solidFill>
                <a:srgbClr val="D9D9D9"/>
              </a:solidFill>
            </a:endParaRPr>
          </a:p>
          <a:p>
            <a:pPr indent="0" lvl="0" marL="457200" rtl="0" algn="l">
              <a:spcBef>
                <a:spcPts val="0"/>
              </a:spcBef>
              <a:spcAft>
                <a:spcPts val="0"/>
              </a:spcAft>
              <a:buNone/>
            </a:pPr>
            <a:r>
              <a:t/>
            </a:r>
            <a:endParaRPr sz="1600">
              <a:solidFill>
                <a:srgbClr val="D9D9D9"/>
              </a:solidFill>
            </a:endParaRPr>
          </a:p>
          <a:p>
            <a:pPr indent="-342900" lvl="0" marL="457200" rtl="0" algn="l">
              <a:spcBef>
                <a:spcPts val="0"/>
              </a:spcBef>
              <a:spcAft>
                <a:spcPts val="0"/>
              </a:spcAft>
              <a:buClr>
                <a:srgbClr val="D9D9D9"/>
              </a:buClr>
              <a:buSzPts val="1800"/>
              <a:buChar char="❏"/>
            </a:pPr>
            <a:r>
              <a:rPr lang="en" sz="1800">
                <a:solidFill>
                  <a:srgbClr val="D9D9D9"/>
                </a:solidFill>
              </a:rPr>
              <a:t>Authentication factors required for authorization may vary, depending on the security level.</a:t>
            </a:r>
            <a:endParaRPr sz="1800">
              <a:solidFill>
                <a:srgbClr val="D9D9D9"/>
              </a:solidFill>
            </a:endParaRPr>
          </a:p>
          <a:p>
            <a:pPr indent="0" lvl="0" marL="457200" rtl="0" algn="l">
              <a:spcBef>
                <a:spcPts val="0"/>
              </a:spcBef>
              <a:spcAft>
                <a:spcPts val="0"/>
              </a:spcAft>
              <a:buNone/>
            </a:pPr>
            <a:r>
              <a:t/>
            </a:r>
            <a:endParaRPr sz="1600">
              <a:solidFill>
                <a:srgbClr val="000000"/>
              </a:solidFill>
              <a:highlight>
                <a:srgbClr val="FFFFFF"/>
              </a:highlight>
              <a:latin typeface="Nunito"/>
              <a:ea typeface="Nunito"/>
              <a:cs typeface="Nunito"/>
              <a:sym typeface="Nunito"/>
            </a:endParaRPr>
          </a:p>
          <a:p>
            <a:pPr indent="0" lvl="0" marL="45720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idx="1" type="body"/>
          </p:nvPr>
        </p:nvSpPr>
        <p:spPr>
          <a:xfrm>
            <a:off x="311700" y="0"/>
            <a:ext cx="3999900" cy="50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A4C2F4"/>
                </a:solidFill>
              </a:rPr>
              <a:t>AUTHENTICATION</a:t>
            </a:r>
            <a:endParaRPr sz="1600">
              <a:solidFill>
                <a:srgbClr val="D9D9D9"/>
              </a:solidFill>
            </a:endParaRPr>
          </a:p>
          <a:p>
            <a:pPr indent="0" lvl="0" marL="457200" rtl="0" algn="l">
              <a:spcBef>
                <a:spcPts val="1600"/>
              </a:spcBef>
              <a:spcAft>
                <a:spcPts val="0"/>
              </a:spcAft>
              <a:buNone/>
            </a:pPr>
            <a:r>
              <a:t/>
            </a:r>
            <a:endParaRPr sz="1600">
              <a:solidFill>
                <a:srgbClr val="D9D9D9"/>
              </a:solidFill>
              <a:highlight>
                <a:srgbClr val="FFFFFF"/>
              </a:highlight>
            </a:endParaRPr>
          </a:p>
          <a:p>
            <a:pPr indent="-330200" lvl="0" marL="457200" rtl="0" algn="l">
              <a:spcBef>
                <a:spcPts val="0"/>
              </a:spcBef>
              <a:spcAft>
                <a:spcPts val="0"/>
              </a:spcAft>
              <a:buClr>
                <a:srgbClr val="D9D9D9"/>
              </a:buClr>
              <a:buSzPts val="1600"/>
              <a:buChar char="❏"/>
            </a:pPr>
            <a:r>
              <a:rPr lang="en" sz="1600">
                <a:solidFill>
                  <a:srgbClr val="D9D9D9"/>
                </a:solidFill>
              </a:rPr>
              <a:t>Authentication is the first step of authorization so always comes first.</a:t>
            </a:r>
            <a:endParaRPr sz="1600">
              <a:solidFill>
                <a:srgbClr val="D9D9D9"/>
              </a:solidFill>
            </a:endParaRPr>
          </a:p>
          <a:p>
            <a:pPr indent="0" lvl="0" marL="457200" rtl="0" algn="l">
              <a:spcBef>
                <a:spcPts val="0"/>
              </a:spcBef>
              <a:spcAft>
                <a:spcPts val="0"/>
              </a:spcAft>
              <a:buNone/>
            </a:pPr>
            <a:r>
              <a:t/>
            </a:r>
            <a:endParaRPr sz="1600">
              <a:solidFill>
                <a:srgbClr val="D9D9D9"/>
              </a:solidFill>
              <a:highlight>
                <a:srgbClr val="FFFFFF"/>
              </a:highlight>
            </a:endParaRPr>
          </a:p>
          <a:p>
            <a:pPr indent="-330200" lvl="0" marL="457200" rtl="0" algn="l">
              <a:spcBef>
                <a:spcPts val="0"/>
              </a:spcBef>
              <a:spcAft>
                <a:spcPts val="0"/>
              </a:spcAft>
              <a:buClr>
                <a:srgbClr val="D9D9D9"/>
              </a:buClr>
              <a:buSzPts val="1600"/>
              <a:buChar char="❏"/>
            </a:pPr>
            <a:r>
              <a:rPr lang="en" sz="1600">
                <a:solidFill>
                  <a:srgbClr val="D9D9D9"/>
                </a:solidFill>
              </a:rPr>
              <a:t>In authentication process, users or persons are verified.</a:t>
            </a:r>
            <a:endParaRPr sz="1600">
              <a:solidFill>
                <a:srgbClr val="D9D9D9"/>
              </a:solidFill>
            </a:endParaRPr>
          </a:p>
          <a:p>
            <a:pPr indent="0" lvl="0" marL="457200" rtl="0" algn="l">
              <a:spcBef>
                <a:spcPts val="0"/>
              </a:spcBef>
              <a:spcAft>
                <a:spcPts val="0"/>
              </a:spcAft>
              <a:buNone/>
            </a:pPr>
            <a:r>
              <a:t/>
            </a:r>
            <a:endParaRPr sz="1600">
              <a:solidFill>
                <a:srgbClr val="D9D9D9"/>
              </a:solidFill>
            </a:endParaRPr>
          </a:p>
          <a:p>
            <a:pPr indent="-330200" lvl="0" marL="457200" rtl="0" algn="l">
              <a:spcBef>
                <a:spcPts val="0"/>
              </a:spcBef>
              <a:spcAft>
                <a:spcPts val="0"/>
              </a:spcAft>
              <a:buClr>
                <a:srgbClr val="D9D9D9"/>
              </a:buClr>
              <a:buSzPts val="1600"/>
              <a:buChar char="❏"/>
            </a:pPr>
            <a:r>
              <a:rPr lang="en" sz="1600">
                <a:solidFill>
                  <a:srgbClr val="D9D9D9"/>
                </a:solidFill>
              </a:rPr>
              <a:t>For example, students of a particular university are required to authenticate themselves before accessing the student link of the university’s official website. This is called authentication.</a:t>
            </a:r>
            <a:endParaRPr sz="1600">
              <a:solidFill>
                <a:srgbClr val="D9D9D9"/>
              </a:solidFill>
            </a:endParaRPr>
          </a:p>
          <a:p>
            <a:pPr indent="0" lvl="0" marL="457200" rtl="0" algn="l">
              <a:spcBef>
                <a:spcPts val="0"/>
              </a:spcBef>
              <a:spcAft>
                <a:spcPts val="0"/>
              </a:spcAft>
              <a:buNone/>
            </a:pPr>
            <a:r>
              <a:t/>
            </a:r>
            <a:endParaRPr sz="1600">
              <a:solidFill>
                <a:srgbClr val="D9D9D9"/>
              </a:solidFill>
              <a:latin typeface="Nunito"/>
              <a:ea typeface="Nunito"/>
              <a:cs typeface="Nunito"/>
              <a:sym typeface="Nunito"/>
            </a:endParaRPr>
          </a:p>
          <a:p>
            <a:pPr indent="0" lvl="0" marL="0" rtl="0" algn="l">
              <a:spcBef>
                <a:spcPts val="0"/>
              </a:spcBef>
              <a:spcAft>
                <a:spcPts val="1600"/>
              </a:spcAft>
              <a:buNone/>
            </a:pPr>
            <a:r>
              <a:t/>
            </a:r>
            <a:endParaRPr sz="1600">
              <a:solidFill>
                <a:srgbClr val="D9D9D9"/>
              </a:solidFill>
              <a:latin typeface="Georgia"/>
              <a:ea typeface="Georgia"/>
              <a:cs typeface="Georgia"/>
              <a:sym typeface="Georgia"/>
            </a:endParaRPr>
          </a:p>
        </p:txBody>
      </p:sp>
      <p:sp>
        <p:nvSpPr>
          <p:cNvPr id="201" name="Google Shape;201;p34"/>
          <p:cNvSpPr txBox="1"/>
          <p:nvPr>
            <p:ph idx="2" type="body"/>
          </p:nvPr>
        </p:nvSpPr>
        <p:spPr>
          <a:xfrm>
            <a:off x="4772420" y="-3"/>
            <a:ext cx="3999900" cy="514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solidFill>
                  <a:srgbClr val="A4C2F4"/>
                </a:solidFill>
              </a:rPr>
              <a:t>AUTHORIZATION</a:t>
            </a:r>
            <a:endParaRPr sz="1600">
              <a:solidFill>
                <a:srgbClr val="D9D9D9"/>
              </a:solidFill>
            </a:endParaRPr>
          </a:p>
          <a:p>
            <a:pPr indent="0" lvl="0" marL="457200" rtl="0" algn="l">
              <a:spcBef>
                <a:spcPts val="1600"/>
              </a:spcBef>
              <a:spcAft>
                <a:spcPts val="0"/>
              </a:spcAft>
              <a:buNone/>
            </a:pPr>
            <a:r>
              <a:t/>
            </a:r>
            <a:endParaRPr sz="1600">
              <a:solidFill>
                <a:srgbClr val="D9D9D9"/>
              </a:solidFill>
            </a:endParaRPr>
          </a:p>
          <a:p>
            <a:pPr indent="-330200" lvl="0" marL="457200" rtl="0" algn="l">
              <a:spcBef>
                <a:spcPts val="0"/>
              </a:spcBef>
              <a:spcAft>
                <a:spcPts val="0"/>
              </a:spcAft>
              <a:buClr>
                <a:srgbClr val="D9D9D9"/>
              </a:buClr>
              <a:buSzPts val="1600"/>
              <a:buChar char="❏"/>
            </a:pPr>
            <a:r>
              <a:rPr lang="en" sz="1600">
                <a:solidFill>
                  <a:srgbClr val="D9D9D9"/>
                </a:solidFill>
              </a:rPr>
              <a:t>Authorization is done after successful authentication.</a:t>
            </a:r>
            <a:endParaRPr sz="1600">
              <a:solidFill>
                <a:srgbClr val="D9D9D9"/>
              </a:solidFill>
            </a:endParaRPr>
          </a:p>
          <a:p>
            <a:pPr indent="0" lvl="0" marL="457200" rtl="0" algn="l">
              <a:spcBef>
                <a:spcPts val="0"/>
              </a:spcBef>
              <a:spcAft>
                <a:spcPts val="0"/>
              </a:spcAft>
              <a:buNone/>
            </a:pPr>
            <a:r>
              <a:t/>
            </a:r>
            <a:endParaRPr sz="1600">
              <a:solidFill>
                <a:srgbClr val="D9D9D9"/>
              </a:solidFill>
            </a:endParaRPr>
          </a:p>
          <a:p>
            <a:pPr indent="-330200" lvl="0" marL="457200" rtl="0" algn="l">
              <a:spcBef>
                <a:spcPts val="0"/>
              </a:spcBef>
              <a:spcAft>
                <a:spcPts val="0"/>
              </a:spcAft>
              <a:buClr>
                <a:srgbClr val="D9D9D9"/>
              </a:buClr>
              <a:buSzPts val="1600"/>
              <a:buChar char="❏"/>
            </a:pPr>
            <a:r>
              <a:rPr lang="en" sz="1600">
                <a:solidFill>
                  <a:srgbClr val="D9D9D9"/>
                </a:solidFill>
              </a:rPr>
              <a:t>While in this process, users or persons are validated.</a:t>
            </a:r>
            <a:endParaRPr sz="1600">
              <a:solidFill>
                <a:srgbClr val="D9D9D9"/>
              </a:solidFill>
            </a:endParaRPr>
          </a:p>
          <a:p>
            <a:pPr indent="0" lvl="0" marL="457200" rtl="0" algn="l">
              <a:spcBef>
                <a:spcPts val="0"/>
              </a:spcBef>
              <a:spcAft>
                <a:spcPts val="0"/>
              </a:spcAft>
              <a:buNone/>
            </a:pPr>
            <a:r>
              <a:t/>
            </a:r>
            <a:endParaRPr sz="1600">
              <a:solidFill>
                <a:srgbClr val="D9D9D9"/>
              </a:solidFill>
            </a:endParaRPr>
          </a:p>
          <a:p>
            <a:pPr indent="-330200" lvl="0" marL="457200" rtl="0" algn="l">
              <a:spcBef>
                <a:spcPts val="0"/>
              </a:spcBef>
              <a:spcAft>
                <a:spcPts val="0"/>
              </a:spcAft>
              <a:buClr>
                <a:srgbClr val="D9D9D9"/>
              </a:buClr>
              <a:buSzPts val="1600"/>
              <a:buChar char="❏"/>
            </a:pPr>
            <a:r>
              <a:rPr lang="en" sz="1600">
                <a:solidFill>
                  <a:srgbClr val="D9D9D9"/>
                </a:solidFill>
              </a:rPr>
              <a:t>For example, authorization determines exactly what information the students are authorized to access on the university website after successful authentication.</a:t>
            </a:r>
            <a:endParaRPr sz="1600">
              <a:solidFill>
                <a:srgbClr val="D9D9D9"/>
              </a:solidFill>
            </a:endParaRPr>
          </a:p>
          <a:p>
            <a:pPr indent="0" lvl="0" marL="457200" rtl="0" algn="l">
              <a:spcBef>
                <a:spcPts val="0"/>
              </a:spcBef>
              <a:spcAft>
                <a:spcPts val="0"/>
              </a:spcAft>
              <a:buNone/>
            </a:pPr>
            <a:r>
              <a:t/>
            </a:r>
            <a:endParaRPr sz="1600">
              <a:solidFill>
                <a:srgbClr val="D9D9D9"/>
              </a:solidFill>
              <a:latin typeface="Nunito"/>
              <a:ea typeface="Nunito"/>
              <a:cs typeface="Nunito"/>
              <a:sym typeface="Nunito"/>
            </a:endParaRPr>
          </a:p>
          <a:p>
            <a:pPr indent="0" lvl="0" marL="457200" rtl="0" algn="l">
              <a:spcBef>
                <a:spcPts val="0"/>
              </a:spcBef>
              <a:spcAft>
                <a:spcPts val="0"/>
              </a:spcAft>
              <a:buNone/>
            </a:pPr>
            <a:r>
              <a:t/>
            </a:r>
            <a:endParaRPr sz="1600">
              <a:solidFill>
                <a:srgbClr val="D9D9D9"/>
              </a:solidFill>
              <a:latin typeface="Georgia"/>
              <a:ea typeface="Georgia"/>
              <a:cs typeface="Georgia"/>
              <a:sym typeface="Georgia"/>
            </a:endParaRPr>
          </a:p>
          <a:p>
            <a:pPr indent="0" lvl="0" marL="457200" rtl="0" algn="l">
              <a:spcBef>
                <a:spcPts val="1600"/>
              </a:spcBef>
              <a:spcAft>
                <a:spcPts val="1600"/>
              </a:spcAft>
              <a:buNone/>
            </a:pPr>
            <a:r>
              <a:t/>
            </a:r>
            <a:endParaRPr sz="16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idx="1" type="body"/>
          </p:nvPr>
        </p:nvSpPr>
        <p:spPr>
          <a:xfrm>
            <a:off x="311700" y="186575"/>
            <a:ext cx="3999900" cy="46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A4C2F4"/>
                </a:solidFill>
              </a:rPr>
              <a:t>AUTHENTICATION</a:t>
            </a:r>
            <a:endParaRPr b="1" sz="3000">
              <a:solidFill>
                <a:srgbClr val="A4C2F4"/>
              </a:solidFill>
            </a:endParaRPr>
          </a:p>
          <a:p>
            <a:pPr indent="-342900" lvl="0" marL="457200" rtl="0" algn="l">
              <a:spcBef>
                <a:spcPts val="1600"/>
              </a:spcBef>
              <a:spcAft>
                <a:spcPts val="0"/>
              </a:spcAft>
              <a:buClr>
                <a:srgbClr val="D9D9D9"/>
              </a:buClr>
              <a:buSzPts val="1800"/>
              <a:buChar char="❏"/>
            </a:pPr>
            <a:r>
              <a:rPr b="1" lang="en" sz="1800">
                <a:solidFill>
                  <a:srgbClr val="D9D9D9"/>
                </a:solidFill>
              </a:rPr>
              <a:t>Authentication</a:t>
            </a:r>
            <a:r>
              <a:rPr lang="en" sz="1800">
                <a:solidFill>
                  <a:srgbClr val="D9D9D9"/>
                </a:solidFill>
              </a:rPr>
              <a:t> is important because it enables organizations to keep their networks secure by permitting only </a:t>
            </a:r>
            <a:r>
              <a:rPr b="1" lang="en" sz="1800">
                <a:solidFill>
                  <a:srgbClr val="D9D9D9"/>
                </a:solidFill>
              </a:rPr>
              <a:t>authenticated</a:t>
            </a:r>
            <a:r>
              <a:rPr lang="en" sz="1800">
                <a:solidFill>
                  <a:srgbClr val="D9D9D9"/>
                </a:solidFill>
              </a:rPr>
              <a:t> users  to access its protected resources, which may include computer systems, networks, databases, websites and other network-based applications or services.</a:t>
            </a:r>
            <a:endParaRPr sz="1800">
              <a:solidFill>
                <a:srgbClr val="D9D9D9"/>
              </a:solidFill>
            </a:endParaRPr>
          </a:p>
          <a:p>
            <a:pPr indent="0" lvl="0" marL="914400" rtl="0" algn="l">
              <a:spcBef>
                <a:spcPts val="1600"/>
              </a:spcBef>
              <a:spcAft>
                <a:spcPts val="1600"/>
              </a:spcAft>
              <a:buNone/>
            </a:pPr>
            <a:r>
              <a:t/>
            </a:r>
            <a:endParaRPr sz="1200">
              <a:solidFill>
                <a:srgbClr val="D9D9D9"/>
              </a:solidFill>
              <a:highlight>
                <a:srgbClr val="FFFFFF"/>
              </a:highlight>
            </a:endParaRPr>
          </a:p>
        </p:txBody>
      </p:sp>
      <p:sp>
        <p:nvSpPr>
          <p:cNvPr id="207" name="Google Shape;207;p35"/>
          <p:cNvSpPr txBox="1"/>
          <p:nvPr>
            <p:ph idx="2" type="body"/>
          </p:nvPr>
        </p:nvSpPr>
        <p:spPr>
          <a:xfrm>
            <a:off x="4572000" y="186575"/>
            <a:ext cx="4260300" cy="4699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000">
                <a:solidFill>
                  <a:srgbClr val="A4C2F4"/>
                </a:solidFill>
              </a:rPr>
              <a:t>AUTHORIZATION</a:t>
            </a:r>
            <a:endParaRPr b="1" sz="3000">
              <a:solidFill>
                <a:srgbClr val="A4C2F4"/>
              </a:solidFill>
            </a:endParaRPr>
          </a:p>
          <a:p>
            <a:pPr indent="-342900" lvl="0" marL="914400" rtl="0" algn="l">
              <a:spcBef>
                <a:spcPts val="1600"/>
              </a:spcBef>
              <a:spcAft>
                <a:spcPts val="0"/>
              </a:spcAft>
              <a:buClr>
                <a:srgbClr val="D9D9D9"/>
              </a:buClr>
              <a:buSzPts val="1800"/>
              <a:buChar char="❏"/>
            </a:pPr>
            <a:r>
              <a:rPr b="1" lang="en" sz="1800">
                <a:solidFill>
                  <a:srgbClr val="D9D9D9"/>
                </a:solidFill>
              </a:rPr>
              <a:t>Authorization</a:t>
            </a:r>
            <a:r>
              <a:rPr lang="en" sz="1800">
                <a:solidFill>
                  <a:srgbClr val="D9D9D9"/>
                </a:solidFill>
              </a:rPr>
              <a:t> and permissions are essential.</a:t>
            </a:r>
            <a:r>
              <a:rPr b="1" lang="en" sz="1800">
                <a:solidFill>
                  <a:srgbClr val="D9D9D9"/>
                </a:solidFill>
              </a:rPr>
              <a:t>Authorization</a:t>
            </a:r>
            <a:r>
              <a:rPr lang="en" sz="1800">
                <a:solidFill>
                  <a:srgbClr val="D9D9D9"/>
                </a:solidFill>
              </a:rPr>
              <a:t> occurs with every request the user makes, starting with logging into their account. It's important that a company details the type of permissions that apply to both users and staff members so that accounts don't have more capabilities than they </a:t>
            </a:r>
            <a:r>
              <a:rPr b="1" lang="en" sz="1800">
                <a:solidFill>
                  <a:srgbClr val="D9D9D9"/>
                </a:solidFill>
              </a:rPr>
              <a:t>need</a:t>
            </a:r>
            <a:r>
              <a:rPr lang="en" sz="1800">
                <a:solidFill>
                  <a:srgbClr val="D9D9D9"/>
                </a:solidFill>
              </a:rPr>
              <a:t>. </a:t>
            </a:r>
            <a:r>
              <a:rPr lang="en" sz="1800">
                <a:solidFill>
                  <a:srgbClr val="D9D9D9"/>
                </a:solidFill>
                <a:latin typeface="Nunito"/>
                <a:ea typeface="Nunito"/>
                <a:cs typeface="Nunito"/>
                <a:sym typeface="Nunito"/>
              </a:rPr>
              <a:t> </a:t>
            </a:r>
            <a:endParaRPr sz="1800">
              <a:solidFill>
                <a:srgbClr val="D9D9D9"/>
              </a:solidFill>
              <a:latin typeface="Nunito"/>
              <a:ea typeface="Nunito"/>
              <a:cs typeface="Nunito"/>
              <a:sym typeface="Nunito"/>
            </a:endParaRPr>
          </a:p>
          <a:p>
            <a:pPr indent="0" lvl="0" marL="0" rtl="0" algn="l">
              <a:spcBef>
                <a:spcPts val="0"/>
              </a:spcBef>
              <a:spcAft>
                <a:spcPts val="0"/>
              </a:spcAft>
              <a:buNone/>
            </a:pPr>
            <a:r>
              <a:t/>
            </a:r>
            <a:endParaRPr sz="1600">
              <a:solidFill>
                <a:srgbClr val="000000"/>
              </a:solidFill>
              <a:latin typeface="Georgia"/>
              <a:ea typeface="Georgia"/>
              <a:cs typeface="Georgia"/>
              <a:sym typeface="Georgia"/>
            </a:endParaRPr>
          </a:p>
          <a:p>
            <a:pPr indent="0" lvl="0" marL="914400" rtl="0" algn="l">
              <a:spcBef>
                <a:spcPts val="0"/>
              </a:spcBef>
              <a:spcAft>
                <a:spcPts val="0"/>
              </a:spcAft>
              <a:buNone/>
            </a:pPr>
            <a:r>
              <a:t/>
            </a:r>
            <a:endParaRPr sz="1200">
              <a:solidFill>
                <a:srgbClr val="222222"/>
              </a:solidFill>
              <a:highlight>
                <a:srgbClr val="FFFFFF"/>
              </a:highlight>
            </a:endParaRPr>
          </a:p>
          <a:p>
            <a:pPr indent="0" lvl="0" marL="914400" rtl="0" algn="l">
              <a:spcBef>
                <a:spcPts val="1600"/>
              </a:spcBef>
              <a:spcAft>
                <a:spcPts val="0"/>
              </a:spcAft>
              <a:buNone/>
            </a:pPr>
            <a:r>
              <a:t/>
            </a:r>
            <a:endParaRPr sz="1200">
              <a:solidFill>
                <a:srgbClr val="222222"/>
              </a:solidFill>
              <a:highlight>
                <a:srgbClr val="FFFFFF"/>
              </a:highlight>
            </a:endParaRPr>
          </a:p>
          <a:p>
            <a:pPr indent="0" lvl="0" marL="914400" rtl="0" algn="l">
              <a:spcBef>
                <a:spcPts val="1600"/>
              </a:spcBef>
              <a:spcAft>
                <a:spcPts val="0"/>
              </a:spcAft>
              <a:buNone/>
            </a:pPr>
            <a:r>
              <a:t/>
            </a:r>
            <a:endParaRPr sz="1200">
              <a:solidFill>
                <a:srgbClr val="222222"/>
              </a:solidFill>
              <a:highlight>
                <a:srgbClr val="FFFFFF"/>
              </a:highlight>
            </a:endParaRPr>
          </a:p>
          <a:p>
            <a:pPr indent="0" lvl="0" marL="914400" rtl="0" algn="l">
              <a:spcBef>
                <a:spcPts val="1600"/>
              </a:spcBef>
              <a:spcAft>
                <a:spcPts val="0"/>
              </a:spcAft>
              <a:buNone/>
            </a:pPr>
            <a:r>
              <a:t/>
            </a:r>
            <a:endParaRPr sz="1200">
              <a:solidFill>
                <a:srgbClr val="222222"/>
              </a:solidFill>
              <a:highlight>
                <a:srgbClr val="FFFFFF"/>
              </a:highlight>
            </a:endParaRPr>
          </a:p>
          <a:p>
            <a:pPr indent="0" lvl="0" marL="914400" rtl="0" algn="l">
              <a:spcBef>
                <a:spcPts val="1600"/>
              </a:spcBef>
              <a:spcAft>
                <a:spcPts val="0"/>
              </a:spcAft>
              <a:buNone/>
            </a:pPr>
            <a:r>
              <a:t/>
            </a:r>
            <a:endParaRPr sz="1200">
              <a:solidFill>
                <a:srgbClr val="222222"/>
              </a:solidFill>
              <a:highlight>
                <a:srgbClr val="FFFFFF"/>
              </a:highlight>
            </a:endParaRPr>
          </a:p>
          <a:p>
            <a:pPr indent="0" lvl="0" marL="914400" rtl="0" algn="l">
              <a:spcBef>
                <a:spcPts val="1600"/>
              </a:spcBef>
              <a:spcAft>
                <a:spcPts val="0"/>
              </a:spcAft>
              <a:buNone/>
            </a:pPr>
            <a:r>
              <a:t/>
            </a:r>
            <a:endParaRPr sz="1200">
              <a:solidFill>
                <a:srgbClr val="222222"/>
              </a:solidFill>
              <a:highlight>
                <a:srgbClr val="FFFFFF"/>
              </a:highlight>
            </a:endParaRPr>
          </a:p>
          <a:p>
            <a:pPr indent="0" lvl="0" marL="914400" rtl="0" algn="l">
              <a:spcBef>
                <a:spcPts val="1600"/>
              </a:spcBef>
              <a:spcAft>
                <a:spcPts val="1600"/>
              </a:spcAft>
              <a:buNone/>
            </a:pPr>
            <a:r>
              <a:t/>
            </a:r>
            <a:endParaRPr sz="1200">
              <a:solidFill>
                <a:srgbClr val="222222"/>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1401550"/>
            <a:ext cx="8520600" cy="206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5200"/>
              <a:t>THANK</a:t>
            </a:r>
            <a:endParaRPr b="1" i="1" sz="5200"/>
          </a:p>
          <a:p>
            <a:pPr indent="0" lvl="0" marL="0" rtl="0" algn="ctr">
              <a:spcBef>
                <a:spcPts val="0"/>
              </a:spcBef>
              <a:spcAft>
                <a:spcPts val="0"/>
              </a:spcAft>
              <a:buNone/>
            </a:pPr>
            <a:r>
              <a:rPr b="1" i="1" lang="en" sz="5200"/>
              <a:t>YOU</a:t>
            </a:r>
            <a:endParaRPr b="1" i="1" sz="5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251050" y="297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AUTHENTICATION IN REAL LIFE </a:t>
            </a:r>
            <a:endParaRPr>
              <a:solidFill>
                <a:srgbClr val="FFFFFF"/>
              </a:solidFill>
            </a:endParaRPr>
          </a:p>
        </p:txBody>
      </p:sp>
      <p:pic>
        <p:nvPicPr>
          <p:cNvPr id="68" name="Google Shape;68;p15"/>
          <p:cNvPicPr preferRelativeResize="0"/>
          <p:nvPr/>
        </p:nvPicPr>
        <p:blipFill>
          <a:blip r:embed="rId3">
            <a:alphaModFix/>
          </a:blip>
          <a:stretch>
            <a:fillRect/>
          </a:stretch>
        </p:blipFill>
        <p:spPr>
          <a:xfrm>
            <a:off x="152400" y="1611300"/>
            <a:ext cx="3114725" cy="1707575"/>
          </a:xfrm>
          <a:prstGeom prst="rect">
            <a:avLst/>
          </a:prstGeom>
          <a:noFill/>
          <a:ln>
            <a:noFill/>
          </a:ln>
        </p:spPr>
      </p:pic>
      <p:pic>
        <p:nvPicPr>
          <p:cNvPr id="69" name="Google Shape;69;p15"/>
          <p:cNvPicPr preferRelativeResize="0"/>
          <p:nvPr/>
        </p:nvPicPr>
        <p:blipFill>
          <a:blip r:embed="rId4">
            <a:alphaModFix/>
          </a:blip>
          <a:stretch>
            <a:fillRect/>
          </a:stretch>
        </p:blipFill>
        <p:spPr>
          <a:xfrm>
            <a:off x="3446913" y="1611300"/>
            <a:ext cx="2629175" cy="1707575"/>
          </a:xfrm>
          <a:prstGeom prst="rect">
            <a:avLst/>
          </a:prstGeom>
          <a:noFill/>
          <a:ln>
            <a:noFill/>
          </a:ln>
        </p:spPr>
      </p:pic>
      <p:pic>
        <p:nvPicPr>
          <p:cNvPr id="70" name="Google Shape;70;p15"/>
          <p:cNvPicPr preferRelativeResize="0"/>
          <p:nvPr/>
        </p:nvPicPr>
        <p:blipFill>
          <a:blip r:embed="rId5">
            <a:alphaModFix/>
          </a:blip>
          <a:stretch>
            <a:fillRect/>
          </a:stretch>
        </p:blipFill>
        <p:spPr>
          <a:xfrm>
            <a:off x="6255875" y="1611300"/>
            <a:ext cx="2515775" cy="1707575"/>
          </a:xfrm>
          <a:prstGeom prst="rect">
            <a:avLst/>
          </a:prstGeom>
          <a:noFill/>
          <a:ln>
            <a:noFill/>
          </a:ln>
        </p:spPr>
      </p:pic>
      <p:sp>
        <p:nvSpPr>
          <p:cNvPr id="71" name="Google Shape;71;p15"/>
          <p:cNvSpPr txBox="1"/>
          <p:nvPr>
            <p:ph idx="1" type="subTitle"/>
          </p:nvPr>
        </p:nvSpPr>
        <p:spPr>
          <a:xfrm>
            <a:off x="925863" y="3552400"/>
            <a:ext cx="156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KNOW</a:t>
            </a:r>
            <a:r>
              <a:rPr lang="en"/>
              <a:t> </a:t>
            </a:r>
            <a:endParaRPr/>
          </a:p>
        </p:txBody>
      </p:sp>
      <p:sp>
        <p:nvSpPr>
          <p:cNvPr id="72" name="Google Shape;72;p15"/>
          <p:cNvSpPr txBox="1"/>
          <p:nvPr>
            <p:ph idx="1" type="subTitle"/>
          </p:nvPr>
        </p:nvSpPr>
        <p:spPr>
          <a:xfrm>
            <a:off x="4412963" y="3501875"/>
            <a:ext cx="156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ARE</a:t>
            </a:r>
            <a:r>
              <a:rPr lang="en">
                <a:solidFill>
                  <a:schemeClr val="dk1"/>
                </a:solidFill>
              </a:rPr>
              <a:t> </a:t>
            </a:r>
            <a:endParaRPr>
              <a:solidFill>
                <a:schemeClr val="dk1"/>
              </a:solidFill>
            </a:endParaRPr>
          </a:p>
        </p:txBody>
      </p:sp>
      <p:sp>
        <p:nvSpPr>
          <p:cNvPr id="73" name="Google Shape;73;p15"/>
          <p:cNvSpPr txBox="1"/>
          <p:nvPr>
            <p:ph idx="1" type="subTitle"/>
          </p:nvPr>
        </p:nvSpPr>
        <p:spPr>
          <a:xfrm>
            <a:off x="6972375" y="3501875"/>
            <a:ext cx="156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HAVE</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251050" y="297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DIGITAL  </a:t>
            </a:r>
            <a:r>
              <a:rPr lang="en">
                <a:solidFill>
                  <a:srgbClr val="FFFFFF"/>
                </a:solidFill>
              </a:rPr>
              <a:t>AUTHENTICATION  </a:t>
            </a:r>
            <a:endParaRPr>
              <a:solidFill>
                <a:srgbClr val="FFFFFF"/>
              </a:solidFill>
            </a:endParaRPr>
          </a:p>
        </p:txBody>
      </p:sp>
      <p:pic>
        <p:nvPicPr>
          <p:cNvPr id="79" name="Google Shape;79;p16"/>
          <p:cNvPicPr preferRelativeResize="0"/>
          <p:nvPr/>
        </p:nvPicPr>
        <p:blipFill>
          <a:blip r:embed="rId3">
            <a:alphaModFix/>
          </a:blip>
          <a:stretch>
            <a:fillRect/>
          </a:stretch>
        </p:blipFill>
        <p:spPr>
          <a:xfrm>
            <a:off x="399500" y="1414525"/>
            <a:ext cx="2581275" cy="2015525"/>
          </a:xfrm>
          <a:prstGeom prst="rect">
            <a:avLst/>
          </a:prstGeom>
          <a:noFill/>
          <a:ln>
            <a:noFill/>
          </a:ln>
        </p:spPr>
      </p:pic>
      <p:pic>
        <p:nvPicPr>
          <p:cNvPr id="80" name="Google Shape;80;p16"/>
          <p:cNvPicPr preferRelativeResize="0"/>
          <p:nvPr/>
        </p:nvPicPr>
        <p:blipFill>
          <a:blip r:embed="rId4">
            <a:alphaModFix/>
          </a:blip>
          <a:stretch>
            <a:fillRect/>
          </a:stretch>
        </p:blipFill>
        <p:spPr>
          <a:xfrm>
            <a:off x="3368350" y="1414525"/>
            <a:ext cx="2286000" cy="2015525"/>
          </a:xfrm>
          <a:prstGeom prst="rect">
            <a:avLst/>
          </a:prstGeom>
          <a:noFill/>
          <a:ln>
            <a:noFill/>
          </a:ln>
        </p:spPr>
      </p:pic>
      <p:pic>
        <p:nvPicPr>
          <p:cNvPr id="81" name="Google Shape;81;p16"/>
          <p:cNvPicPr preferRelativeResize="0"/>
          <p:nvPr/>
        </p:nvPicPr>
        <p:blipFill>
          <a:blip r:embed="rId5">
            <a:alphaModFix/>
          </a:blip>
          <a:stretch>
            <a:fillRect/>
          </a:stretch>
        </p:blipFill>
        <p:spPr>
          <a:xfrm>
            <a:off x="6041925" y="1414525"/>
            <a:ext cx="2668676" cy="2015524"/>
          </a:xfrm>
          <a:prstGeom prst="rect">
            <a:avLst/>
          </a:prstGeom>
          <a:noFill/>
          <a:ln>
            <a:noFill/>
          </a:ln>
        </p:spPr>
      </p:pic>
      <p:sp>
        <p:nvSpPr>
          <p:cNvPr id="82" name="Google Shape;82;p16"/>
          <p:cNvSpPr txBox="1"/>
          <p:nvPr>
            <p:ph idx="1" type="subTitle"/>
          </p:nvPr>
        </p:nvSpPr>
        <p:spPr>
          <a:xfrm>
            <a:off x="925863" y="3552400"/>
            <a:ext cx="156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KNOW</a:t>
            </a:r>
            <a:r>
              <a:rPr lang="en"/>
              <a:t> </a:t>
            </a:r>
            <a:endParaRPr/>
          </a:p>
        </p:txBody>
      </p:sp>
      <p:sp>
        <p:nvSpPr>
          <p:cNvPr id="83" name="Google Shape;83;p16"/>
          <p:cNvSpPr txBox="1"/>
          <p:nvPr>
            <p:ph idx="1" type="subTitle"/>
          </p:nvPr>
        </p:nvSpPr>
        <p:spPr>
          <a:xfrm>
            <a:off x="4018863" y="3481675"/>
            <a:ext cx="156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ARE </a:t>
            </a:r>
            <a:endParaRPr>
              <a:solidFill>
                <a:schemeClr val="dk1"/>
              </a:solidFill>
            </a:endParaRPr>
          </a:p>
        </p:txBody>
      </p:sp>
      <p:sp>
        <p:nvSpPr>
          <p:cNvPr id="84" name="Google Shape;84;p16"/>
          <p:cNvSpPr txBox="1"/>
          <p:nvPr>
            <p:ph idx="1" type="subTitle"/>
          </p:nvPr>
        </p:nvSpPr>
        <p:spPr>
          <a:xfrm>
            <a:off x="6972375" y="3501875"/>
            <a:ext cx="156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HAVE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ctrTitle"/>
          </p:nvPr>
        </p:nvSpPr>
        <p:spPr>
          <a:xfrm>
            <a:off x="311700" y="1147375"/>
            <a:ext cx="8520600" cy="212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lnSpc>
                <a:spcPct val="115000"/>
              </a:lnSpc>
              <a:spcBef>
                <a:spcPts val="0"/>
              </a:spcBef>
              <a:spcAft>
                <a:spcPts val="0"/>
              </a:spcAft>
              <a:buNone/>
            </a:pPr>
            <a:r>
              <a:rPr lang="en"/>
              <a:t>HOW  SECURE  ARE THEY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0" y="331200"/>
            <a:ext cx="8520600" cy="89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AUTHORIZATION</a:t>
            </a:r>
            <a:endParaRPr/>
          </a:p>
        </p:txBody>
      </p:sp>
      <p:sp>
        <p:nvSpPr>
          <p:cNvPr id="95" name="Google Shape;95;p18"/>
          <p:cNvSpPr txBox="1"/>
          <p:nvPr>
            <p:ph idx="1" type="subTitle"/>
          </p:nvPr>
        </p:nvSpPr>
        <p:spPr>
          <a:xfrm>
            <a:off x="311700" y="1227425"/>
            <a:ext cx="8520600" cy="366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Authorization is a process by which a person(server) determines if the other person(client) has permission to use a resource or access a file. Authorization is usually coupled with authentication so that the server has some concept of who the client is that is requesting access.</a:t>
            </a:r>
            <a:endParaRPr sz="2000">
              <a:solidFill>
                <a:srgbClr val="FFFFFF"/>
              </a:solidFill>
            </a:endParaRPr>
          </a:p>
          <a:p>
            <a:pPr indent="0" lvl="0" marL="457200" rtl="0" algn="l">
              <a:spcBef>
                <a:spcPts val="0"/>
              </a:spcBef>
              <a:spcAft>
                <a:spcPts val="0"/>
              </a:spcAft>
              <a:buNone/>
            </a:pPr>
            <a:r>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In simple terms authorization is the process of verifying what you have access to.</a:t>
            </a:r>
            <a:endParaRPr sz="2000">
              <a:solidFill>
                <a:srgbClr val="FFFFFF"/>
              </a:solidFill>
            </a:endParaRPr>
          </a:p>
          <a:p>
            <a:pPr indent="0" lvl="0" marL="457200" rtl="0" algn="l">
              <a:spcBef>
                <a:spcPts val="0"/>
              </a:spcBef>
              <a:spcAft>
                <a:spcPts val="0"/>
              </a:spcAft>
              <a:buNone/>
            </a:pPr>
            <a:r>
              <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Once your identity is verified by the system after successful authentication, you are then authorized to access the resources of the system.</a:t>
            </a:r>
            <a:endParaRPr sz="2000">
              <a:solidFill>
                <a:srgbClr val="FFFFFF"/>
              </a:solidFill>
            </a:endParaRPr>
          </a:p>
          <a:p>
            <a:pPr indent="0" lvl="0" marL="457200" rtl="0" algn="l">
              <a:lnSpc>
                <a:spcPct val="115000"/>
              </a:lnSpc>
              <a:spcBef>
                <a:spcPts val="0"/>
              </a:spcBef>
              <a:spcAft>
                <a:spcPts val="0"/>
              </a:spcAft>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311700" y="-164525"/>
            <a:ext cx="8520600" cy="2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txBox="1"/>
          <p:nvPr>
            <p:ph idx="1" type="subTitle"/>
          </p:nvPr>
        </p:nvSpPr>
        <p:spPr>
          <a:xfrm>
            <a:off x="311700" y="-155125"/>
            <a:ext cx="4608000" cy="50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rPr>
              <a:t>Let’s say you are traveling and you’re about to board a flight. When you show your ticket and some identification before checking in, you receive a boarding pass which confirms that the airport authority has authenticated your identity. But that’s not it. A flight attendant must authorize you to board the flight you’re supposed to be flying on, allowing you access to the inside of the plane and its resources.So we can conclude that even if the attempt is authenticated but not authorized then the system will deny access to the required data.</a:t>
            </a:r>
            <a:endParaRPr sz="2000">
              <a:solidFill>
                <a:srgbClr val="FFFFFF"/>
              </a:solidFill>
            </a:endParaRPr>
          </a:p>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0" lvl="0" marL="0" rtl="0" algn="ctr">
              <a:spcBef>
                <a:spcPts val="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4919675" y="485013"/>
            <a:ext cx="4049919" cy="390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2552275" y="-362375"/>
            <a:ext cx="6085200" cy="4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Transaction on e-commerce website</a:t>
            </a:r>
            <a:endParaRPr sz="2000"/>
          </a:p>
        </p:txBody>
      </p:sp>
      <p:sp>
        <p:nvSpPr>
          <p:cNvPr id="108" name="Google Shape;108;p20"/>
          <p:cNvSpPr txBox="1"/>
          <p:nvPr>
            <p:ph idx="1" type="subTitle"/>
          </p:nvPr>
        </p:nvSpPr>
        <p:spPr>
          <a:xfrm>
            <a:off x="311700" y="437150"/>
            <a:ext cx="8325900" cy="44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Let’s consider another example of authorization which is used during the process of retrieving data from the database.</a:t>
            </a:r>
            <a:endParaRPr sz="2000">
              <a:solidFill>
                <a:srgbClr val="FFFFFF"/>
              </a:solidFill>
            </a:endParaRPr>
          </a:p>
          <a:p>
            <a:pPr indent="0" lvl="0" marL="0" rtl="0" algn="l">
              <a:spcBef>
                <a:spcPts val="0"/>
              </a:spcBef>
              <a:spcAft>
                <a:spcPts val="0"/>
              </a:spcAft>
              <a:buNone/>
            </a:pPr>
            <a:r>
              <a:rPr lang="en" sz="2000">
                <a:solidFill>
                  <a:srgbClr val="FFFFFF"/>
                </a:solidFill>
              </a:rPr>
              <a:t>We have 2 commands </a:t>
            </a:r>
            <a:r>
              <a:rPr b="1" lang="en" sz="2000">
                <a:solidFill>
                  <a:srgbClr val="FFFFFF"/>
                </a:solidFill>
              </a:rPr>
              <a:t>GRANT</a:t>
            </a:r>
            <a:r>
              <a:rPr lang="en" sz="2000">
                <a:solidFill>
                  <a:srgbClr val="FFFFFF"/>
                </a:solidFill>
              </a:rPr>
              <a:t> and </a:t>
            </a:r>
            <a:r>
              <a:rPr b="1" lang="en" sz="2000">
                <a:solidFill>
                  <a:srgbClr val="FFFFFF"/>
                </a:solidFill>
              </a:rPr>
              <a:t>REVOKE </a:t>
            </a:r>
            <a:endParaRPr b="1" sz="2000">
              <a:solidFill>
                <a:srgbClr val="FFFFFF"/>
              </a:solidFill>
            </a:endParaRPr>
          </a:p>
          <a:p>
            <a:pPr indent="0" lvl="0" marL="0" rtl="0" algn="l">
              <a:spcBef>
                <a:spcPts val="0"/>
              </a:spcBef>
              <a:spcAft>
                <a:spcPts val="0"/>
              </a:spcAft>
              <a:buNone/>
            </a:pPr>
            <a:r>
              <a:rPr lang="en" sz="2000">
                <a:solidFill>
                  <a:srgbClr val="FFFFFF"/>
                </a:solidFill>
              </a:rPr>
              <a:t>The </a:t>
            </a:r>
            <a:r>
              <a:rPr b="1" lang="en" sz="2000">
                <a:solidFill>
                  <a:srgbClr val="FFFFFF"/>
                </a:solidFill>
              </a:rPr>
              <a:t>GRANT</a:t>
            </a:r>
            <a:r>
              <a:rPr lang="en" sz="2000">
                <a:solidFill>
                  <a:srgbClr val="FFFFFF"/>
                </a:solidFill>
              </a:rPr>
              <a:t> command is used for providing the authorization to the users inorder to select,insert,delete or update any value present in the database whereas </a:t>
            </a:r>
            <a:r>
              <a:rPr b="1" lang="en" sz="2000">
                <a:solidFill>
                  <a:srgbClr val="FFFFFF"/>
                </a:solidFill>
              </a:rPr>
              <a:t>REVOKE</a:t>
            </a:r>
            <a:r>
              <a:rPr lang="en" sz="2000">
                <a:solidFill>
                  <a:srgbClr val="FFFFFF"/>
                </a:solidFill>
              </a:rPr>
              <a:t> command is used for withdrawing the authorization.</a:t>
            </a:r>
            <a:endParaRPr sz="2000">
              <a:solidFill>
                <a:srgbClr val="FFFFFF"/>
              </a:solidFill>
            </a:endParaRPr>
          </a:p>
          <a:p>
            <a:pPr indent="0" lvl="0" marL="0" rtl="0" algn="l">
              <a:spcBef>
                <a:spcPts val="0"/>
              </a:spcBef>
              <a:spcAft>
                <a:spcPts val="0"/>
              </a:spcAft>
              <a:buNone/>
            </a:pPr>
            <a:r>
              <a:rPr b="1" lang="en" sz="1200">
                <a:solidFill>
                  <a:srgbClr val="222222"/>
                </a:solidFill>
                <a:latin typeface="Verdana"/>
                <a:ea typeface="Verdana"/>
                <a:cs typeface="Verdana"/>
                <a:sym typeface="Verdana"/>
              </a:rPr>
              <a:t>GRANT</a:t>
            </a:r>
            <a:r>
              <a:rPr lang="en" sz="1200">
                <a:solidFill>
                  <a:srgbClr val="222222"/>
                </a:solidFill>
                <a:latin typeface="Verdana"/>
                <a:ea typeface="Verdana"/>
                <a:cs typeface="Verdana"/>
                <a:sym typeface="Verdana"/>
              </a:rPr>
              <a:t> SELECT, INSERT, UPDATE </a:t>
            </a:r>
            <a:r>
              <a:rPr b="1" lang="en" sz="1200">
                <a:solidFill>
                  <a:srgbClr val="222222"/>
                </a:solidFill>
                <a:latin typeface="Verdana"/>
                <a:ea typeface="Verdana"/>
                <a:cs typeface="Verdana"/>
                <a:sym typeface="Verdana"/>
              </a:rPr>
              <a:t>ON</a:t>
            </a:r>
            <a:r>
              <a:rPr lang="en" sz="1200">
                <a:solidFill>
                  <a:srgbClr val="222222"/>
                </a:solidFill>
                <a:latin typeface="Verdana"/>
                <a:ea typeface="Verdana"/>
                <a:cs typeface="Verdana"/>
                <a:sym typeface="Verdana"/>
              </a:rPr>
              <a:t> FACULTY, DEPARTMENT </a:t>
            </a:r>
            <a:r>
              <a:rPr b="1" lang="en" sz="1200">
                <a:solidFill>
                  <a:srgbClr val="222222"/>
                </a:solidFill>
                <a:latin typeface="Verdana"/>
                <a:ea typeface="Verdana"/>
                <a:cs typeface="Verdana"/>
                <a:sym typeface="Verdana"/>
              </a:rPr>
              <a:t>TO</a:t>
            </a:r>
            <a:r>
              <a:rPr lang="en" sz="1200">
                <a:solidFill>
                  <a:srgbClr val="222222"/>
                </a:solidFill>
                <a:latin typeface="Verdana"/>
                <a:ea typeface="Verdana"/>
                <a:cs typeface="Verdana"/>
                <a:sym typeface="Verdana"/>
              </a:rPr>
              <a:t> A1, A2;</a:t>
            </a:r>
            <a:endParaRPr sz="2000">
              <a:solidFill>
                <a:srgbClr val="FFFFFF"/>
              </a:solidFill>
            </a:endParaRPr>
          </a:p>
          <a:p>
            <a:pPr indent="0" lvl="0" marL="0" rtl="0" algn="l">
              <a:spcBef>
                <a:spcPts val="0"/>
              </a:spcBef>
              <a:spcAft>
                <a:spcPts val="0"/>
              </a:spcAft>
              <a:buNone/>
            </a:pPr>
            <a:r>
              <a:rPr b="1" lang="en" sz="2000">
                <a:solidFill>
                  <a:srgbClr val="FFFFFF"/>
                </a:solidFill>
              </a:rPr>
              <a:t>GRANT</a:t>
            </a:r>
            <a:r>
              <a:rPr lang="en" sz="2000">
                <a:solidFill>
                  <a:srgbClr val="FFFFFF"/>
                </a:solidFill>
              </a:rPr>
              <a:t> SELECT, INSERT, UPDATE </a:t>
            </a:r>
            <a:r>
              <a:rPr b="1" lang="en" sz="2000">
                <a:solidFill>
                  <a:srgbClr val="FFFFFF"/>
                </a:solidFill>
              </a:rPr>
              <a:t>ON</a:t>
            </a:r>
            <a:r>
              <a:rPr lang="en" sz="2000">
                <a:solidFill>
                  <a:srgbClr val="FFFFFF"/>
                </a:solidFill>
              </a:rPr>
              <a:t> FACULTY, DEPARTMENT </a:t>
            </a:r>
            <a:r>
              <a:rPr b="1" lang="en" sz="2000">
                <a:solidFill>
                  <a:srgbClr val="FFFFFF"/>
                </a:solidFill>
              </a:rPr>
              <a:t>TO</a:t>
            </a:r>
            <a:r>
              <a:rPr lang="en" sz="2000">
                <a:solidFill>
                  <a:srgbClr val="FFFFFF"/>
                </a:solidFill>
              </a:rPr>
              <a:t> A1, A2;</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b="1" lang="en" sz="2000">
                <a:solidFill>
                  <a:srgbClr val="FFFFFF"/>
                </a:solidFill>
              </a:rPr>
              <a:t>REVOKE</a:t>
            </a:r>
            <a:r>
              <a:rPr lang="en" sz="2000">
                <a:solidFill>
                  <a:srgbClr val="FFFFFF"/>
                </a:solidFill>
              </a:rPr>
              <a:t> INSERT, UPDATE </a:t>
            </a:r>
            <a:r>
              <a:rPr b="1" lang="en" sz="2000">
                <a:solidFill>
                  <a:srgbClr val="FFFFFF"/>
                </a:solidFill>
              </a:rPr>
              <a:t>ON</a:t>
            </a:r>
            <a:r>
              <a:rPr lang="en" sz="2000">
                <a:solidFill>
                  <a:srgbClr val="FFFFFF"/>
                </a:solidFill>
              </a:rPr>
              <a:t> FACULTY, DEPARTMENT </a:t>
            </a:r>
            <a:r>
              <a:rPr b="1" lang="en" sz="2000">
                <a:solidFill>
                  <a:srgbClr val="FFFFFF"/>
                </a:solidFill>
              </a:rPr>
              <a:t>FROM</a:t>
            </a:r>
            <a:r>
              <a:rPr lang="en" sz="2000">
                <a:solidFill>
                  <a:srgbClr val="FFFFFF"/>
                </a:solidFill>
              </a:rPr>
              <a:t> A1, A2;</a:t>
            </a:r>
            <a:endParaRPr sz="2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METHODS OF AUTHENTICATION</a:t>
            </a:r>
            <a:endParaRPr/>
          </a:p>
        </p:txBody>
      </p:sp>
      <p:sp>
        <p:nvSpPr>
          <p:cNvPr id="114" name="Google Shape;11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