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Roboto"/>
      <p:regular r:id="rId23"/>
      <p:bold r:id="rId24"/>
      <p:italic r:id="rId25"/>
      <p:boldItalic r:id="rId26"/>
    </p:embeddedFont>
    <p:embeddedFont>
      <p:font typeface="Lat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2e9b4e86d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2e9b4e86d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3470500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3470500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32967f8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32967f8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2e9b4e86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2e9b4e86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2d33896f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2d33896f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2e01fc9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2e01fc9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2e9b4e86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2e9b4e8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2e9b4e86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2e9b4e86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2e9b4e86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2e9b4e86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82e9b4e86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2e9b4e86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3470500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3470500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2e9b4e86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2e9b4e86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bbc.co.uk/news/business-3463155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779774"/>
            <a:ext cx="3054600" cy="184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NoSQL IN BANKING</a:t>
            </a:r>
            <a:endParaRPr sz="6000"/>
          </a:p>
        </p:txBody>
      </p:sp>
      <p:sp>
        <p:nvSpPr>
          <p:cNvPr id="63" name="Google Shape;63;p13"/>
          <p:cNvSpPr txBox="1"/>
          <p:nvPr/>
        </p:nvSpPr>
        <p:spPr>
          <a:xfrm>
            <a:off x="7105750" y="3156050"/>
            <a:ext cx="2283000" cy="18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Economica"/>
                <a:ea typeface="Economica"/>
                <a:cs typeface="Economica"/>
                <a:sym typeface="Economica"/>
              </a:rPr>
              <a:t>Presented by:-</a:t>
            </a:r>
            <a:endParaRPr sz="2000">
              <a:latin typeface="Economica"/>
              <a:ea typeface="Economica"/>
              <a:cs typeface="Economica"/>
              <a:sym typeface="Economica"/>
            </a:endParaRPr>
          </a:p>
          <a:p>
            <a:pPr indent="457200" lvl="0" marL="0" rtl="0" algn="l">
              <a:spcBef>
                <a:spcPts val="0"/>
              </a:spcBef>
              <a:spcAft>
                <a:spcPts val="0"/>
              </a:spcAft>
              <a:buNone/>
            </a:pPr>
            <a:r>
              <a:rPr lang="en" sz="2000">
                <a:latin typeface="Economica"/>
                <a:ea typeface="Economica"/>
                <a:cs typeface="Economica"/>
                <a:sym typeface="Economica"/>
              </a:rPr>
              <a:t>ANUSHA</a:t>
            </a:r>
            <a:endParaRPr sz="2000">
              <a:latin typeface="Economica"/>
              <a:ea typeface="Economica"/>
              <a:cs typeface="Economica"/>
              <a:sym typeface="Economica"/>
            </a:endParaRPr>
          </a:p>
          <a:p>
            <a:pPr indent="457200" lvl="0" marL="0" rtl="0" algn="l">
              <a:spcBef>
                <a:spcPts val="0"/>
              </a:spcBef>
              <a:spcAft>
                <a:spcPts val="0"/>
              </a:spcAft>
              <a:buNone/>
            </a:pPr>
            <a:r>
              <a:rPr lang="en" sz="2000">
                <a:latin typeface="Economica"/>
                <a:ea typeface="Economica"/>
                <a:cs typeface="Economica"/>
                <a:sym typeface="Economica"/>
              </a:rPr>
              <a:t>SANMATI</a:t>
            </a:r>
            <a:endParaRPr sz="2000">
              <a:latin typeface="Economica"/>
              <a:ea typeface="Economica"/>
              <a:cs typeface="Economica"/>
              <a:sym typeface="Economica"/>
            </a:endParaRPr>
          </a:p>
          <a:p>
            <a:pPr indent="457200" lvl="0" marL="0" rtl="0" algn="l">
              <a:spcBef>
                <a:spcPts val="0"/>
              </a:spcBef>
              <a:spcAft>
                <a:spcPts val="0"/>
              </a:spcAft>
              <a:buNone/>
            </a:pPr>
            <a:r>
              <a:rPr lang="en" sz="2000">
                <a:latin typeface="Economica"/>
                <a:ea typeface="Economica"/>
                <a:cs typeface="Economica"/>
                <a:sym typeface="Economica"/>
              </a:rPr>
              <a:t>RUCHIKA</a:t>
            </a:r>
            <a:endParaRPr sz="2000">
              <a:latin typeface="Economica"/>
              <a:ea typeface="Economica"/>
              <a:cs typeface="Economica"/>
              <a:sym typeface="Economica"/>
            </a:endParaRPr>
          </a:p>
          <a:p>
            <a:pPr indent="457200" lvl="0" marL="0" rtl="0" algn="l">
              <a:spcBef>
                <a:spcPts val="0"/>
              </a:spcBef>
              <a:spcAft>
                <a:spcPts val="0"/>
              </a:spcAft>
              <a:buNone/>
            </a:pPr>
            <a:r>
              <a:rPr lang="en" sz="2000">
                <a:latin typeface="Economica"/>
                <a:ea typeface="Economica"/>
                <a:cs typeface="Economica"/>
                <a:sym typeface="Economica"/>
              </a:rPr>
              <a:t>RITHIKA </a:t>
            </a:r>
            <a:endParaRPr sz="2000">
              <a:latin typeface="Economica"/>
              <a:ea typeface="Economica"/>
              <a:cs typeface="Economica"/>
              <a:sym typeface="Economica"/>
            </a:endParaRPr>
          </a:p>
          <a:p>
            <a:pPr indent="457200" lvl="0" marL="0" rtl="0" algn="l">
              <a:spcBef>
                <a:spcPts val="0"/>
              </a:spcBef>
              <a:spcAft>
                <a:spcPts val="0"/>
              </a:spcAft>
              <a:buNone/>
            </a:pPr>
            <a:r>
              <a:rPr lang="en" sz="2000">
                <a:latin typeface="Economica"/>
                <a:ea typeface="Economica"/>
                <a:cs typeface="Economica"/>
                <a:sym typeface="Economica"/>
              </a:rPr>
              <a:t>SREELAKSHMI</a:t>
            </a:r>
            <a:endParaRPr sz="2000">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CD290"/>
                </a:solidFill>
              </a:rPr>
              <a:t>360  view of customers</a:t>
            </a:r>
            <a:endParaRPr>
              <a:solidFill>
                <a:srgbClr val="4CD290"/>
              </a:solidFill>
            </a:endParaRPr>
          </a:p>
        </p:txBody>
      </p:sp>
      <p:sp>
        <p:nvSpPr>
          <p:cNvPr id="124" name="Google Shape;124;p22"/>
          <p:cNvSpPr txBox="1"/>
          <p:nvPr>
            <p:ph idx="1" type="body"/>
          </p:nvPr>
        </p:nvSpPr>
        <p:spPr>
          <a:xfrm>
            <a:off x="311700" y="1225225"/>
            <a:ext cx="3239700" cy="3354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Font typeface="Economica"/>
              <a:buChar char="➔"/>
            </a:pPr>
            <a:r>
              <a:rPr lang="en" sz="2400">
                <a:solidFill>
                  <a:srgbClr val="000000"/>
                </a:solidFill>
                <a:latin typeface="Economica"/>
                <a:ea typeface="Economica"/>
                <a:cs typeface="Economica"/>
                <a:sym typeface="Economica"/>
              </a:rPr>
              <a:t>Similar processes and systems duplicated</a:t>
            </a:r>
            <a:endParaRPr sz="2400">
              <a:solidFill>
                <a:srgbClr val="000000"/>
              </a:solidFill>
              <a:latin typeface="Economica"/>
              <a:ea typeface="Economica"/>
              <a:cs typeface="Economica"/>
              <a:sym typeface="Economica"/>
            </a:endParaRPr>
          </a:p>
          <a:p>
            <a:pPr indent="-381000" lvl="0" marL="457200" rtl="0" algn="l">
              <a:spcBef>
                <a:spcPts val="0"/>
              </a:spcBef>
              <a:spcAft>
                <a:spcPts val="0"/>
              </a:spcAft>
              <a:buClr>
                <a:srgbClr val="000000"/>
              </a:buClr>
              <a:buSzPts val="2400"/>
              <a:buFont typeface="Economica"/>
              <a:buChar char="➔"/>
            </a:pPr>
            <a:r>
              <a:rPr lang="en" sz="2400">
                <a:solidFill>
                  <a:srgbClr val="000000"/>
                </a:solidFill>
                <a:latin typeface="Economica"/>
                <a:ea typeface="Economica"/>
                <a:cs typeface="Economica"/>
                <a:sym typeface="Economica"/>
              </a:rPr>
              <a:t>Changes done in multiple places</a:t>
            </a:r>
            <a:endParaRPr sz="2400">
              <a:solidFill>
                <a:srgbClr val="000000"/>
              </a:solidFill>
              <a:latin typeface="Economica"/>
              <a:ea typeface="Economica"/>
              <a:cs typeface="Economica"/>
              <a:sym typeface="Economica"/>
            </a:endParaRPr>
          </a:p>
          <a:p>
            <a:pPr indent="-381000" lvl="0" marL="457200" rtl="0" algn="l">
              <a:spcBef>
                <a:spcPts val="0"/>
              </a:spcBef>
              <a:spcAft>
                <a:spcPts val="0"/>
              </a:spcAft>
              <a:buClr>
                <a:srgbClr val="000000"/>
              </a:buClr>
              <a:buSzPts val="2400"/>
              <a:buFont typeface="Economica"/>
              <a:buChar char="➔"/>
            </a:pPr>
            <a:r>
              <a:rPr lang="en" sz="2400">
                <a:solidFill>
                  <a:srgbClr val="000000"/>
                </a:solidFill>
                <a:latin typeface="Economica"/>
                <a:ea typeface="Economica"/>
                <a:cs typeface="Economica"/>
                <a:sym typeface="Economica"/>
              </a:rPr>
              <a:t>Siloed view of customer</a:t>
            </a:r>
            <a:endParaRPr sz="2400">
              <a:solidFill>
                <a:srgbClr val="000000"/>
              </a:solidFill>
              <a:latin typeface="Economica"/>
              <a:ea typeface="Economica"/>
              <a:cs typeface="Economica"/>
              <a:sym typeface="Economica"/>
            </a:endParaRPr>
          </a:p>
          <a:p>
            <a:pPr indent="0" lvl="0" marL="0" rtl="0" algn="l">
              <a:spcBef>
                <a:spcPts val="1600"/>
              </a:spcBef>
              <a:spcAft>
                <a:spcPts val="1600"/>
              </a:spcAft>
              <a:buNone/>
            </a:pPr>
            <a:r>
              <a:t/>
            </a:r>
            <a:endParaRPr/>
          </a:p>
        </p:txBody>
      </p:sp>
      <p:sp>
        <p:nvSpPr>
          <p:cNvPr id="125" name="Google Shape;125;p22"/>
          <p:cNvSpPr/>
          <p:nvPr/>
        </p:nvSpPr>
        <p:spPr>
          <a:xfrm>
            <a:off x="1056250" y="382700"/>
            <a:ext cx="107100" cy="122400"/>
          </a:xfrm>
          <a:prstGeom prst="ellipse">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a:off x="4839325" y="951700"/>
            <a:ext cx="3543600" cy="3362700"/>
          </a:xfrm>
          <a:prstGeom prst="ellipse">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 name="Google Shape;127;p22"/>
          <p:cNvCxnSpPr/>
          <p:nvPr/>
        </p:nvCxnSpPr>
        <p:spPr>
          <a:xfrm rot="10800000">
            <a:off x="6593875" y="951700"/>
            <a:ext cx="34500" cy="395400"/>
          </a:xfrm>
          <a:prstGeom prst="straightConnector1">
            <a:avLst/>
          </a:prstGeom>
          <a:noFill/>
          <a:ln cap="flat" cmpd="sng" w="9525">
            <a:solidFill>
              <a:srgbClr val="D9D9D9"/>
            </a:solidFill>
            <a:prstDash val="solid"/>
            <a:round/>
            <a:headEnd len="med" w="med" type="none"/>
            <a:tailEnd len="med" w="med" type="none"/>
          </a:ln>
        </p:spPr>
      </p:cxnSp>
      <p:cxnSp>
        <p:nvCxnSpPr>
          <p:cNvPr id="128" name="Google Shape;128;p22"/>
          <p:cNvCxnSpPr/>
          <p:nvPr/>
        </p:nvCxnSpPr>
        <p:spPr>
          <a:xfrm>
            <a:off x="7194775" y="2740150"/>
            <a:ext cx="1102200" cy="444000"/>
          </a:xfrm>
          <a:prstGeom prst="straightConnector1">
            <a:avLst/>
          </a:prstGeom>
          <a:noFill/>
          <a:ln cap="flat" cmpd="sng" w="9525">
            <a:solidFill>
              <a:srgbClr val="D9D9D9"/>
            </a:solidFill>
            <a:prstDash val="solid"/>
            <a:round/>
            <a:headEnd len="med" w="med" type="none"/>
            <a:tailEnd len="med" w="med" type="none"/>
          </a:ln>
        </p:spPr>
      </p:cxnSp>
      <p:cxnSp>
        <p:nvCxnSpPr>
          <p:cNvPr id="129" name="Google Shape;129;p22"/>
          <p:cNvCxnSpPr>
            <a:endCxn id="126" idx="3"/>
          </p:cNvCxnSpPr>
          <p:nvPr/>
        </p:nvCxnSpPr>
        <p:spPr>
          <a:xfrm flipH="1">
            <a:off x="5358273" y="2893144"/>
            <a:ext cx="843300" cy="928800"/>
          </a:xfrm>
          <a:prstGeom prst="straightConnector1">
            <a:avLst/>
          </a:prstGeom>
          <a:noFill/>
          <a:ln cap="flat" cmpd="sng" w="9525">
            <a:solidFill>
              <a:srgbClr val="D9D9D9"/>
            </a:solidFill>
            <a:prstDash val="solid"/>
            <a:round/>
            <a:headEnd len="med" w="med" type="none"/>
            <a:tailEnd len="med" w="med" type="none"/>
          </a:ln>
        </p:spPr>
      </p:cxnSp>
      <p:sp>
        <p:nvSpPr>
          <p:cNvPr id="130" name="Google Shape;130;p22"/>
          <p:cNvSpPr txBox="1"/>
          <p:nvPr/>
        </p:nvSpPr>
        <p:spPr>
          <a:xfrm rot="1629455">
            <a:off x="6683302" y="992931"/>
            <a:ext cx="843266" cy="44410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1130"/>
                </a:solidFill>
                <a:latin typeface="Lato"/>
                <a:ea typeface="Lato"/>
                <a:cs typeface="Lato"/>
                <a:sym typeface="Lato"/>
              </a:rPr>
              <a:t>Mobile</a:t>
            </a:r>
            <a:endParaRPr>
              <a:solidFill>
                <a:srgbClr val="4C1130"/>
              </a:solidFill>
              <a:latin typeface="Lato"/>
              <a:ea typeface="Lato"/>
              <a:cs typeface="Lato"/>
              <a:sym typeface="Lato"/>
            </a:endParaRPr>
          </a:p>
        </p:txBody>
      </p:sp>
      <p:sp>
        <p:nvSpPr>
          <p:cNvPr id="131" name="Google Shape;131;p22"/>
          <p:cNvSpPr txBox="1"/>
          <p:nvPr/>
        </p:nvSpPr>
        <p:spPr>
          <a:xfrm rot="-1766794">
            <a:off x="7194760" y="3425764"/>
            <a:ext cx="843348" cy="444112"/>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1130"/>
                </a:solidFill>
                <a:latin typeface="Lato"/>
                <a:ea typeface="Lato"/>
                <a:cs typeface="Lato"/>
                <a:sym typeface="Lato"/>
              </a:rPr>
              <a:t>Mobile</a:t>
            </a:r>
            <a:endParaRPr>
              <a:solidFill>
                <a:srgbClr val="4C1130"/>
              </a:solidFill>
              <a:latin typeface="Lato"/>
              <a:ea typeface="Lato"/>
              <a:cs typeface="Lato"/>
              <a:sym typeface="Lato"/>
            </a:endParaRPr>
          </a:p>
        </p:txBody>
      </p:sp>
      <p:sp>
        <p:nvSpPr>
          <p:cNvPr id="132" name="Google Shape;132;p22"/>
          <p:cNvSpPr txBox="1"/>
          <p:nvPr/>
        </p:nvSpPr>
        <p:spPr>
          <a:xfrm rot="-7606533">
            <a:off x="4959863" y="3082055"/>
            <a:ext cx="765181" cy="55104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1130"/>
                </a:solidFill>
                <a:latin typeface="Lato"/>
                <a:ea typeface="Lato"/>
                <a:cs typeface="Lato"/>
                <a:sym typeface="Lato"/>
              </a:rPr>
              <a:t>Call centre</a:t>
            </a:r>
            <a:endParaRPr>
              <a:solidFill>
                <a:srgbClr val="4C1130"/>
              </a:solidFill>
              <a:latin typeface="Lato"/>
              <a:ea typeface="Lato"/>
              <a:cs typeface="Lato"/>
              <a:sym typeface="Lato"/>
            </a:endParaRPr>
          </a:p>
        </p:txBody>
      </p:sp>
      <p:sp>
        <p:nvSpPr>
          <p:cNvPr id="133" name="Google Shape;133;p22"/>
          <p:cNvSpPr txBox="1"/>
          <p:nvPr/>
        </p:nvSpPr>
        <p:spPr>
          <a:xfrm rot="5400000">
            <a:off x="7841050" y="2434100"/>
            <a:ext cx="7653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1130"/>
                </a:solidFill>
                <a:latin typeface="Lato"/>
                <a:ea typeface="Lato"/>
                <a:cs typeface="Lato"/>
                <a:sym typeface="Lato"/>
              </a:rPr>
              <a:t>Call centre</a:t>
            </a:r>
            <a:endParaRPr>
              <a:solidFill>
                <a:srgbClr val="4C1130"/>
              </a:solidFill>
              <a:latin typeface="Lato"/>
              <a:ea typeface="Lato"/>
              <a:cs typeface="Lato"/>
              <a:sym typeface="Lato"/>
            </a:endParaRPr>
          </a:p>
        </p:txBody>
      </p:sp>
      <p:sp>
        <p:nvSpPr>
          <p:cNvPr id="134" name="Google Shape;134;p22"/>
          <p:cNvSpPr txBox="1"/>
          <p:nvPr/>
        </p:nvSpPr>
        <p:spPr>
          <a:xfrm>
            <a:off x="6518850" y="3835650"/>
            <a:ext cx="5664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1130"/>
                </a:solidFill>
                <a:latin typeface="Lato"/>
                <a:ea typeface="Lato"/>
                <a:cs typeface="Lato"/>
                <a:sym typeface="Lato"/>
              </a:rPr>
              <a:t>ATM</a:t>
            </a:r>
            <a:endParaRPr>
              <a:solidFill>
                <a:srgbClr val="4C1130"/>
              </a:solidFill>
              <a:latin typeface="Lato"/>
              <a:ea typeface="Lato"/>
              <a:cs typeface="Lato"/>
              <a:sym typeface="Lato"/>
            </a:endParaRPr>
          </a:p>
        </p:txBody>
      </p:sp>
      <p:sp>
        <p:nvSpPr>
          <p:cNvPr id="135" name="Google Shape;135;p22"/>
          <p:cNvSpPr txBox="1"/>
          <p:nvPr/>
        </p:nvSpPr>
        <p:spPr>
          <a:xfrm rot="-1477098">
            <a:off x="5330203" y="1132530"/>
            <a:ext cx="864918" cy="3062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1130"/>
                </a:solidFill>
                <a:latin typeface="Lato"/>
                <a:ea typeface="Lato"/>
                <a:cs typeface="Lato"/>
                <a:sym typeface="Lato"/>
              </a:rPr>
              <a:t>Branch</a:t>
            </a:r>
            <a:endParaRPr>
              <a:solidFill>
                <a:srgbClr val="4C1130"/>
              </a:solidFill>
              <a:latin typeface="Lato"/>
              <a:ea typeface="Lato"/>
              <a:cs typeface="Lato"/>
              <a:sym typeface="Lato"/>
            </a:endParaRPr>
          </a:p>
        </p:txBody>
      </p:sp>
      <p:sp>
        <p:nvSpPr>
          <p:cNvPr id="136" name="Google Shape;136;p22"/>
          <p:cNvSpPr txBox="1"/>
          <p:nvPr/>
        </p:nvSpPr>
        <p:spPr>
          <a:xfrm rot="843042">
            <a:off x="5574823" y="3784927"/>
            <a:ext cx="864979" cy="30617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1130"/>
                </a:solidFill>
                <a:latin typeface="Lato"/>
                <a:ea typeface="Lato"/>
                <a:cs typeface="Lato"/>
                <a:sym typeface="Lato"/>
              </a:rPr>
              <a:t>Branch</a:t>
            </a:r>
            <a:endParaRPr>
              <a:solidFill>
                <a:srgbClr val="4C1130"/>
              </a:solidFill>
              <a:latin typeface="Lato"/>
              <a:ea typeface="Lato"/>
              <a:cs typeface="Lato"/>
              <a:sym typeface="Lato"/>
            </a:endParaRPr>
          </a:p>
        </p:txBody>
      </p:sp>
      <p:sp>
        <p:nvSpPr>
          <p:cNvPr id="137" name="Google Shape;137;p22"/>
          <p:cNvSpPr txBox="1"/>
          <p:nvPr/>
        </p:nvSpPr>
        <p:spPr>
          <a:xfrm rot="3222259">
            <a:off x="7326825" y="1651175"/>
            <a:ext cx="1347068" cy="30643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1130"/>
                </a:solidFill>
                <a:latin typeface="Lato"/>
                <a:ea typeface="Lato"/>
                <a:cs typeface="Lato"/>
                <a:sym typeface="Lato"/>
              </a:rPr>
              <a:t>Computer</a:t>
            </a:r>
            <a:endParaRPr>
              <a:solidFill>
                <a:srgbClr val="4C1130"/>
              </a:solidFill>
              <a:latin typeface="Lato"/>
              <a:ea typeface="Lato"/>
              <a:cs typeface="Lato"/>
              <a:sym typeface="Lato"/>
            </a:endParaRPr>
          </a:p>
        </p:txBody>
      </p:sp>
      <p:sp>
        <p:nvSpPr>
          <p:cNvPr id="138" name="Google Shape;138;p22"/>
          <p:cNvSpPr txBox="1"/>
          <p:nvPr/>
        </p:nvSpPr>
        <p:spPr>
          <a:xfrm rot="-5399009">
            <a:off x="4615325" y="2250125"/>
            <a:ext cx="10410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C1130"/>
                </a:solidFill>
                <a:latin typeface="Lato"/>
                <a:ea typeface="Lato"/>
                <a:cs typeface="Lato"/>
                <a:sym typeface="Lato"/>
              </a:rPr>
              <a:t>Computer</a:t>
            </a:r>
            <a:endParaRPr>
              <a:solidFill>
                <a:srgbClr val="4C1130"/>
              </a:solidFill>
              <a:latin typeface="Lato"/>
              <a:ea typeface="Lato"/>
              <a:cs typeface="Lato"/>
              <a:sym typeface="Lato"/>
            </a:endParaRPr>
          </a:p>
        </p:txBody>
      </p:sp>
      <p:cxnSp>
        <p:nvCxnSpPr>
          <p:cNvPr id="139" name="Google Shape;139;p22"/>
          <p:cNvCxnSpPr/>
          <p:nvPr/>
        </p:nvCxnSpPr>
        <p:spPr>
          <a:xfrm flipH="1">
            <a:off x="4940675" y="2908250"/>
            <a:ext cx="390300" cy="229800"/>
          </a:xfrm>
          <a:prstGeom prst="straightConnector1">
            <a:avLst/>
          </a:prstGeom>
          <a:noFill/>
          <a:ln cap="flat" cmpd="sng" w="9525">
            <a:solidFill>
              <a:srgbClr val="D9D9D9"/>
            </a:solidFill>
            <a:prstDash val="solid"/>
            <a:round/>
            <a:headEnd len="med" w="med" type="none"/>
            <a:tailEnd len="med" w="med" type="none"/>
          </a:ln>
        </p:spPr>
      </p:cxnSp>
      <p:cxnSp>
        <p:nvCxnSpPr>
          <p:cNvPr id="140" name="Google Shape;140;p22"/>
          <p:cNvCxnSpPr/>
          <p:nvPr/>
        </p:nvCxnSpPr>
        <p:spPr>
          <a:xfrm>
            <a:off x="5341048" y="1444156"/>
            <a:ext cx="261600" cy="377400"/>
          </a:xfrm>
          <a:prstGeom prst="straightConnector1">
            <a:avLst/>
          </a:prstGeom>
          <a:noFill/>
          <a:ln cap="flat" cmpd="sng" w="9525">
            <a:solidFill>
              <a:srgbClr val="D9D9D9"/>
            </a:solidFill>
            <a:prstDash val="solid"/>
            <a:round/>
            <a:headEnd len="med" w="med" type="none"/>
            <a:tailEnd len="med" w="med" type="none"/>
          </a:ln>
        </p:spPr>
      </p:cxnSp>
      <p:cxnSp>
        <p:nvCxnSpPr>
          <p:cNvPr id="141" name="Google Shape;141;p22"/>
          <p:cNvCxnSpPr/>
          <p:nvPr/>
        </p:nvCxnSpPr>
        <p:spPr>
          <a:xfrm flipH="1">
            <a:off x="7898850" y="2005350"/>
            <a:ext cx="382800" cy="229800"/>
          </a:xfrm>
          <a:prstGeom prst="straightConnector1">
            <a:avLst/>
          </a:prstGeom>
          <a:noFill/>
          <a:ln cap="flat" cmpd="sng" w="9525">
            <a:solidFill>
              <a:srgbClr val="D9D9D9"/>
            </a:solidFill>
            <a:prstDash val="solid"/>
            <a:round/>
            <a:headEnd len="med" w="med" type="none"/>
            <a:tailEnd len="med" w="med" type="none"/>
          </a:ln>
        </p:spPr>
      </p:cxnSp>
      <p:cxnSp>
        <p:nvCxnSpPr>
          <p:cNvPr id="142" name="Google Shape;142;p22"/>
          <p:cNvCxnSpPr/>
          <p:nvPr/>
        </p:nvCxnSpPr>
        <p:spPr>
          <a:xfrm>
            <a:off x="7164150" y="3673925"/>
            <a:ext cx="183600" cy="505200"/>
          </a:xfrm>
          <a:prstGeom prst="straightConnector1">
            <a:avLst/>
          </a:prstGeom>
          <a:noFill/>
          <a:ln cap="flat" cmpd="sng" w="9525">
            <a:solidFill>
              <a:srgbClr val="D9D9D9"/>
            </a:solidFill>
            <a:prstDash val="solid"/>
            <a:round/>
            <a:headEnd len="med" w="med" type="none"/>
            <a:tailEnd len="med" w="med" type="none"/>
          </a:ln>
        </p:spPr>
      </p:cxnSp>
      <p:cxnSp>
        <p:nvCxnSpPr>
          <p:cNvPr id="143" name="Google Shape;143;p22"/>
          <p:cNvCxnSpPr/>
          <p:nvPr/>
        </p:nvCxnSpPr>
        <p:spPr>
          <a:xfrm flipH="1" rot="10800000">
            <a:off x="6431063" y="3835640"/>
            <a:ext cx="33000" cy="353700"/>
          </a:xfrm>
          <a:prstGeom prst="straightConnector1">
            <a:avLst/>
          </a:prstGeom>
          <a:noFill/>
          <a:ln cap="flat" cmpd="sng" w="9525">
            <a:solidFill>
              <a:srgbClr val="D9D9D9"/>
            </a:solidFill>
            <a:prstDash val="solid"/>
            <a:round/>
            <a:headEnd len="med" w="med" type="none"/>
            <a:tailEnd len="med" w="med" type="none"/>
          </a:ln>
        </p:spPr>
      </p:cxnSp>
      <p:sp>
        <p:nvSpPr>
          <p:cNvPr id="144" name="Google Shape;144;p22"/>
          <p:cNvSpPr/>
          <p:nvPr/>
        </p:nvSpPr>
        <p:spPr>
          <a:xfrm>
            <a:off x="5315750" y="1358550"/>
            <a:ext cx="2625300" cy="2426400"/>
          </a:xfrm>
          <a:prstGeom prst="ellipse">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2"/>
          <p:cNvCxnSpPr>
            <a:stCxn id="144" idx="0"/>
            <a:endCxn id="146" idx="3"/>
          </p:cNvCxnSpPr>
          <p:nvPr/>
        </p:nvCxnSpPr>
        <p:spPr>
          <a:xfrm flipH="1">
            <a:off x="6559400" y="1358550"/>
            <a:ext cx="69000" cy="891600"/>
          </a:xfrm>
          <a:prstGeom prst="straightConnector1">
            <a:avLst/>
          </a:prstGeom>
          <a:noFill/>
          <a:ln cap="flat" cmpd="sng" w="9525">
            <a:solidFill>
              <a:srgbClr val="D9D9D9"/>
            </a:solidFill>
            <a:prstDash val="solid"/>
            <a:round/>
            <a:headEnd len="med" w="med" type="none"/>
            <a:tailEnd len="med" w="med" type="none"/>
          </a:ln>
        </p:spPr>
      </p:cxnSp>
      <p:cxnSp>
        <p:nvCxnSpPr>
          <p:cNvPr id="147" name="Google Shape;147;p22"/>
          <p:cNvCxnSpPr>
            <a:stCxn id="144" idx="3"/>
          </p:cNvCxnSpPr>
          <p:nvPr/>
        </p:nvCxnSpPr>
        <p:spPr>
          <a:xfrm flipH="1" rot="10800000">
            <a:off x="5700216" y="2739912"/>
            <a:ext cx="614100" cy="689700"/>
          </a:xfrm>
          <a:prstGeom prst="straightConnector1">
            <a:avLst/>
          </a:prstGeom>
          <a:noFill/>
          <a:ln cap="flat" cmpd="sng" w="9525">
            <a:solidFill>
              <a:srgbClr val="D9D9D9"/>
            </a:solidFill>
            <a:prstDash val="solid"/>
            <a:round/>
            <a:headEnd len="med" w="med" type="none"/>
            <a:tailEnd len="med" w="med" type="none"/>
          </a:ln>
        </p:spPr>
      </p:cxnSp>
      <p:sp>
        <p:nvSpPr>
          <p:cNvPr id="146" name="Google Shape;146;p22"/>
          <p:cNvSpPr txBox="1"/>
          <p:nvPr/>
        </p:nvSpPr>
        <p:spPr>
          <a:xfrm>
            <a:off x="5694600" y="1928825"/>
            <a:ext cx="8649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D9EEB"/>
                </a:solidFill>
                <a:latin typeface="Lato"/>
                <a:ea typeface="Lato"/>
                <a:cs typeface="Lato"/>
                <a:sym typeface="Lato"/>
              </a:rPr>
              <a:t>loans</a:t>
            </a:r>
            <a:endParaRPr sz="1800">
              <a:solidFill>
                <a:srgbClr val="6D9EEB"/>
              </a:solidFill>
              <a:latin typeface="Lato"/>
              <a:ea typeface="Lato"/>
              <a:cs typeface="Lato"/>
              <a:sym typeface="Lato"/>
            </a:endParaRPr>
          </a:p>
        </p:txBody>
      </p:sp>
      <p:sp>
        <p:nvSpPr>
          <p:cNvPr id="148" name="Google Shape;148;p22"/>
          <p:cNvSpPr txBox="1"/>
          <p:nvPr/>
        </p:nvSpPr>
        <p:spPr>
          <a:xfrm>
            <a:off x="6781450" y="1760425"/>
            <a:ext cx="864900" cy="4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6D9EEB"/>
                </a:solidFill>
                <a:latin typeface="Lato"/>
                <a:ea typeface="Lato"/>
                <a:cs typeface="Lato"/>
                <a:sym typeface="Lato"/>
              </a:rPr>
              <a:t>Cards</a:t>
            </a:r>
            <a:endParaRPr sz="1800">
              <a:solidFill>
                <a:srgbClr val="6D9EEB"/>
              </a:solidFill>
              <a:latin typeface="Lato"/>
              <a:ea typeface="Lato"/>
              <a:cs typeface="Lato"/>
              <a:sym typeface="Lato"/>
            </a:endParaRPr>
          </a:p>
        </p:txBody>
      </p:sp>
      <p:sp>
        <p:nvSpPr>
          <p:cNvPr id="149" name="Google Shape;149;p22"/>
          <p:cNvSpPr txBox="1"/>
          <p:nvPr/>
        </p:nvSpPr>
        <p:spPr>
          <a:xfrm>
            <a:off x="5510900" y="2801375"/>
            <a:ext cx="5664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D9EEB"/>
              </a:solidFill>
              <a:latin typeface="Lato"/>
              <a:ea typeface="Lato"/>
              <a:cs typeface="Lato"/>
              <a:sym typeface="Lato"/>
            </a:endParaRPr>
          </a:p>
        </p:txBody>
      </p:sp>
      <p:cxnSp>
        <p:nvCxnSpPr>
          <p:cNvPr id="150" name="Google Shape;150;p22"/>
          <p:cNvCxnSpPr/>
          <p:nvPr/>
        </p:nvCxnSpPr>
        <p:spPr>
          <a:xfrm>
            <a:off x="7072325" y="2678900"/>
            <a:ext cx="704100" cy="306300"/>
          </a:xfrm>
          <a:prstGeom prst="straightConnector1">
            <a:avLst/>
          </a:prstGeom>
          <a:noFill/>
          <a:ln cap="flat" cmpd="sng" w="9525">
            <a:solidFill>
              <a:srgbClr val="D9D9D9"/>
            </a:solidFill>
            <a:prstDash val="solid"/>
            <a:round/>
            <a:headEnd len="med" w="med" type="none"/>
            <a:tailEnd len="med" w="med" type="none"/>
          </a:ln>
        </p:spPr>
      </p:cxnSp>
      <p:sp>
        <p:nvSpPr>
          <p:cNvPr id="151" name="Google Shape;151;p22"/>
          <p:cNvSpPr txBox="1"/>
          <p:nvPr/>
        </p:nvSpPr>
        <p:spPr>
          <a:xfrm>
            <a:off x="6077300" y="3061750"/>
            <a:ext cx="1500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D9EEB"/>
                </a:solidFill>
                <a:latin typeface="Lato"/>
                <a:ea typeface="Lato"/>
                <a:cs typeface="Lato"/>
                <a:sym typeface="Lato"/>
              </a:rPr>
              <a:t>Deposit accounts</a:t>
            </a:r>
            <a:endParaRPr>
              <a:solidFill>
                <a:srgbClr val="6D9EEB"/>
              </a:solidFill>
              <a:latin typeface="Lato"/>
              <a:ea typeface="Lato"/>
              <a:cs typeface="Lato"/>
              <a:sym typeface="Lato"/>
            </a:endParaRPr>
          </a:p>
        </p:txBody>
      </p:sp>
      <p:cxnSp>
        <p:nvCxnSpPr>
          <p:cNvPr id="152" name="Google Shape;152;p22"/>
          <p:cNvCxnSpPr/>
          <p:nvPr/>
        </p:nvCxnSpPr>
        <p:spPr>
          <a:xfrm flipH="1">
            <a:off x="7378459" y="1261542"/>
            <a:ext cx="223200" cy="269400"/>
          </a:xfrm>
          <a:prstGeom prst="straightConnector1">
            <a:avLst/>
          </a:prstGeom>
          <a:noFill/>
          <a:ln cap="flat" cmpd="sng" w="9525">
            <a:solidFill>
              <a:srgbClr val="D9D9D9"/>
            </a:solidFill>
            <a:prstDash val="solid"/>
            <a:round/>
            <a:headEnd len="med" w="med" type="none"/>
            <a:tailEnd len="med" w="med" type="none"/>
          </a:ln>
        </p:spPr>
      </p:cxnSp>
      <p:sp>
        <p:nvSpPr>
          <p:cNvPr id="153" name="Google Shape;153;p22"/>
          <p:cNvSpPr/>
          <p:nvPr/>
        </p:nvSpPr>
        <p:spPr>
          <a:xfrm>
            <a:off x="6077300" y="2204350"/>
            <a:ext cx="1102200" cy="857400"/>
          </a:xfrm>
          <a:prstGeom prst="ellipse">
            <a:avLst/>
          </a:prstGeom>
          <a:solidFill>
            <a:srgbClr val="82C7A5"/>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t>Central Functions</a:t>
            </a:r>
            <a:endParaRPr sz="1000"/>
          </a:p>
        </p:txBody>
      </p:sp>
      <p:pic>
        <p:nvPicPr>
          <p:cNvPr id="154" name="Google Shape;154;p22"/>
          <p:cNvPicPr preferRelativeResize="0"/>
          <p:nvPr/>
        </p:nvPicPr>
        <p:blipFill>
          <a:blip r:embed="rId3">
            <a:alphaModFix/>
          </a:blip>
          <a:stretch>
            <a:fillRect/>
          </a:stretch>
        </p:blipFill>
        <p:spPr>
          <a:xfrm>
            <a:off x="4699575" y="80275"/>
            <a:ext cx="4199500" cy="68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CD290"/>
                </a:solidFill>
              </a:rPr>
              <a:t>Global Synchronization</a:t>
            </a:r>
            <a:endParaRPr>
              <a:solidFill>
                <a:srgbClr val="4CD290"/>
              </a:solidFill>
            </a:endParaRPr>
          </a:p>
        </p:txBody>
      </p:sp>
      <p:pic>
        <p:nvPicPr>
          <p:cNvPr id="160" name="Google Shape;160;p23"/>
          <p:cNvPicPr preferRelativeResize="0"/>
          <p:nvPr/>
        </p:nvPicPr>
        <p:blipFill>
          <a:blip r:embed="rId3">
            <a:alphaModFix/>
          </a:blip>
          <a:stretch>
            <a:fillRect/>
          </a:stretch>
        </p:blipFill>
        <p:spPr>
          <a:xfrm>
            <a:off x="673550" y="1225225"/>
            <a:ext cx="7868324" cy="3918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173400"/>
            <a:ext cx="8520600" cy="69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Barclay’s example</a:t>
            </a:r>
            <a:endParaRPr/>
          </a:p>
        </p:txBody>
      </p:sp>
      <p:grpSp>
        <p:nvGrpSpPr>
          <p:cNvPr id="166" name="Google Shape;166;p24"/>
          <p:cNvGrpSpPr/>
          <p:nvPr/>
        </p:nvGrpSpPr>
        <p:grpSpPr>
          <a:xfrm>
            <a:off x="589125" y="953179"/>
            <a:ext cx="1943754" cy="2353700"/>
            <a:chOff x="0" y="1189989"/>
            <a:chExt cx="2214600" cy="3217636"/>
          </a:xfrm>
        </p:grpSpPr>
        <p:sp>
          <p:nvSpPr>
            <p:cNvPr id="167" name="Google Shape;167;p24"/>
            <p:cNvSpPr/>
            <p:nvPr/>
          </p:nvSpPr>
          <p:spPr>
            <a:xfrm>
              <a:off x="0" y="1189989"/>
              <a:ext cx="2214600" cy="669000"/>
            </a:xfrm>
            <a:prstGeom prst="homePlate">
              <a:avLst>
                <a:gd fmla="val 50000" name="adj"/>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a:ea typeface="Roboto"/>
                  <a:cs typeface="Roboto"/>
                  <a:sym typeface="Roboto"/>
                </a:rPr>
                <a:t>SIGNIFICANT CHALLENGE</a:t>
              </a:r>
              <a:endParaRPr sz="1500">
                <a:solidFill>
                  <a:srgbClr val="FFFFFF"/>
                </a:solidFill>
                <a:latin typeface="Roboto"/>
                <a:ea typeface="Roboto"/>
                <a:cs typeface="Roboto"/>
                <a:sym typeface="Roboto"/>
              </a:endParaRPr>
            </a:p>
          </p:txBody>
        </p:sp>
        <p:sp>
          <p:nvSpPr>
            <p:cNvPr id="168" name="Google Shape;168;p24"/>
            <p:cNvSpPr txBox="1"/>
            <p:nvPr/>
          </p:nvSpPr>
          <p:spPr>
            <a:xfrm>
              <a:off x="2950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latin typeface="Economica"/>
                  <a:ea typeface="Economica"/>
                  <a:cs typeface="Economica"/>
                  <a:sym typeface="Economica"/>
                </a:rPr>
                <a:t>Meeting customer demand for new digital banking services</a:t>
              </a:r>
              <a:endParaRPr>
                <a:latin typeface="Economica"/>
                <a:ea typeface="Economica"/>
                <a:cs typeface="Economica"/>
                <a:sym typeface="Economica"/>
              </a:endParaRPr>
            </a:p>
          </p:txBody>
        </p:sp>
      </p:grpSp>
      <p:grpSp>
        <p:nvGrpSpPr>
          <p:cNvPr id="169" name="Google Shape;169;p24"/>
          <p:cNvGrpSpPr/>
          <p:nvPr/>
        </p:nvGrpSpPr>
        <p:grpSpPr>
          <a:xfrm>
            <a:off x="2202623" y="953022"/>
            <a:ext cx="1811573" cy="2353857"/>
            <a:chOff x="1838325" y="1189775"/>
            <a:chExt cx="2064000" cy="3217850"/>
          </a:xfrm>
        </p:grpSpPr>
        <p:sp>
          <p:nvSpPr>
            <p:cNvPr id="170" name="Google Shape;170;p24"/>
            <p:cNvSpPr/>
            <p:nvPr/>
          </p:nvSpPr>
          <p:spPr>
            <a:xfrm>
              <a:off x="1838325" y="1189775"/>
              <a:ext cx="2064000" cy="669000"/>
            </a:xfrm>
            <a:prstGeom prst="chevron">
              <a:avLst>
                <a:gd fmla="val 50000" name="adj"/>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Roboto"/>
                  <a:ea typeface="Roboto"/>
                  <a:cs typeface="Roboto"/>
                  <a:sym typeface="Roboto"/>
                </a:rPr>
                <a:t>MAINFRAME</a:t>
              </a:r>
              <a:endParaRPr sz="1500">
                <a:solidFill>
                  <a:srgbClr val="FFFFFF"/>
                </a:solidFill>
                <a:latin typeface="Roboto"/>
                <a:ea typeface="Roboto"/>
                <a:cs typeface="Roboto"/>
                <a:sym typeface="Roboto"/>
              </a:endParaRPr>
            </a:p>
          </p:txBody>
        </p:sp>
        <p:sp>
          <p:nvSpPr>
            <p:cNvPr id="171" name="Google Shape;171;p24"/>
            <p:cNvSpPr txBox="1"/>
            <p:nvPr/>
          </p:nvSpPr>
          <p:spPr>
            <a:xfrm>
              <a:off x="2017250" y="2057125"/>
              <a:ext cx="1624500" cy="2350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Economica"/>
                <a:buChar char="●"/>
              </a:pPr>
              <a:r>
                <a:rPr lang="en" sz="1600">
                  <a:solidFill>
                    <a:srgbClr val="000000"/>
                  </a:solidFill>
                  <a:highlight>
                    <a:srgbClr val="FFFFFF"/>
                  </a:highlight>
                  <a:latin typeface="Economica"/>
                  <a:ea typeface="Economica"/>
                  <a:cs typeface="Economica"/>
                  <a:sym typeface="Economica"/>
                </a:rPr>
                <a:t>critical applications </a:t>
              </a:r>
              <a:endParaRPr sz="1600">
                <a:solidFill>
                  <a:srgbClr val="000000"/>
                </a:solidFill>
                <a:highlight>
                  <a:srgbClr val="FFFFFF"/>
                </a:highlight>
                <a:latin typeface="Economica"/>
                <a:ea typeface="Economica"/>
                <a:cs typeface="Economica"/>
                <a:sym typeface="Economica"/>
              </a:endParaRPr>
            </a:p>
            <a:p>
              <a:pPr indent="-330200" lvl="0" marL="457200" rtl="0" algn="l">
                <a:spcBef>
                  <a:spcPts val="0"/>
                </a:spcBef>
                <a:spcAft>
                  <a:spcPts val="0"/>
                </a:spcAft>
                <a:buClr>
                  <a:srgbClr val="000000"/>
                </a:buClr>
                <a:buSzPts val="1600"/>
                <a:buFont typeface="Economica"/>
                <a:buChar char="●"/>
              </a:pPr>
              <a:r>
                <a:rPr lang="en" sz="1600">
                  <a:solidFill>
                    <a:srgbClr val="000000"/>
                  </a:solidFill>
                  <a:highlight>
                    <a:srgbClr val="FFFFFF"/>
                  </a:highlight>
                  <a:latin typeface="Economica"/>
                  <a:ea typeface="Economica"/>
                  <a:cs typeface="Economica"/>
                  <a:sym typeface="Economica"/>
                </a:rPr>
                <a:t>single point of failure.</a:t>
              </a:r>
              <a:endParaRPr sz="1600">
                <a:solidFill>
                  <a:srgbClr val="000000"/>
                </a:solidFill>
                <a:latin typeface="Economica"/>
                <a:ea typeface="Economica"/>
                <a:cs typeface="Economica"/>
                <a:sym typeface="Economica"/>
              </a:endParaRPr>
            </a:p>
          </p:txBody>
        </p:sp>
      </p:grpSp>
      <p:grpSp>
        <p:nvGrpSpPr>
          <p:cNvPr id="172" name="Google Shape;172;p24"/>
          <p:cNvGrpSpPr/>
          <p:nvPr/>
        </p:nvGrpSpPr>
        <p:grpSpPr>
          <a:xfrm>
            <a:off x="3675776" y="953022"/>
            <a:ext cx="1811573" cy="2353857"/>
            <a:chOff x="3516750" y="1189775"/>
            <a:chExt cx="2064000" cy="3217850"/>
          </a:xfrm>
        </p:grpSpPr>
        <p:sp>
          <p:nvSpPr>
            <p:cNvPr id="173" name="Google Shape;173;p24"/>
            <p:cNvSpPr/>
            <p:nvPr/>
          </p:nvSpPr>
          <p:spPr>
            <a:xfrm>
              <a:off x="3516750" y="1189775"/>
              <a:ext cx="2064000" cy="669000"/>
            </a:xfrm>
            <a:prstGeom prst="chevron">
              <a:avLst>
                <a:gd fmla="val 50000" name="adj"/>
              </a:avLst>
            </a:prstGeom>
            <a:solidFill>
              <a:srgbClr val="B02C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IN 2015</a:t>
              </a:r>
              <a:endParaRPr sz="1500">
                <a:solidFill>
                  <a:srgbClr val="FFFFFF"/>
                </a:solidFill>
                <a:latin typeface="Roboto"/>
                <a:ea typeface="Roboto"/>
                <a:cs typeface="Roboto"/>
                <a:sym typeface="Roboto"/>
              </a:endParaRPr>
            </a:p>
          </p:txBody>
        </p:sp>
        <p:sp>
          <p:nvSpPr>
            <p:cNvPr id="174" name="Google Shape;174;p24"/>
            <p:cNvSpPr txBox="1"/>
            <p:nvPr/>
          </p:nvSpPr>
          <p:spPr>
            <a:xfrm>
              <a:off x="3739450" y="2057125"/>
              <a:ext cx="1624500" cy="23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highlight>
                    <a:srgbClr val="FFFFFF"/>
                  </a:highlight>
                  <a:latin typeface="Economica"/>
                  <a:ea typeface="Economica"/>
                  <a:cs typeface="Economica"/>
                  <a:sym typeface="Economica"/>
                </a:rPr>
                <a:t>Bank experienced two service outages as a result of mainframe failures, which </a:t>
              </a:r>
              <a:r>
                <a:rPr b="1" lang="en">
                  <a:highlight>
                    <a:srgbClr val="FFFFFF"/>
                  </a:highlight>
                  <a:uFill>
                    <a:noFill/>
                  </a:uFill>
                  <a:latin typeface="Economica"/>
                  <a:ea typeface="Economica"/>
                  <a:cs typeface="Economica"/>
                  <a:sym typeface="Economica"/>
                  <a:hlinkClick r:id="rId3"/>
                </a:rPr>
                <a:t>prevented customers from making payments</a:t>
              </a:r>
              <a:endParaRPr b="1">
                <a:latin typeface="Economica"/>
                <a:ea typeface="Economica"/>
                <a:cs typeface="Economica"/>
                <a:sym typeface="Economica"/>
              </a:endParaRPr>
            </a:p>
          </p:txBody>
        </p:sp>
      </p:grpSp>
      <p:grpSp>
        <p:nvGrpSpPr>
          <p:cNvPr id="175" name="Google Shape;175;p24"/>
          <p:cNvGrpSpPr/>
          <p:nvPr/>
        </p:nvGrpSpPr>
        <p:grpSpPr>
          <a:xfrm>
            <a:off x="6622457" y="952988"/>
            <a:ext cx="1811573" cy="2743974"/>
            <a:chOff x="6874025" y="1189775"/>
            <a:chExt cx="2064000" cy="3564066"/>
          </a:xfrm>
        </p:grpSpPr>
        <p:sp>
          <p:nvSpPr>
            <p:cNvPr id="176" name="Google Shape;176;p24"/>
            <p:cNvSpPr/>
            <p:nvPr/>
          </p:nvSpPr>
          <p:spPr>
            <a:xfrm>
              <a:off x="6874025" y="1189775"/>
              <a:ext cx="2064000" cy="669000"/>
            </a:xfrm>
            <a:prstGeom prst="chevron">
              <a:avLst>
                <a:gd fmla="val 50000" name="adj"/>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Roboto"/>
                  <a:ea typeface="Roboto"/>
                  <a:cs typeface="Roboto"/>
                  <a:sym typeface="Roboto"/>
                </a:rPr>
                <a:t>ODS</a:t>
              </a:r>
              <a:endParaRPr sz="1500">
                <a:solidFill>
                  <a:srgbClr val="FFFFFF"/>
                </a:solidFill>
                <a:latin typeface="Roboto"/>
                <a:ea typeface="Roboto"/>
                <a:cs typeface="Roboto"/>
                <a:sym typeface="Roboto"/>
              </a:endParaRPr>
            </a:p>
          </p:txBody>
        </p:sp>
        <p:sp>
          <p:nvSpPr>
            <p:cNvPr id="177" name="Google Shape;177;p24"/>
            <p:cNvSpPr txBox="1"/>
            <p:nvPr/>
          </p:nvSpPr>
          <p:spPr>
            <a:xfrm>
              <a:off x="7029651" y="1934141"/>
              <a:ext cx="1624500" cy="281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highlight>
                    <a:srgbClr val="FFFFFF"/>
                  </a:highlight>
                  <a:latin typeface="Economica"/>
                  <a:ea typeface="Economica"/>
                  <a:cs typeface="Economica"/>
                  <a:sym typeface="Economica"/>
                </a:rPr>
                <a:t>Resulted in the creation of an ODS based on MongoDB’s NoSQL database software, that sits between services such as its online/mobile banking and its mainframe systems</a:t>
              </a:r>
              <a:endParaRPr>
                <a:latin typeface="Economica"/>
                <a:ea typeface="Economica"/>
                <a:cs typeface="Economica"/>
                <a:sym typeface="Economica"/>
              </a:endParaRPr>
            </a:p>
          </p:txBody>
        </p:sp>
      </p:grpSp>
      <p:grpSp>
        <p:nvGrpSpPr>
          <p:cNvPr id="178" name="Google Shape;178;p24"/>
          <p:cNvGrpSpPr/>
          <p:nvPr/>
        </p:nvGrpSpPr>
        <p:grpSpPr>
          <a:xfrm>
            <a:off x="5149084" y="953022"/>
            <a:ext cx="1811573" cy="2353857"/>
            <a:chOff x="5195350" y="1189775"/>
            <a:chExt cx="2064000" cy="3217850"/>
          </a:xfrm>
        </p:grpSpPr>
        <p:sp>
          <p:nvSpPr>
            <p:cNvPr id="179" name="Google Shape;179;p24"/>
            <p:cNvSpPr/>
            <p:nvPr/>
          </p:nvSpPr>
          <p:spPr>
            <a:xfrm>
              <a:off x="5195350" y="1189775"/>
              <a:ext cx="2064000" cy="669000"/>
            </a:xfrm>
            <a:prstGeom prst="chevron">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I</a:t>
              </a:r>
              <a:r>
                <a:rPr lang="en" sz="1300">
                  <a:solidFill>
                    <a:srgbClr val="FFFFFF"/>
                  </a:solidFill>
                  <a:latin typeface="Roboto"/>
                  <a:ea typeface="Roboto"/>
                  <a:cs typeface="Roboto"/>
                  <a:sym typeface="Roboto"/>
                </a:rPr>
                <a:t>NVESTIGATED</a:t>
              </a:r>
              <a:endParaRPr sz="1300">
                <a:solidFill>
                  <a:srgbClr val="FFFFFF"/>
                </a:solidFill>
                <a:latin typeface="Roboto"/>
                <a:ea typeface="Roboto"/>
                <a:cs typeface="Roboto"/>
                <a:sym typeface="Roboto"/>
              </a:endParaRPr>
            </a:p>
          </p:txBody>
        </p:sp>
        <p:sp>
          <p:nvSpPr>
            <p:cNvPr id="180" name="Google Shape;180;p24"/>
            <p:cNvSpPr txBox="1"/>
            <p:nvPr/>
          </p:nvSpPr>
          <p:spPr>
            <a:xfrm>
              <a:off x="5461650" y="2057125"/>
              <a:ext cx="1624500" cy="2350500"/>
            </a:xfrm>
            <a:prstGeom prst="rect">
              <a:avLst/>
            </a:prstGeom>
            <a:noFill/>
            <a:ln>
              <a:noFill/>
            </a:ln>
          </p:spPr>
          <p:txBody>
            <a:bodyPr anchorCtr="0" anchor="t" bIns="91425" lIns="91425" spcFirstLastPara="1" rIns="91425" wrap="square" tIns="91425">
              <a:noAutofit/>
            </a:bodyPr>
            <a:lstStyle/>
            <a:p>
              <a:pPr indent="-228600" lvl="0" marL="0" rtl="0" algn="l">
                <a:lnSpc>
                  <a:spcPct val="115000"/>
                </a:lnSpc>
                <a:spcBef>
                  <a:spcPts val="1200"/>
                </a:spcBef>
                <a:spcAft>
                  <a:spcPts val="0"/>
                </a:spcAft>
                <a:buNone/>
              </a:pPr>
              <a:r>
                <a:rPr lang="en" sz="1100">
                  <a:solidFill>
                    <a:srgbClr val="000000"/>
                  </a:solidFill>
                </a:rPr>
                <a:t>·</a:t>
              </a:r>
              <a:r>
                <a:rPr lang="en" sz="700">
                  <a:solidFill>
                    <a:srgbClr val="000000"/>
                  </a:solidFill>
                  <a:latin typeface="Times New Roman"/>
                  <a:ea typeface="Times New Roman"/>
                  <a:cs typeface="Times New Roman"/>
                  <a:sym typeface="Times New Roman"/>
                </a:rPr>
                <a:t>         </a:t>
              </a:r>
              <a:r>
                <a:rPr lang="en">
                  <a:solidFill>
                    <a:srgbClr val="000000"/>
                  </a:solidFill>
                  <a:highlight>
                    <a:srgbClr val="FFFFFF"/>
                  </a:highlight>
                  <a:latin typeface="Economica"/>
                  <a:ea typeface="Economica"/>
                  <a:cs typeface="Economica"/>
                  <a:sym typeface="Economica"/>
                </a:rPr>
                <a:t>How it could access customer data when mainframes systems became unavailable.</a:t>
              </a:r>
              <a:endParaRPr>
                <a:solidFill>
                  <a:srgbClr val="000000"/>
                </a:solidFill>
                <a:highlight>
                  <a:srgbClr val="FFFFFF"/>
                </a:highlight>
                <a:latin typeface="Economica"/>
                <a:ea typeface="Economica"/>
                <a:cs typeface="Economica"/>
                <a:sym typeface="Economica"/>
              </a:endParaRPr>
            </a:p>
            <a:p>
              <a:pPr indent="0" lvl="0" marL="0" rtl="0" algn="l">
                <a:lnSpc>
                  <a:spcPct val="115000"/>
                </a:lnSpc>
                <a:spcBef>
                  <a:spcPts val="1200"/>
                </a:spcBef>
                <a:spcAft>
                  <a:spcPts val="0"/>
                </a:spcAft>
                <a:buNone/>
              </a:pPr>
              <a:r>
                <a:t/>
              </a:r>
              <a:endParaRPr>
                <a:latin typeface="Roboto"/>
                <a:ea typeface="Roboto"/>
                <a:cs typeface="Roboto"/>
                <a:sym typeface="Roboto"/>
              </a:endParaRPr>
            </a:p>
          </p:txBody>
        </p:sp>
      </p:grpSp>
      <p:sp>
        <p:nvSpPr>
          <p:cNvPr id="181" name="Google Shape;181;p24"/>
          <p:cNvSpPr txBox="1"/>
          <p:nvPr/>
        </p:nvSpPr>
        <p:spPr>
          <a:xfrm>
            <a:off x="640880" y="3781291"/>
            <a:ext cx="2255400" cy="9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mic Sans MS"/>
                <a:ea typeface="Comic Sans MS"/>
                <a:cs typeface="Comic Sans MS"/>
                <a:sym typeface="Comic Sans MS"/>
              </a:rPr>
              <a:t>ODS :</a:t>
            </a:r>
            <a:endParaRPr b="1">
              <a:latin typeface="Comic Sans MS"/>
              <a:ea typeface="Comic Sans MS"/>
              <a:cs typeface="Comic Sans MS"/>
              <a:sym typeface="Comic Sans MS"/>
            </a:endParaRPr>
          </a:p>
          <a:p>
            <a:pPr indent="-317500" lvl="0" marL="457200" rtl="0" algn="l">
              <a:spcBef>
                <a:spcPts val="0"/>
              </a:spcBef>
              <a:spcAft>
                <a:spcPts val="0"/>
              </a:spcAft>
              <a:buClr>
                <a:srgbClr val="000000"/>
              </a:buClr>
              <a:buSzPts val="1400"/>
              <a:buFont typeface="Comic Sans MS"/>
              <a:buChar char="●"/>
            </a:pPr>
            <a:r>
              <a:rPr b="1" lang="en">
                <a:solidFill>
                  <a:srgbClr val="000000"/>
                </a:solidFill>
                <a:highlight>
                  <a:srgbClr val="FFFFFF"/>
                </a:highlight>
                <a:latin typeface="Comic Sans MS"/>
                <a:ea typeface="Comic Sans MS"/>
                <a:cs typeface="Comic Sans MS"/>
                <a:sym typeface="Comic Sans MS"/>
              </a:rPr>
              <a:t>Read only data</a:t>
            </a:r>
            <a:endParaRPr b="1">
              <a:solidFill>
                <a:srgbClr val="000000"/>
              </a:solidFill>
              <a:highlight>
                <a:srgbClr val="FFFFFF"/>
              </a:highlight>
              <a:latin typeface="Comic Sans MS"/>
              <a:ea typeface="Comic Sans MS"/>
              <a:cs typeface="Comic Sans MS"/>
              <a:sym typeface="Comic Sans MS"/>
            </a:endParaRPr>
          </a:p>
          <a:p>
            <a:pPr indent="-317500" lvl="0" marL="457200" rtl="0" algn="l">
              <a:spcBef>
                <a:spcPts val="0"/>
              </a:spcBef>
              <a:spcAft>
                <a:spcPts val="0"/>
              </a:spcAft>
              <a:buClr>
                <a:srgbClr val="000000"/>
              </a:buClr>
              <a:buSzPts val="1400"/>
              <a:buFont typeface="Comic Sans MS"/>
              <a:buChar char="●"/>
            </a:pPr>
            <a:r>
              <a:rPr b="1" lang="en">
                <a:solidFill>
                  <a:srgbClr val="000000"/>
                </a:solidFill>
                <a:highlight>
                  <a:srgbClr val="FFFFFF"/>
                </a:highlight>
                <a:latin typeface="Comic Sans MS"/>
                <a:ea typeface="Comic Sans MS"/>
                <a:cs typeface="Comic Sans MS"/>
                <a:sym typeface="Comic Sans MS"/>
              </a:rPr>
              <a:t>Transaction history</a:t>
            </a:r>
            <a:endParaRPr b="1">
              <a:solidFill>
                <a:srgbClr val="000000"/>
              </a:solidFill>
              <a:highlight>
                <a:srgbClr val="FFFFFF"/>
              </a:highlight>
              <a:latin typeface="Comic Sans MS"/>
              <a:ea typeface="Comic Sans MS"/>
              <a:cs typeface="Comic Sans MS"/>
              <a:sym typeface="Comic Sans MS"/>
            </a:endParaRPr>
          </a:p>
        </p:txBody>
      </p:sp>
      <p:sp>
        <p:nvSpPr>
          <p:cNvPr id="182" name="Google Shape;182;p24"/>
          <p:cNvSpPr txBox="1"/>
          <p:nvPr/>
        </p:nvSpPr>
        <p:spPr>
          <a:xfrm>
            <a:off x="3675798" y="3696926"/>
            <a:ext cx="4104000" cy="10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Comic Sans MS"/>
                <a:ea typeface="Comic Sans MS"/>
                <a:cs typeface="Comic Sans MS"/>
                <a:sym typeface="Comic Sans MS"/>
              </a:rPr>
              <a:t>DATA CACHE-</a:t>
            </a:r>
            <a:r>
              <a:rPr b="1" lang="en" sz="1100">
                <a:solidFill>
                  <a:srgbClr val="FF0000"/>
                </a:solidFill>
                <a:latin typeface="Comic Sans MS"/>
                <a:ea typeface="Comic Sans MS"/>
                <a:cs typeface="Comic Sans MS"/>
                <a:sym typeface="Comic Sans MS"/>
              </a:rPr>
              <a:t>design principles</a:t>
            </a:r>
            <a:endParaRPr b="1" sz="1100">
              <a:solidFill>
                <a:srgbClr val="FF0000"/>
              </a:solidFill>
              <a:latin typeface="Comic Sans MS"/>
              <a:ea typeface="Comic Sans MS"/>
              <a:cs typeface="Comic Sans MS"/>
              <a:sym typeface="Comic Sans MS"/>
            </a:endParaRPr>
          </a:p>
          <a:p>
            <a:pPr indent="-298450" lvl="0" marL="457200" rtl="0" algn="l">
              <a:spcBef>
                <a:spcPts val="0"/>
              </a:spcBef>
              <a:spcAft>
                <a:spcPts val="0"/>
              </a:spcAft>
              <a:buClr>
                <a:srgbClr val="000000"/>
              </a:buClr>
              <a:buSzPts val="1100"/>
              <a:buFont typeface="Comic Sans MS"/>
              <a:buChar char="●"/>
            </a:pPr>
            <a:r>
              <a:rPr b="1" lang="en" sz="1100">
                <a:solidFill>
                  <a:srgbClr val="000000"/>
                </a:solidFill>
                <a:latin typeface="Comic Sans MS"/>
                <a:ea typeface="Comic Sans MS"/>
                <a:cs typeface="Comic Sans MS"/>
                <a:sym typeface="Comic Sans MS"/>
              </a:rPr>
              <a:t>get the data outside of the mainframe as quickly as possible</a:t>
            </a:r>
            <a:endParaRPr b="1" sz="1100">
              <a:solidFill>
                <a:srgbClr val="000000"/>
              </a:solidFill>
              <a:latin typeface="Comic Sans MS"/>
              <a:ea typeface="Comic Sans MS"/>
              <a:cs typeface="Comic Sans MS"/>
              <a:sym typeface="Comic Sans MS"/>
            </a:endParaRPr>
          </a:p>
          <a:p>
            <a:pPr indent="-298450" lvl="0" marL="457200" rtl="0" algn="l">
              <a:spcBef>
                <a:spcPts val="0"/>
              </a:spcBef>
              <a:spcAft>
                <a:spcPts val="0"/>
              </a:spcAft>
              <a:buClr>
                <a:srgbClr val="000000"/>
              </a:buClr>
              <a:buSzPts val="1100"/>
              <a:buFont typeface="Comic Sans MS"/>
              <a:buChar char="●"/>
            </a:pPr>
            <a:r>
              <a:rPr b="1" lang="en" sz="1100">
                <a:solidFill>
                  <a:srgbClr val="000000"/>
                </a:solidFill>
                <a:latin typeface="Comic Sans MS"/>
                <a:ea typeface="Comic Sans MS"/>
                <a:cs typeface="Comic Sans MS"/>
                <a:sym typeface="Comic Sans MS"/>
              </a:rPr>
              <a:t>created a layer of abstraction, so that the channel doesn’t know that it’s talking to the ODS or the mainframe</a:t>
            </a:r>
            <a:endParaRPr b="1" sz="1100">
              <a:solidFill>
                <a:srgbClr val="000000"/>
              </a:solidFill>
              <a:latin typeface="Comic Sans MS"/>
              <a:ea typeface="Comic Sans MS"/>
              <a:cs typeface="Comic Sans MS"/>
              <a:sym typeface="Comic Sans MS"/>
            </a:endParaRPr>
          </a:p>
          <a:p>
            <a:pPr indent="-298450" lvl="0" marL="457200" rtl="0" algn="l">
              <a:lnSpc>
                <a:spcPct val="115000"/>
              </a:lnSpc>
              <a:spcBef>
                <a:spcPts val="0"/>
              </a:spcBef>
              <a:spcAft>
                <a:spcPts val="0"/>
              </a:spcAft>
              <a:buClr>
                <a:srgbClr val="000000"/>
              </a:buClr>
              <a:buSzPts val="1100"/>
              <a:buChar char="●"/>
            </a:pPr>
            <a:r>
              <a:rPr b="1" lang="en" sz="1100">
                <a:solidFill>
                  <a:srgbClr val="000000"/>
                </a:solidFill>
                <a:highlight>
                  <a:srgbClr val="FFFFFF"/>
                </a:highlight>
                <a:latin typeface="Comic Sans MS"/>
                <a:ea typeface="Comic Sans MS"/>
                <a:cs typeface="Comic Sans MS"/>
                <a:sym typeface="Comic Sans MS"/>
              </a:rPr>
              <a:t> Got to be resilient and secure.</a:t>
            </a:r>
            <a:endParaRPr b="1" sz="1100">
              <a:solidFill>
                <a:srgbClr val="000000"/>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5"/>
          <p:cNvSpPr txBox="1"/>
          <p:nvPr>
            <p:ph idx="1" type="body"/>
          </p:nvPr>
        </p:nvSpPr>
        <p:spPr>
          <a:xfrm>
            <a:off x="3198750" y="2070000"/>
            <a:ext cx="2746500" cy="100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6000">
                <a:solidFill>
                  <a:schemeClr val="accent5"/>
                </a:solidFill>
                <a:latin typeface="Economica"/>
                <a:ea typeface="Economica"/>
                <a:cs typeface="Economica"/>
                <a:sym typeface="Economica"/>
              </a:rPr>
              <a:t>Thank you</a:t>
            </a:r>
            <a:endParaRPr b="1" sz="6000">
              <a:solidFill>
                <a:schemeClr val="accent5"/>
              </a:solidFill>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Table Of Contents</a:t>
            </a:r>
            <a:endParaRPr>
              <a:solidFill>
                <a:schemeClr val="accent5"/>
              </a:solidFill>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SzPts val="2000"/>
              <a:buFont typeface="Economica"/>
              <a:buChar char="●"/>
            </a:pPr>
            <a:r>
              <a:rPr lang="en" sz="2000">
                <a:latin typeface="Economica"/>
                <a:ea typeface="Economica"/>
                <a:cs typeface="Economica"/>
                <a:sym typeface="Economica"/>
              </a:rPr>
              <a:t>Banks and databases</a:t>
            </a:r>
            <a:endParaRPr sz="2000">
              <a:latin typeface="Economica"/>
              <a:ea typeface="Economica"/>
              <a:cs typeface="Economica"/>
              <a:sym typeface="Economica"/>
            </a:endParaRPr>
          </a:p>
          <a:p>
            <a:pPr indent="-355600" lvl="0" marL="457200" rtl="0" algn="l">
              <a:lnSpc>
                <a:spcPct val="200000"/>
              </a:lnSpc>
              <a:spcBef>
                <a:spcPts val="0"/>
              </a:spcBef>
              <a:spcAft>
                <a:spcPts val="0"/>
              </a:spcAft>
              <a:buSzPts val="2000"/>
              <a:buFont typeface="Economica"/>
              <a:buChar char="●"/>
            </a:pPr>
            <a:r>
              <a:rPr lang="en" sz="2000">
                <a:latin typeface="Economica"/>
                <a:ea typeface="Economica"/>
                <a:cs typeface="Economica"/>
                <a:sym typeface="Economica"/>
              </a:rPr>
              <a:t>Why SQL for critical data</a:t>
            </a:r>
            <a:endParaRPr sz="2000">
              <a:latin typeface="Economica"/>
              <a:ea typeface="Economica"/>
              <a:cs typeface="Economica"/>
              <a:sym typeface="Economica"/>
            </a:endParaRPr>
          </a:p>
          <a:p>
            <a:pPr indent="-355600" lvl="0" marL="457200" rtl="0" algn="l">
              <a:lnSpc>
                <a:spcPct val="200000"/>
              </a:lnSpc>
              <a:spcBef>
                <a:spcPts val="0"/>
              </a:spcBef>
              <a:spcAft>
                <a:spcPts val="0"/>
              </a:spcAft>
              <a:buSzPts val="2000"/>
              <a:buFont typeface="Economica"/>
              <a:buChar char="●"/>
            </a:pPr>
            <a:r>
              <a:rPr lang="en" sz="2000">
                <a:latin typeface="Economica"/>
                <a:ea typeface="Economica"/>
                <a:cs typeface="Economica"/>
                <a:sym typeface="Economica"/>
              </a:rPr>
              <a:t>WHY NoSQL</a:t>
            </a:r>
            <a:endParaRPr sz="2000">
              <a:latin typeface="Economica"/>
              <a:ea typeface="Economica"/>
              <a:cs typeface="Economica"/>
              <a:sym typeface="Economica"/>
            </a:endParaRPr>
          </a:p>
          <a:p>
            <a:pPr indent="-355600" lvl="0" marL="457200" rtl="0" algn="l">
              <a:lnSpc>
                <a:spcPct val="200000"/>
              </a:lnSpc>
              <a:spcBef>
                <a:spcPts val="0"/>
              </a:spcBef>
              <a:spcAft>
                <a:spcPts val="0"/>
              </a:spcAft>
              <a:buSzPts val="2000"/>
              <a:buFont typeface="Economica"/>
              <a:buChar char="●"/>
            </a:pPr>
            <a:r>
              <a:rPr lang="en" sz="2000">
                <a:latin typeface="Economica"/>
                <a:ea typeface="Economica"/>
                <a:cs typeface="Economica"/>
                <a:sym typeface="Economica"/>
              </a:rPr>
              <a:t>Document Store</a:t>
            </a:r>
            <a:endParaRPr sz="2000">
              <a:latin typeface="Economica"/>
              <a:ea typeface="Economica"/>
              <a:cs typeface="Economica"/>
              <a:sym typeface="Economica"/>
            </a:endParaRPr>
          </a:p>
          <a:p>
            <a:pPr indent="-355600" lvl="0" marL="457200" rtl="0" algn="l">
              <a:lnSpc>
                <a:spcPct val="200000"/>
              </a:lnSpc>
              <a:spcBef>
                <a:spcPts val="0"/>
              </a:spcBef>
              <a:spcAft>
                <a:spcPts val="0"/>
              </a:spcAft>
              <a:buSzPts val="2000"/>
              <a:buFont typeface="Economica"/>
              <a:buChar char="●"/>
            </a:pPr>
            <a:r>
              <a:rPr lang="en" sz="2000">
                <a:latin typeface="Economica"/>
                <a:ea typeface="Economica"/>
                <a:cs typeface="Economica"/>
                <a:sym typeface="Economica"/>
              </a:rPr>
              <a:t>About MongoDB</a:t>
            </a:r>
            <a:endParaRPr sz="2000">
              <a:latin typeface="Economica"/>
              <a:ea typeface="Economica"/>
              <a:cs typeface="Economica"/>
              <a:sym typeface="Economica"/>
            </a:endParaRPr>
          </a:p>
          <a:p>
            <a:pPr indent="-355600" lvl="0" marL="457200" rtl="0" algn="l">
              <a:lnSpc>
                <a:spcPct val="200000"/>
              </a:lnSpc>
              <a:spcBef>
                <a:spcPts val="0"/>
              </a:spcBef>
              <a:spcAft>
                <a:spcPts val="0"/>
              </a:spcAft>
              <a:buSzPts val="2000"/>
              <a:buFont typeface="Economica"/>
              <a:buChar char="●"/>
            </a:pPr>
            <a:r>
              <a:rPr lang="en" sz="2000">
                <a:latin typeface="Economica"/>
                <a:ea typeface="Economica"/>
                <a:cs typeface="Economica"/>
                <a:sym typeface="Economica"/>
              </a:rPr>
              <a:t>Example-Barclays</a:t>
            </a:r>
            <a:endParaRPr sz="2000">
              <a:latin typeface="Economica"/>
              <a:ea typeface="Economica"/>
              <a:cs typeface="Economica"/>
              <a:sym typeface="Economica"/>
            </a:endParaRPr>
          </a:p>
          <a:p>
            <a:pPr indent="0" lvl="0" marL="0" rtl="0" algn="l">
              <a:spcBef>
                <a:spcPts val="1600"/>
              </a:spcBef>
              <a:spcAft>
                <a:spcPts val="1600"/>
              </a:spcAft>
              <a:buNone/>
            </a:pPr>
            <a:r>
              <a:t/>
            </a:r>
            <a:endParaRPr>
              <a:latin typeface="Economica"/>
              <a:ea typeface="Economica"/>
              <a:cs typeface="Economica"/>
              <a:sym typeface="Economic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CD290"/>
                </a:solidFill>
              </a:rPr>
              <a:t>BANKS AND DATABASES</a:t>
            </a:r>
            <a:endParaRPr>
              <a:solidFill>
                <a:srgbClr val="4CD290"/>
              </a:solidFill>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222222"/>
                </a:solidFill>
                <a:highlight>
                  <a:srgbClr val="FFFFFF"/>
                </a:highlight>
                <a:latin typeface="Economica"/>
                <a:ea typeface="Economica"/>
                <a:cs typeface="Economica"/>
                <a:sym typeface="Economica"/>
              </a:rPr>
              <a:t>1. </a:t>
            </a:r>
            <a:r>
              <a:rPr lang="en" sz="2000">
                <a:solidFill>
                  <a:srgbClr val="222222"/>
                </a:solidFill>
                <a:highlight>
                  <a:srgbClr val="FFFFFF"/>
                </a:highlight>
                <a:latin typeface="Economica"/>
                <a:ea typeface="Economica"/>
                <a:cs typeface="Economica"/>
                <a:sym typeface="Economica"/>
              </a:rPr>
              <a:t>Choosing the right database is extremely important for any institution to support their growing data requirements and and maximise their profits with minimal investment, meanwhile providing the desired characteristics.</a:t>
            </a:r>
            <a:endParaRPr sz="2000">
              <a:solidFill>
                <a:srgbClr val="222222"/>
              </a:solidFill>
              <a:highlight>
                <a:srgbClr val="FFFFFF"/>
              </a:highlight>
              <a:latin typeface="Economica"/>
              <a:ea typeface="Economica"/>
              <a:cs typeface="Economica"/>
              <a:sym typeface="Economica"/>
            </a:endParaRPr>
          </a:p>
          <a:p>
            <a:pPr indent="0" lvl="0" marL="0" rtl="0" algn="l">
              <a:spcBef>
                <a:spcPts val="1600"/>
              </a:spcBef>
              <a:spcAft>
                <a:spcPts val="0"/>
              </a:spcAft>
              <a:buNone/>
            </a:pPr>
            <a:r>
              <a:rPr lang="en" sz="2000">
                <a:solidFill>
                  <a:srgbClr val="222222"/>
                </a:solidFill>
                <a:highlight>
                  <a:srgbClr val="FFFFFF"/>
                </a:highlight>
                <a:latin typeface="Economica"/>
                <a:ea typeface="Economica"/>
                <a:cs typeface="Economica"/>
                <a:sym typeface="Economica"/>
              </a:rPr>
              <a:t>2. All banks use all kinds of databases. There's not a single bank that uses only one kind of database. It depends on the appropriateness for the particular task. </a:t>
            </a:r>
            <a:endParaRPr sz="2000">
              <a:solidFill>
                <a:srgbClr val="222222"/>
              </a:solidFill>
              <a:highlight>
                <a:srgbClr val="FFFFFF"/>
              </a:highlight>
              <a:latin typeface="Economica"/>
              <a:ea typeface="Economica"/>
              <a:cs typeface="Economica"/>
              <a:sym typeface="Economica"/>
            </a:endParaRPr>
          </a:p>
          <a:p>
            <a:pPr indent="0" lvl="0" marL="0" rtl="0" algn="l">
              <a:spcBef>
                <a:spcPts val="1600"/>
              </a:spcBef>
              <a:spcAft>
                <a:spcPts val="0"/>
              </a:spcAft>
              <a:buNone/>
            </a:pPr>
            <a:r>
              <a:rPr lang="en" sz="2000">
                <a:solidFill>
                  <a:srgbClr val="222222"/>
                </a:solidFill>
                <a:highlight>
                  <a:srgbClr val="FFFFFF"/>
                </a:highlight>
                <a:latin typeface="Economica"/>
                <a:ea typeface="Economica"/>
                <a:cs typeface="Economica"/>
                <a:sym typeface="Economica"/>
              </a:rPr>
              <a:t>3. Banks need to handle lot of other things than just retail banking. It needs to look into fraud detection, analytics, market research, trade analysis, equity and forex.</a:t>
            </a:r>
            <a:endParaRPr sz="2000">
              <a:solidFill>
                <a:srgbClr val="222222"/>
              </a:solidFill>
              <a:highlight>
                <a:srgbClr val="FFFFFF"/>
              </a:highlight>
              <a:latin typeface="Economica"/>
              <a:ea typeface="Economica"/>
              <a:cs typeface="Economica"/>
              <a:sym typeface="Economica"/>
            </a:endParaRPr>
          </a:p>
          <a:p>
            <a:pPr indent="0" lvl="0" marL="0" rtl="0" algn="l">
              <a:spcBef>
                <a:spcPts val="1600"/>
              </a:spcBef>
              <a:spcAft>
                <a:spcPts val="1600"/>
              </a:spcAft>
              <a:buNone/>
            </a:pPr>
            <a:r>
              <a:t/>
            </a:r>
            <a:endParaRPr sz="2000">
              <a:solidFill>
                <a:srgbClr val="222222"/>
              </a:solidFill>
              <a:highlight>
                <a:srgbClr val="FFFFFF"/>
              </a:highlight>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5"/>
                </a:solidFill>
              </a:rPr>
              <a:t>WHY SQL FOR THE CRITICAL DATA</a:t>
            </a:r>
            <a:endParaRPr>
              <a:solidFill>
                <a:schemeClr val="accent5"/>
              </a:solidFill>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AutoNum type="arabicPeriod"/>
            </a:pPr>
            <a:r>
              <a:rPr lang="en">
                <a:latin typeface="Economica"/>
                <a:ea typeface="Economica"/>
                <a:cs typeface="Economica"/>
                <a:sym typeface="Economica"/>
              </a:rPr>
              <a:t>Technologically established and cannot afford risk.</a:t>
            </a:r>
            <a:endParaRPr>
              <a:latin typeface="Economica"/>
              <a:ea typeface="Economica"/>
              <a:cs typeface="Economica"/>
              <a:sym typeface="Economica"/>
            </a:endParaRPr>
          </a:p>
          <a:p>
            <a:pPr indent="-342900" lvl="0" marL="457200" rtl="0" algn="l">
              <a:spcBef>
                <a:spcPts val="0"/>
              </a:spcBef>
              <a:spcAft>
                <a:spcPts val="0"/>
              </a:spcAft>
              <a:buSzPts val="1800"/>
              <a:buFont typeface="Economica"/>
              <a:buAutoNum type="arabicPeriod"/>
            </a:pPr>
            <a:r>
              <a:rPr lang="en">
                <a:latin typeface="Economica"/>
                <a:ea typeface="Economica"/>
                <a:cs typeface="Economica"/>
                <a:sym typeface="Economica"/>
              </a:rPr>
              <a:t>The money data is </a:t>
            </a:r>
            <a:r>
              <a:rPr lang="en">
                <a:solidFill>
                  <a:srgbClr val="222222"/>
                </a:solidFill>
                <a:highlight>
                  <a:srgbClr val="FFFFFF"/>
                </a:highlight>
                <a:latin typeface="Economica"/>
                <a:ea typeface="Economica"/>
                <a:cs typeface="Economica"/>
                <a:sym typeface="Economica"/>
              </a:rPr>
              <a:t>comparatively simple and stored with a proper schema with the most important relations being Account, Transfer, Withdrawal and Deposits.</a:t>
            </a:r>
            <a:endParaRPr>
              <a:solidFill>
                <a:srgbClr val="222222"/>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222222"/>
              </a:buClr>
              <a:buSzPts val="1800"/>
              <a:buFont typeface="Economica"/>
              <a:buAutoNum type="arabicPeriod"/>
            </a:pPr>
            <a:r>
              <a:rPr lang="en">
                <a:solidFill>
                  <a:srgbClr val="222222"/>
                </a:solidFill>
                <a:highlight>
                  <a:srgbClr val="FFFFFF"/>
                </a:highlight>
                <a:latin typeface="Economica"/>
                <a:ea typeface="Economica"/>
                <a:cs typeface="Economica"/>
                <a:sym typeface="Economica"/>
              </a:rPr>
              <a:t>Performance is important, but not at the cost of reliability.</a:t>
            </a:r>
            <a:endParaRPr>
              <a:solidFill>
                <a:srgbClr val="222222"/>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222222"/>
              </a:buClr>
              <a:buSzPts val="1800"/>
              <a:buFont typeface="Economica"/>
              <a:buAutoNum type="arabicPeriod"/>
            </a:pPr>
            <a:r>
              <a:rPr lang="en">
                <a:solidFill>
                  <a:srgbClr val="222222"/>
                </a:solidFill>
                <a:highlight>
                  <a:srgbClr val="FFFFFF"/>
                </a:highlight>
                <a:latin typeface="Economica"/>
                <a:ea typeface="Economica"/>
                <a:cs typeface="Economica"/>
                <a:sym typeface="Economica"/>
              </a:rPr>
              <a:t>Eventual consistency nature of NoSQL </a:t>
            </a:r>
            <a:endParaRPr>
              <a:solidFill>
                <a:srgbClr val="222222"/>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222222"/>
              </a:buClr>
              <a:buSzPts val="1800"/>
              <a:buFont typeface="Economica"/>
              <a:buAutoNum type="arabicPeriod"/>
            </a:pPr>
            <a:r>
              <a:rPr lang="en">
                <a:solidFill>
                  <a:srgbClr val="222222"/>
                </a:solidFill>
                <a:highlight>
                  <a:srgbClr val="FFFFFF"/>
                </a:highlight>
                <a:latin typeface="Economica"/>
                <a:ea typeface="Economica"/>
                <a:cs typeface="Economica"/>
                <a:sym typeface="Economica"/>
              </a:rPr>
              <a:t>Banks usually tend to buy software rather than build themselves. </a:t>
            </a:r>
            <a:endParaRPr>
              <a:solidFill>
                <a:srgbClr val="222222"/>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222222"/>
              </a:buClr>
              <a:buSzPts val="1800"/>
              <a:buFont typeface="Economica"/>
              <a:buAutoNum type="arabicPeriod"/>
            </a:pPr>
            <a:r>
              <a:rPr lang="en">
                <a:solidFill>
                  <a:srgbClr val="222222"/>
                </a:solidFill>
                <a:highlight>
                  <a:srgbClr val="FFFFFF"/>
                </a:highlight>
                <a:latin typeface="Economica"/>
                <a:ea typeface="Economica"/>
                <a:cs typeface="Economica"/>
                <a:sym typeface="Economica"/>
              </a:rPr>
              <a:t>Lack of maturity, support and expertise in NOSQL.</a:t>
            </a:r>
            <a:endParaRPr>
              <a:solidFill>
                <a:srgbClr val="222222"/>
              </a:solidFill>
              <a:highlight>
                <a:srgbClr val="FFFFFF"/>
              </a:highlight>
              <a:latin typeface="Economica"/>
              <a:ea typeface="Economica"/>
              <a:cs typeface="Economica"/>
              <a:sym typeface="Economica"/>
            </a:endParaRPr>
          </a:p>
          <a:p>
            <a:pPr indent="0" lvl="0" marL="457200" rtl="0" algn="l">
              <a:spcBef>
                <a:spcPts val="1600"/>
              </a:spcBef>
              <a:spcAft>
                <a:spcPts val="1600"/>
              </a:spcAft>
              <a:buNone/>
            </a:pPr>
            <a:r>
              <a:rPr lang="en">
                <a:solidFill>
                  <a:srgbClr val="222222"/>
                </a:solidFill>
                <a:highlight>
                  <a:srgbClr val="FFFFFF"/>
                </a:highlight>
                <a:latin typeface="Economica"/>
                <a:ea typeface="Economica"/>
                <a:cs typeface="Economica"/>
                <a:sym typeface="Economica"/>
              </a:rPr>
              <a:t>In a digital economy, the end-customer experience is everything, banks are increasingly looking to create and integrate IoT, mobile and AI applications. These apps require a database to match. This is where non-relational (NoSQL) database technology enters the market. </a:t>
            </a:r>
            <a:endParaRPr>
              <a:solidFill>
                <a:srgbClr val="222222"/>
              </a:solidFill>
              <a:highlight>
                <a:srgbClr val="FFFFFF"/>
              </a:highlight>
              <a:latin typeface="Economica"/>
              <a:ea typeface="Economica"/>
              <a:cs typeface="Economica"/>
              <a:sym typeface="Economi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690700" y="404075"/>
            <a:ext cx="81417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CD290"/>
                </a:solidFill>
              </a:rPr>
              <a:t>NOSQL</a:t>
            </a:r>
            <a:endParaRPr>
              <a:solidFill>
                <a:srgbClr val="4CD290"/>
              </a:solidFill>
            </a:endParaRPr>
          </a:p>
        </p:txBody>
      </p:sp>
      <p:sp>
        <p:nvSpPr>
          <p:cNvPr id="87" name="Google Shape;87;p17"/>
          <p:cNvSpPr txBox="1"/>
          <p:nvPr>
            <p:ph idx="1" type="body"/>
          </p:nvPr>
        </p:nvSpPr>
        <p:spPr>
          <a:xfrm>
            <a:off x="690700" y="1417225"/>
            <a:ext cx="7068600" cy="33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highlight>
                  <a:srgbClr val="FFFFFF"/>
                </a:highlight>
                <a:latin typeface="Economica"/>
                <a:ea typeface="Economica"/>
                <a:cs typeface="Economica"/>
                <a:sym typeface="Economica"/>
              </a:rPr>
              <a:t>NoSQL</a:t>
            </a:r>
            <a:r>
              <a:rPr lang="en" sz="2000">
                <a:solidFill>
                  <a:srgbClr val="000000"/>
                </a:solidFill>
                <a:highlight>
                  <a:srgbClr val="FFFFFF"/>
                </a:highlight>
                <a:latin typeface="Economica"/>
                <a:ea typeface="Economica"/>
                <a:cs typeface="Economica"/>
                <a:sym typeface="Economica"/>
              </a:rPr>
              <a:t> originally refers to "non SQL" or "non relational" database. NoSQL is a non-relational database that stores and accesses data using key-values. Instead of storing data in rows and columns like a traditional database .</a:t>
            </a:r>
            <a:endParaRPr sz="2000">
              <a:solidFill>
                <a:srgbClr val="000000"/>
              </a:solidFill>
              <a:highlight>
                <a:srgbClr val="FFFFFF"/>
              </a:highlight>
              <a:latin typeface="Economica"/>
              <a:ea typeface="Economica"/>
              <a:cs typeface="Economica"/>
              <a:sym typeface="Economica"/>
            </a:endParaRPr>
          </a:p>
          <a:p>
            <a:pPr indent="0" lvl="0" marL="0" rtl="0" algn="l">
              <a:spcBef>
                <a:spcPts val="1600"/>
              </a:spcBef>
              <a:spcAft>
                <a:spcPts val="0"/>
              </a:spcAft>
              <a:buNone/>
            </a:pPr>
            <a:r>
              <a:t/>
            </a:r>
            <a:endParaRPr sz="2000">
              <a:solidFill>
                <a:srgbClr val="000000"/>
              </a:solidFill>
              <a:highlight>
                <a:srgbClr val="FFFFFF"/>
              </a:highlight>
              <a:latin typeface="Economica"/>
              <a:ea typeface="Economica"/>
              <a:cs typeface="Economica"/>
              <a:sym typeface="Economica"/>
            </a:endParaRPr>
          </a:p>
          <a:p>
            <a:pPr indent="0" lvl="0" marL="0" rtl="0" algn="l">
              <a:spcBef>
                <a:spcPts val="1600"/>
              </a:spcBef>
              <a:spcAft>
                <a:spcPts val="0"/>
              </a:spcAft>
              <a:buNone/>
            </a:pPr>
            <a:r>
              <a:t/>
            </a:r>
            <a:endParaRPr sz="2000">
              <a:solidFill>
                <a:srgbClr val="000000"/>
              </a:solidFill>
              <a:highlight>
                <a:srgbClr val="FFFFFF"/>
              </a:highlight>
              <a:latin typeface="Economica"/>
              <a:ea typeface="Economica"/>
              <a:cs typeface="Economica"/>
              <a:sym typeface="Economica"/>
            </a:endParaRPr>
          </a:p>
          <a:p>
            <a:pPr indent="0" lvl="0" marL="0" rtl="0" algn="l">
              <a:spcBef>
                <a:spcPts val="1600"/>
              </a:spcBef>
              <a:spcAft>
                <a:spcPts val="0"/>
              </a:spcAft>
              <a:buNone/>
            </a:pPr>
            <a:r>
              <a:t/>
            </a:r>
            <a:endParaRPr sz="2000">
              <a:solidFill>
                <a:srgbClr val="000000"/>
              </a:solidFill>
              <a:highlight>
                <a:srgbClr val="FFFFFF"/>
              </a:highlight>
              <a:latin typeface="Economica"/>
              <a:ea typeface="Economica"/>
              <a:cs typeface="Economica"/>
              <a:sym typeface="Economica"/>
            </a:endParaRPr>
          </a:p>
          <a:p>
            <a:pPr indent="0" lvl="0" marL="0" rtl="0" algn="l">
              <a:spcBef>
                <a:spcPts val="1600"/>
              </a:spcBef>
              <a:spcAft>
                <a:spcPts val="0"/>
              </a:spcAft>
              <a:buNone/>
            </a:pPr>
            <a:r>
              <a:t/>
            </a:r>
            <a:endParaRPr sz="2000">
              <a:solidFill>
                <a:srgbClr val="000000"/>
              </a:solidFill>
              <a:highlight>
                <a:srgbClr val="FFFFFF"/>
              </a:highlight>
              <a:latin typeface="Economica"/>
              <a:ea typeface="Economica"/>
              <a:cs typeface="Economica"/>
              <a:sym typeface="Economica"/>
            </a:endParaRPr>
          </a:p>
          <a:p>
            <a:pPr indent="0" lvl="0" marL="0" rtl="0" algn="l">
              <a:spcBef>
                <a:spcPts val="1600"/>
              </a:spcBef>
              <a:spcAft>
                <a:spcPts val="0"/>
              </a:spcAft>
              <a:buNone/>
            </a:pPr>
            <a:r>
              <a:t/>
            </a:r>
            <a:endParaRPr sz="4200">
              <a:solidFill>
                <a:srgbClr val="000000"/>
              </a:solidFill>
              <a:highlight>
                <a:srgbClr val="FFFFFF"/>
              </a:highlight>
              <a:latin typeface="Economica"/>
              <a:ea typeface="Economica"/>
              <a:cs typeface="Economica"/>
              <a:sym typeface="Economica"/>
            </a:endParaRPr>
          </a:p>
          <a:p>
            <a:pPr indent="0" lvl="0" marL="0" rtl="0" algn="l">
              <a:spcBef>
                <a:spcPts val="1600"/>
              </a:spcBef>
              <a:spcAft>
                <a:spcPts val="1600"/>
              </a:spcAft>
              <a:buNone/>
            </a:pPr>
            <a:r>
              <a:t/>
            </a:r>
            <a:endParaRPr sz="2000">
              <a:solidFill>
                <a:srgbClr val="000000"/>
              </a:solidFill>
              <a:highlight>
                <a:srgbClr val="FFFFFF"/>
              </a:highlight>
              <a:latin typeface="Economica"/>
              <a:ea typeface="Economica"/>
              <a:cs typeface="Economica"/>
              <a:sym typeface="Economica"/>
            </a:endParaRPr>
          </a:p>
        </p:txBody>
      </p:sp>
      <p:pic>
        <p:nvPicPr>
          <p:cNvPr id="88" name="Google Shape;88;p17"/>
          <p:cNvPicPr preferRelativeResize="0"/>
          <p:nvPr/>
        </p:nvPicPr>
        <p:blipFill rotWithShape="1">
          <a:blip r:embed="rId3">
            <a:alphaModFix/>
          </a:blip>
          <a:srcRect b="0" l="0" r="0" t="0"/>
          <a:stretch/>
        </p:blipFill>
        <p:spPr>
          <a:xfrm>
            <a:off x="3099725" y="2639875"/>
            <a:ext cx="2546201" cy="22589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764225" y="506950"/>
            <a:ext cx="80682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CD290"/>
                </a:solidFill>
              </a:rPr>
              <a:t>WHY NOSQL?</a:t>
            </a:r>
            <a:endParaRPr>
              <a:solidFill>
                <a:srgbClr val="4CD290"/>
              </a:solidFill>
            </a:endParaRPr>
          </a:p>
        </p:txBody>
      </p:sp>
      <p:sp>
        <p:nvSpPr>
          <p:cNvPr id="94" name="Google Shape;94;p18"/>
          <p:cNvSpPr txBox="1"/>
          <p:nvPr>
            <p:ph idx="1" type="body"/>
          </p:nvPr>
        </p:nvSpPr>
        <p:spPr>
          <a:xfrm>
            <a:off x="631925" y="1454875"/>
            <a:ext cx="8200500" cy="3124200"/>
          </a:xfrm>
          <a:prstGeom prst="rect">
            <a:avLst/>
          </a:prstGeom>
        </p:spPr>
        <p:txBody>
          <a:bodyPr anchorCtr="0" anchor="t" bIns="91425" lIns="91425" spcFirstLastPara="1" rIns="91425" wrap="square" tIns="91425">
            <a:noAutofit/>
          </a:bodyPr>
          <a:lstStyle/>
          <a:p>
            <a:pPr indent="-387350" lvl="0" marL="457200" rtl="0" algn="l">
              <a:spcBef>
                <a:spcPts val="1200"/>
              </a:spcBef>
              <a:spcAft>
                <a:spcPts val="0"/>
              </a:spcAft>
              <a:buSzPts val="2500"/>
              <a:buFont typeface="Economica"/>
              <a:buChar char="●"/>
            </a:pPr>
            <a:r>
              <a:rPr lang="en" sz="2500">
                <a:latin typeface="Economica"/>
                <a:ea typeface="Economica"/>
                <a:cs typeface="Economica"/>
                <a:sym typeface="Economica"/>
              </a:rPr>
              <a:t>Scalability</a:t>
            </a:r>
            <a:endParaRPr sz="2500">
              <a:latin typeface="Economica"/>
              <a:ea typeface="Economica"/>
              <a:cs typeface="Economica"/>
              <a:sym typeface="Economica"/>
            </a:endParaRPr>
          </a:p>
          <a:p>
            <a:pPr indent="-387350" lvl="0" marL="457200" rtl="0" algn="l">
              <a:spcBef>
                <a:spcPts val="0"/>
              </a:spcBef>
              <a:spcAft>
                <a:spcPts val="0"/>
              </a:spcAft>
              <a:buSzPts val="2500"/>
              <a:buFont typeface="Economica"/>
              <a:buChar char="●"/>
            </a:pPr>
            <a:r>
              <a:rPr lang="en" sz="2500">
                <a:latin typeface="Economica"/>
                <a:ea typeface="Economica"/>
                <a:cs typeface="Economica"/>
                <a:sym typeface="Economica"/>
              </a:rPr>
              <a:t>High availability</a:t>
            </a:r>
            <a:endParaRPr sz="2500">
              <a:latin typeface="Economica"/>
              <a:ea typeface="Economica"/>
              <a:cs typeface="Economica"/>
              <a:sym typeface="Economica"/>
            </a:endParaRPr>
          </a:p>
          <a:p>
            <a:pPr indent="-387350" lvl="0" marL="457200" rtl="0" algn="l">
              <a:spcBef>
                <a:spcPts val="0"/>
              </a:spcBef>
              <a:spcAft>
                <a:spcPts val="0"/>
              </a:spcAft>
              <a:buSzPts val="2500"/>
              <a:buFont typeface="Economica"/>
              <a:buChar char="●"/>
            </a:pPr>
            <a:r>
              <a:rPr lang="en" sz="2500">
                <a:latin typeface="Economica"/>
                <a:ea typeface="Economica"/>
                <a:cs typeface="Economica"/>
                <a:sym typeface="Economica"/>
              </a:rPr>
              <a:t>Flexibility</a:t>
            </a:r>
            <a:endParaRPr sz="2500">
              <a:latin typeface="Economica"/>
              <a:ea typeface="Economica"/>
              <a:cs typeface="Economica"/>
              <a:sym typeface="Economica"/>
            </a:endParaRPr>
          </a:p>
          <a:p>
            <a:pPr indent="-387350" lvl="0" marL="457200" rtl="0" algn="l">
              <a:spcBef>
                <a:spcPts val="0"/>
              </a:spcBef>
              <a:spcAft>
                <a:spcPts val="0"/>
              </a:spcAft>
              <a:buSzPts val="2500"/>
              <a:buFont typeface="Economica"/>
              <a:buChar char="●"/>
            </a:pPr>
            <a:r>
              <a:rPr lang="en" sz="2500">
                <a:latin typeface="Economica"/>
                <a:ea typeface="Economica"/>
                <a:cs typeface="Economica"/>
                <a:sym typeface="Economica"/>
              </a:rPr>
              <a:t>Performance</a:t>
            </a:r>
            <a:endParaRPr sz="2500">
              <a:latin typeface="Economica"/>
              <a:ea typeface="Economica"/>
              <a:cs typeface="Economica"/>
              <a:sym typeface="Economica"/>
            </a:endParaRPr>
          </a:p>
          <a:p>
            <a:pPr indent="0" lvl="0" marL="457200" rtl="0" algn="l">
              <a:spcBef>
                <a:spcPts val="1600"/>
              </a:spcBef>
              <a:spcAft>
                <a:spcPts val="1600"/>
              </a:spcAft>
              <a:buNone/>
            </a:pPr>
            <a:r>
              <a:t/>
            </a:r>
            <a:endParaRPr sz="2000">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CD290"/>
                </a:solidFill>
              </a:rPr>
              <a:t>DOCUMENT STORE</a:t>
            </a:r>
            <a:endParaRPr>
              <a:solidFill>
                <a:srgbClr val="4CD290"/>
              </a:solidFill>
            </a:endParaRPr>
          </a:p>
        </p:txBody>
      </p:sp>
      <p:sp>
        <p:nvSpPr>
          <p:cNvPr id="100" name="Google Shape;100;p19"/>
          <p:cNvSpPr txBox="1"/>
          <p:nvPr>
            <p:ph idx="1" type="body"/>
          </p:nvPr>
        </p:nvSpPr>
        <p:spPr>
          <a:xfrm>
            <a:off x="311700" y="1227325"/>
            <a:ext cx="5103600" cy="33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Economica"/>
                <a:ea typeface="Economica"/>
                <a:cs typeface="Economica"/>
                <a:sym typeface="Economica"/>
              </a:rPr>
              <a:t>A document-oriented database or a NoSQL document store is a modern way to store data in JSON(JavaScript Object Notation) format rather than simple rows and columns. It allows you to express data in its natural form,the way it's meant to be.In contrast to rows and columns used in traditional databases, NoSQL databases keep data in documents. These documents follow a minimum of standard format rule. The JSON format is the format of choice for NoSQL databases.A JSON document is simply more compact and more readable.JSON format has three basic foundations:</a:t>
            </a:r>
            <a:endParaRPr sz="1600">
              <a:highlight>
                <a:srgbClr val="FFFFFF"/>
              </a:highlight>
              <a:latin typeface="Economica"/>
              <a:ea typeface="Economica"/>
              <a:cs typeface="Economica"/>
              <a:sym typeface="Economica"/>
            </a:endParaRPr>
          </a:p>
          <a:p>
            <a:pPr indent="-330200" lvl="0" marL="457200" rtl="0" algn="l">
              <a:spcBef>
                <a:spcPts val="1600"/>
              </a:spcBef>
              <a:spcAft>
                <a:spcPts val="0"/>
              </a:spcAft>
              <a:buSzPts val="1600"/>
              <a:buFont typeface="Economica"/>
              <a:buAutoNum type="arabicPeriod"/>
            </a:pPr>
            <a:r>
              <a:rPr lang="en" sz="1600">
                <a:highlight>
                  <a:srgbClr val="FFFFFF"/>
                </a:highlight>
                <a:latin typeface="Economica"/>
                <a:ea typeface="Economica"/>
                <a:cs typeface="Economica"/>
                <a:sym typeface="Economica"/>
              </a:rPr>
              <a:t>Key value pairs or attributes</a:t>
            </a:r>
            <a:endParaRPr sz="1600">
              <a:highlight>
                <a:srgbClr val="FFFFFF"/>
              </a:highlight>
              <a:latin typeface="Economica"/>
              <a:ea typeface="Economica"/>
              <a:cs typeface="Economica"/>
              <a:sym typeface="Economica"/>
            </a:endParaRPr>
          </a:p>
          <a:p>
            <a:pPr indent="-330200" lvl="0" marL="457200" rtl="0" algn="l">
              <a:spcBef>
                <a:spcPts val="0"/>
              </a:spcBef>
              <a:spcAft>
                <a:spcPts val="0"/>
              </a:spcAft>
              <a:buSzPts val="1600"/>
              <a:buFont typeface="Economica"/>
              <a:buAutoNum type="arabicPeriod"/>
            </a:pPr>
            <a:r>
              <a:rPr lang="en" sz="1600">
                <a:highlight>
                  <a:srgbClr val="FFFFFF"/>
                </a:highlight>
                <a:latin typeface="Economica"/>
                <a:ea typeface="Economica"/>
                <a:cs typeface="Economica"/>
                <a:sym typeface="Economica"/>
              </a:rPr>
              <a:t>Embedding JSON objects</a:t>
            </a:r>
            <a:endParaRPr sz="1600">
              <a:highlight>
                <a:srgbClr val="FFFFFF"/>
              </a:highlight>
              <a:latin typeface="Economica"/>
              <a:ea typeface="Economica"/>
              <a:cs typeface="Economica"/>
              <a:sym typeface="Economica"/>
            </a:endParaRPr>
          </a:p>
          <a:p>
            <a:pPr indent="-330200" lvl="0" marL="457200" rtl="0" algn="l">
              <a:spcBef>
                <a:spcPts val="0"/>
              </a:spcBef>
              <a:spcAft>
                <a:spcPts val="0"/>
              </a:spcAft>
              <a:buSzPts val="1600"/>
              <a:buFont typeface="Economica"/>
              <a:buAutoNum type="arabicPeriod"/>
            </a:pPr>
            <a:r>
              <a:rPr lang="en" sz="1600">
                <a:highlight>
                  <a:srgbClr val="FFFFFF"/>
                </a:highlight>
                <a:latin typeface="Economica"/>
                <a:ea typeface="Economica"/>
                <a:cs typeface="Economica"/>
                <a:sym typeface="Economica"/>
              </a:rPr>
              <a:t>Arrays</a:t>
            </a:r>
            <a:endParaRPr sz="1600">
              <a:highlight>
                <a:srgbClr val="FFFFFF"/>
              </a:highlight>
              <a:latin typeface="Economica"/>
              <a:ea typeface="Economica"/>
              <a:cs typeface="Economica"/>
              <a:sym typeface="Economica"/>
            </a:endParaRPr>
          </a:p>
        </p:txBody>
      </p:sp>
      <p:pic>
        <p:nvPicPr>
          <p:cNvPr id="101" name="Google Shape;101;p19"/>
          <p:cNvPicPr preferRelativeResize="0"/>
          <p:nvPr/>
        </p:nvPicPr>
        <p:blipFill>
          <a:blip r:embed="rId3">
            <a:alphaModFix/>
          </a:blip>
          <a:stretch>
            <a:fillRect/>
          </a:stretch>
        </p:blipFill>
        <p:spPr>
          <a:xfrm>
            <a:off x="5728775" y="964950"/>
            <a:ext cx="3415225" cy="3981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CD290"/>
                </a:solidFill>
              </a:rPr>
              <a:t>Mongo db working model</a:t>
            </a:r>
            <a:endParaRPr>
              <a:solidFill>
                <a:srgbClr val="4CD290"/>
              </a:solidFill>
            </a:endParaRPr>
          </a:p>
        </p:txBody>
      </p:sp>
      <p:sp>
        <p:nvSpPr>
          <p:cNvPr id="107" name="Google Shape;107;p20"/>
          <p:cNvSpPr txBox="1"/>
          <p:nvPr/>
        </p:nvSpPr>
        <p:spPr>
          <a:xfrm>
            <a:off x="1039450" y="1469575"/>
            <a:ext cx="1935600" cy="609300"/>
          </a:xfrm>
          <a:prstGeom prst="rect">
            <a:avLst/>
          </a:prstGeom>
          <a:solidFill>
            <a:srgbClr val="D0E0E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Database</a:t>
            </a:r>
            <a:endParaRPr sz="2400">
              <a:latin typeface="Open Sans"/>
              <a:ea typeface="Open Sans"/>
              <a:cs typeface="Open Sans"/>
              <a:sym typeface="Open Sans"/>
            </a:endParaRPr>
          </a:p>
        </p:txBody>
      </p:sp>
      <p:sp>
        <p:nvSpPr>
          <p:cNvPr id="108" name="Google Shape;108;p20"/>
          <p:cNvSpPr txBox="1"/>
          <p:nvPr/>
        </p:nvSpPr>
        <p:spPr>
          <a:xfrm>
            <a:off x="2759925" y="2329800"/>
            <a:ext cx="1812000" cy="663000"/>
          </a:xfrm>
          <a:prstGeom prst="rect">
            <a:avLst/>
          </a:prstGeom>
          <a:solidFill>
            <a:srgbClr val="D0E0E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Collections</a:t>
            </a:r>
            <a:endParaRPr sz="2400">
              <a:latin typeface="Open Sans"/>
              <a:ea typeface="Open Sans"/>
              <a:cs typeface="Open Sans"/>
              <a:sym typeface="Open Sans"/>
            </a:endParaRPr>
          </a:p>
        </p:txBody>
      </p:sp>
      <p:sp>
        <p:nvSpPr>
          <p:cNvPr id="109" name="Google Shape;109;p20"/>
          <p:cNvSpPr txBox="1"/>
          <p:nvPr/>
        </p:nvSpPr>
        <p:spPr>
          <a:xfrm>
            <a:off x="4677175" y="3411450"/>
            <a:ext cx="2204400" cy="609300"/>
          </a:xfrm>
          <a:prstGeom prst="rect">
            <a:avLst/>
          </a:prstGeom>
          <a:solidFill>
            <a:srgbClr val="D0E0E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Open Sans"/>
                <a:ea typeface="Open Sans"/>
                <a:cs typeface="Open Sans"/>
                <a:sym typeface="Open Sans"/>
              </a:rPr>
              <a:t>Document</a:t>
            </a:r>
            <a:endParaRPr sz="2400">
              <a:latin typeface="Open Sans"/>
              <a:ea typeface="Open Sans"/>
              <a:cs typeface="Open Sans"/>
              <a:sym typeface="Open Sans"/>
            </a:endParaRPr>
          </a:p>
        </p:txBody>
      </p:sp>
      <p:sp>
        <p:nvSpPr>
          <p:cNvPr id="110" name="Google Shape;110;p20"/>
          <p:cNvSpPr/>
          <p:nvPr/>
        </p:nvSpPr>
        <p:spPr>
          <a:xfrm rot="5400000">
            <a:off x="1898200" y="2334450"/>
            <a:ext cx="811200" cy="474600"/>
          </a:xfrm>
          <a:prstGeom prst="bentUpArrow">
            <a:avLst>
              <a:gd fmla="val 25000" name="adj1"/>
              <a:gd fmla="val 25000" name="adj2"/>
              <a:gd fmla="val 25000" name="adj3"/>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0"/>
          <p:cNvSpPr/>
          <p:nvPr/>
        </p:nvSpPr>
        <p:spPr>
          <a:xfrm rot="5400000">
            <a:off x="3749775" y="3197050"/>
            <a:ext cx="811200" cy="474600"/>
          </a:xfrm>
          <a:prstGeom prst="bentUpArrow">
            <a:avLst>
              <a:gd fmla="val 25000" name="adj1"/>
              <a:gd fmla="val 25000" name="adj2"/>
              <a:gd fmla="val 25000" name="adj3"/>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4CD290"/>
                </a:solidFill>
              </a:rPr>
              <a:t>“NOSQL”, yet featured</a:t>
            </a:r>
            <a:endParaRPr>
              <a:solidFill>
                <a:srgbClr val="4CD290"/>
              </a:solidFill>
            </a:endParaRPr>
          </a:p>
        </p:txBody>
      </p:sp>
      <p:sp>
        <p:nvSpPr>
          <p:cNvPr id="117" name="Google Shape;117;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8" name="Google Shape;118;p21"/>
          <p:cNvPicPr preferRelativeResize="0"/>
          <p:nvPr/>
        </p:nvPicPr>
        <p:blipFill>
          <a:blip r:embed="rId3">
            <a:alphaModFix/>
          </a:blip>
          <a:stretch>
            <a:fillRect/>
          </a:stretch>
        </p:blipFill>
        <p:spPr>
          <a:xfrm>
            <a:off x="639250" y="1225225"/>
            <a:ext cx="8193050" cy="356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