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Nunito"/>
      <p:regular r:id="rId38"/>
      <p:bold r:id="rId39"/>
      <p:italic r:id="rId40"/>
      <p:boldItalic r:id="rId41"/>
    </p:embeddedFont>
    <p:embeddedFont>
      <p:font typeface="Maven Pro"/>
      <p:regular r:id="rId42"/>
      <p:bold r:id="rId43"/>
    </p:embeddedFont>
    <p:embeddedFont>
      <p:font typeface="Federo"/>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5.xml"/><Relationship Id="rId42" Type="http://schemas.openxmlformats.org/officeDocument/2006/relationships/font" Target="fonts/MavenPro-regular.fntdata"/><Relationship Id="rId41" Type="http://schemas.openxmlformats.org/officeDocument/2006/relationships/font" Target="fonts/Nunito-boldItalic.fntdata"/><Relationship Id="rId22" Type="http://schemas.openxmlformats.org/officeDocument/2006/relationships/slide" Target="slides/slide17.xml"/><Relationship Id="rId44" Type="http://schemas.openxmlformats.org/officeDocument/2006/relationships/font" Target="fonts/Federo-regular.fntdata"/><Relationship Id="rId21" Type="http://schemas.openxmlformats.org/officeDocument/2006/relationships/slide" Target="slides/slide16.xml"/><Relationship Id="rId43" Type="http://schemas.openxmlformats.org/officeDocument/2006/relationships/font" Target="fonts/MavenPro-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bold.fntdata"/><Relationship Id="rId16" Type="http://schemas.openxmlformats.org/officeDocument/2006/relationships/slide" Target="slides/slide11.xml"/><Relationship Id="rId38" Type="http://schemas.openxmlformats.org/officeDocument/2006/relationships/font" Target="fonts/Nuni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831b21751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31b21751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831b21751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831b21751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831b21751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31b21751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831b21751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831b21751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831b21751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831b21751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831b21751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831b21751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831b21751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31b21751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831b21751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831b21751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831b21751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831b21751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83457e15a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83457e15a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3022549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3022549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831b21751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831b21751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83457e15a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83457e15a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83457e15a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83457e15a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831b21751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831b21751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833a5dab8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833a5dab8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833a5dab8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833a5dab8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833a5dab8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833a5dab8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833a5dab8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833a5dab8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833a5dab8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833a5dab8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833a5dab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833a5dab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302254997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302254997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833a5dab8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833a5dab8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833a5dab8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833a5dab8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831b21751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831b21751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8302254997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302254997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834013b01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34013b01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8302254997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8302254997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831b21751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31b21751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8302254997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302254997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8302254997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8302254997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azure.microsoft.com/en-in/overview/choosing-a-cloud-service-provid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9.png"/><Relationship Id="rId4" Type="http://schemas.openxmlformats.org/officeDocument/2006/relationships/image" Target="../media/image20.png"/><Relationship Id="rId5"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jpg"/><Relationship Id="rId4" Type="http://schemas.openxmlformats.org/officeDocument/2006/relationships/image" Target="../media/image17.png"/><Relationship Id="rId5"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8.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1.png"/><Relationship Id="rId4" Type="http://schemas.openxmlformats.org/officeDocument/2006/relationships/image" Target="../media/image28.png"/><Relationship Id="rId5"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624350" y="2073013"/>
            <a:ext cx="4981800" cy="189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solidFill>
                  <a:srgbClr val="EFEFEF"/>
                </a:solidFill>
                <a:latin typeface="Federo"/>
                <a:ea typeface="Federo"/>
                <a:cs typeface="Federo"/>
                <a:sym typeface="Federo"/>
              </a:rPr>
              <a:t>CLOUD CONCEPTS</a:t>
            </a:r>
            <a:endParaRPr sz="6000">
              <a:solidFill>
                <a:srgbClr val="EFEFEF"/>
              </a:solidFill>
              <a:latin typeface="Federo"/>
              <a:ea typeface="Federo"/>
              <a:cs typeface="Federo"/>
              <a:sym typeface="Federo"/>
            </a:endParaRPr>
          </a:p>
        </p:txBody>
      </p:sp>
      <p:pic>
        <p:nvPicPr>
          <p:cNvPr id="278" name="Google Shape;278;p13"/>
          <p:cNvPicPr preferRelativeResize="0"/>
          <p:nvPr/>
        </p:nvPicPr>
        <p:blipFill rotWithShape="1">
          <a:blip r:embed="rId3">
            <a:alphaModFix/>
          </a:blip>
          <a:srcRect b="5288" l="7136" r="73781" t="74077"/>
          <a:stretch/>
        </p:blipFill>
        <p:spPr>
          <a:xfrm>
            <a:off x="3800688" y="0"/>
            <a:ext cx="1379075" cy="1054238"/>
          </a:xfrm>
          <a:prstGeom prst="rect">
            <a:avLst/>
          </a:prstGeom>
          <a:noFill/>
          <a:ln>
            <a:noFill/>
          </a:ln>
        </p:spPr>
      </p:pic>
      <p:pic>
        <p:nvPicPr>
          <p:cNvPr id="279" name="Google Shape;279;p13"/>
          <p:cNvPicPr preferRelativeResize="0"/>
          <p:nvPr/>
        </p:nvPicPr>
        <p:blipFill rotWithShape="1">
          <a:blip r:embed="rId3">
            <a:alphaModFix/>
          </a:blip>
          <a:srcRect b="74515" l="72672" r="6455" t="5996"/>
          <a:stretch/>
        </p:blipFill>
        <p:spPr>
          <a:xfrm>
            <a:off x="0" y="4144138"/>
            <a:ext cx="1379075" cy="999361"/>
          </a:xfrm>
          <a:prstGeom prst="rect">
            <a:avLst/>
          </a:prstGeom>
          <a:noFill/>
          <a:ln>
            <a:noFill/>
          </a:ln>
        </p:spPr>
      </p:pic>
      <p:pic>
        <p:nvPicPr>
          <p:cNvPr id="280" name="Google Shape;280;p13"/>
          <p:cNvPicPr preferRelativeResize="0"/>
          <p:nvPr/>
        </p:nvPicPr>
        <p:blipFill rotWithShape="1">
          <a:blip r:embed="rId3">
            <a:alphaModFix/>
          </a:blip>
          <a:srcRect b="5288" l="69288" r="6454" t="74077"/>
          <a:stretch/>
        </p:blipFill>
        <p:spPr>
          <a:xfrm>
            <a:off x="5179775" y="4113000"/>
            <a:ext cx="1560275" cy="1030500"/>
          </a:xfrm>
          <a:prstGeom prst="rect">
            <a:avLst/>
          </a:prstGeom>
          <a:noFill/>
          <a:ln>
            <a:noFill/>
          </a:ln>
        </p:spPr>
      </p:pic>
      <p:pic>
        <p:nvPicPr>
          <p:cNvPr id="281" name="Google Shape;281;p13"/>
          <p:cNvPicPr preferRelativeResize="0"/>
          <p:nvPr/>
        </p:nvPicPr>
        <p:blipFill rotWithShape="1">
          <a:blip r:embed="rId3">
            <a:alphaModFix/>
          </a:blip>
          <a:srcRect b="73671" l="36315" r="35680" t="6840"/>
          <a:stretch/>
        </p:blipFill>
        <p:spPr>
          <a:xfrm>
            <a:off x="5733150" y="3121375"/>
            <a:ext cx="1602936" cy="1080550"/>
          </a:xfrm>
          <a:prstGeom prst="rect">
            <a:avLst/>
          </a:prstGeom>
          <a:noFill/>
          <a:ln>
            <a:noFill/>
          </a:ln>
        </p:spPr>
      </p:pic>
      <p:pic>
        <p:nvPicPr>
          <p:cNvPr id="282" name="Google Shape;282;p13"/>
          <p:cNvPicPr preferRelativeResize="0"/>
          <p:nvPr/>
        </p:nvPicPr>
        <p:blipFill rotWithShape="1">
          <a:blip r:embed="rId3">
            <a:alphaModFix/>
          </a:blip>
          <a:srcRect b="74515" l="7137" r="70096" t="5996"/>
          <a:stretch/>
        </p:blipFill>
        <p:spPr>
          <a:xfrm>
            <a:off x="1133900" y="814625"/>
            <a:ext cx="1379075" cy="1080540"/>
          </a:xfrm>
          <a:prstGeom prst="rect">
            <a:avLst/>
          </a:prstGeom>
          <a:noFill/>
          <a:ln>
            <a:noFill/>
          </a:ln>
        </p:spPr>
      </p:pic>
      <p:pic>
        <p:nvPicPr>
          <p:cNvPr id="283" name="Google Shape;283;p13"/>
          <p:cNvPicPr preferRelativeResize="0"/>
          <p:nvPr/>
        </p:nvPicPr>
        <p:blipFill rotWithShape="1">
          <a:blip r:embed="rId3">
            <a:alphaModFix/>
          </a:blip>
          <a:srcRect b="5288" l="35621" r="37422" t="74077"/>
          <a:stretch/>
        </p:blipFill>
        <p:spPr>
          <a:xfrm>
            <a:off x="0" y="-5"/>
            <a:ext cx="1560275" cy="999755"/>
          </a:xfrm>
          <a:prstGeom prst="rect">
            <a:avLst/>
          </a:prstGeom>
          <a:noFill/>
          <a:ln>
            <a:noFill/>
          </a:ln>
        </p:spPr>
      </p:pic>
      <p:sp>
        <p:nvSpPr>
          <p:cNvPr id="284" name="Google Shape;284;p13"/>
          <p:cNvSpPr txBox="1"/>
          <p:nvPr/>
        </p:nvSpPr>
        <p:spPr>
          <a:xfrm>
            <a:off x="7549975" y="3819300"/>
            <a:ext cx="1283100" cy="12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Nunito"/>
                <a:ea typeface="Nunito"/>
                <a:cs typeface="Nunito"/>
                <a:sym typeface="Nunito"/>
              </a:rPr>
              <a:t>By:</a:t>
            </a:r>
            <a:endParaRPr>
              <a:solidFill>
                <a:srgbClr val="FFFFFF"/>
              </a:solidFill>
              <a:latin typeface="Nunito"/>
              <a:ea typeface="Nunito"/>
              <a:cs typeface="Nunito"/>
              <a:sym typeface="Nunito"/>
            </a:endParaRPr>
          </a:p>
          <a:p>
            <a:pPr indent="0" lvl="0" marL="0" rtl="0" algn="l">
              <a:spcBef>
                <a:spcPts val="0"/>
              </a:spcBef>
              <a:spcAft>
                <a:spcPts val="0"/>
              </a:spcAft>
              <a:buNone/>
            </a:pPr>
            <a:r>
              <a:rPr lang="en">
                <a:solidFill>
                  <a:srgbClr val="FFFFFF"/>
                </a:solidFill>
                <a:latin typeface="Nunito"/>
                <a:ea typeface="Nunito"/>
                <a:cs typeface="Nunito"/>
                <a:sym typeface="Nunito"/>
              </a:rPr>
              <a:t>Ankitha</a:t>
            </a:r>
            <a:endParaRPr>
              <a:solidFill>
                <a:srgbClr val="FFFFFF"/>
              </a:solidFill>
              <a:latin typeface="Nunito"/>
              <a:ea typeface="Nunito"/>
              <a:cs typeface="Nunito"/>
              <a:sym typeface="Nunito"/>
            </a:endParaRPr>
          </a:p>
          <a:p>
            <a:pPr indent="0" lvl="0" marL="0" rtl="0" algn="l">
              <a:spcBef>
                <a:spcPts val="0"/>
              </a:spcBef>
              <a:spcAft>
                <a:spcPts val="0"/>
              </a:spcAft>
              <a:buNone/>
            </a:pPr>
            <a:r>
              <a:rPr lang="en">
                <a:solidFill>
                  <a:srgbClr val="FFFFFF"/>
                </a:solidFill>
                <a:latin typeface="Nunito"/>
                <a:ea typeface="Nunito"/>
                <a:cs typeface="Nunito"/>
                <a:sym typeface="Nunito"/>
              </a:rPr>
              <a:t>Bhavika</a:t>
            </a:r>
            <a:endParaRPr>
              <a:solidFill>
                <a:srgbClr val="FFFFFF"/>
              </a:solidFill>
              <a:latin typeface="Nunito"/>
              <a:ea typeface="Nunito"/>
              <a:cs typeface="Nunito"/>
              <a:sym typeface="Nunito"/>
            </a:endParaRPr>
          </a:p>
          <a:p>
            <a:pPr indent="0" lvl="0" marL="0" rtl="0" algn="l">
              <a:spcBef>
                <a:spcPts val="0"/>
              </a:spcBef>
              <a:spcAft>
                <a:spcPts val="0"/>
              </a:spcAft>
              <a:buNone/>
            </a:pPr>
            <a:r>
              <a:rPr lang="en">
                <a:solidFill>
                  <a:srgbClr val="FFFFFF"/>
                </a:solidFill>
                <a:latin typeface="Nunito"/>
                <a:ea typeface="Nunito"/>
                <a:cs typeface="Nunito"/>
                <a:sym typeface="Nunito"/>
              </a:rPr>
              <a:t>Pratilipi</a:t>
            </a:r>
            <a:endParaRPr>
              <a:solidFill>
                <a:srgbClr val="FFFFFF"/>
              </a:solidFill>
              <a:latin typeface="Nunito"/>
              <a:ea typeface="Nunito"/>
              <a:cs typeface="Nunito"/>
              <a:sym typeface="Nunito"/>
            </a:endParaRPr>
          </a:p>
          <a:p>
            <a:pPr indent="0" lvl="0" marL="0" rtl="0" algn="l">
              <a:spcBef>
                <a:spcPts val="0"/>
              </a:spcBef>
              <a:spcAft>
                <a:spcPts val="0"/>
              </a:spcAft>
              <a:buNone/>
            </a:pPr>
            <a:r>
              <a:rPr lang="en">
                <a:solidFill>
                  <a:srgbClr val="FFFFFF"/>
                </a:solidFill>
                <a:latin typeface="Nunito"/>
                <a:ea typeface="Nunito"/>
                <a:cs typeface="Nunito"/>
                <a:sym typeface="Nunito"/>
              </a:rPr>
              <a:t>Yashaswini</a:t>
            </a:r>
            <a:endParaRPr>
              <a:solidFill>
                <a:srgbClr val="FFFFFF"/>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22"/>
          <p:cNvSpPr txBox="1"/>
          <p:nvPr>
            <p:ph type="title"/>
          </p:nvPr>
        </p:nvSpPr>
        <p:spPr>
          <a:xfrm>
            <a:off x="1294725" y="653000"/>
            <a:ext cx="5046300" cy="7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Hybrid Cloud:</a:t>
            </a:r>
            <a:endParaRPr/>
          </a:p>
        </p:txBody>
      </p:sp>
      <p:sp>
        <p:nvSpPr>
          <p:cNvPr id="345" name="Google Shape;345;p22"/>
          <p:cNvSpPr txBox="1"/>
          <p:nvPr>
            <p:ph idx="1" type="body"/>
          </p:nvPr>
        </p:nvSpPr>
        <p:spPr>
          <a:xfrm>
            <a:off x="324075" y="1478650"/>
            <a:ext cx="8439000" cy="33795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333333"/>
              </a:buClr>
              <a:buSzPts val="1600"/>
              <a:buChar char="●"/>
            </a:pPr>
            <a:r>
              <a:rPr lang="en" sz="1600">
                <a:solidFill>
                  <a:srgbClr val="333333"/>
                </a:solidFill>
              </a:rPr>
              <a:t>I</a:t>
            </a:r>
            <a:r>
              <a:rPr lang="en" sz="1600">
                <a:solidFill>
                  <a:srgbClr val="333333"/>
                </a:solidFill>
              </a:rPr>
              <a:t>ntegrates private and public clouds.</a:t>
            </a:r>
            <a:endParaRPr sz="1600">
              <a:solidFill>
                <a:srgbClr val="333333"/>
              </a:solidFill>
            </a:endParaRPr>
          </a:p>
          <a:p>
            <a:pPr indent="-330200" lvl="0" marL="457200" rtl="0" algn="just">
              <a:lnSpc>
                <a:spcPct val="150000"/>
              </a:lnSpc>
              <a:spcBef>
                <a:spcPts val="0"/>
              </a:spcBef>
              <a:spcAft>
                <a:spcPts val="0"/>
              </a:spcAft>
              <a:buClr>
                <a:srgbClr val="333333"/>
              </a:buClr>
              <a:buSzPts val="1600"/>
              <a:buChar char="●"/>
            </a:pPr>
            <a:r>
              <a:rPr lang="en" sz="1600">
                <a:solidFill>
                  <a:srgbClr val="333333"/>
                </a:solidFill>
                <a:highlight>
                  <a:srgbClr val="FFFFFF"/>
                </a:highlight>
              </a:rPr>
              <a:t>As an example, a company can balance its load by 						locating mission-critical workload on a secure private cloud and deploying less sensitive ones to a public one.</a:t>
            </a:r>
            <a:endParaRPr sz="1600">
              <a:solidFill>
                <a:srgbClr val="333333"/>
              </a:solidFill>
              <a:highlight>
                <a:srgbClr val="FFFFFF"/>
              </a:highlight>
            </a:endParaRPr>
          </a:p>
          <a:p>
            <a:pPr indent="-330200" lvl="0" marL="457200" rtl="0" algn="just">
              <a:lnSpc>
                <a:spcPct val="150000"/>
              </a:lnSpc>
              <a:spcBef>
                <a:spcPts val="0"/>
              </a:spcBef>
              <a:spcAft>
                <a:spcPts val="0"/>
              </a:spcAft>
              <a:buClr>
                <a:srgbClr val="333333"/>
              </a:buClr>
              <a:buSzPts val="1600"/>
              <a:buChar char="●"/>
            </a:pPr>
            <a:r>
              <a:rPr lang="en" sz="1600">
                <a:solidFill>
                  <a:srgbClr val="333333"/>
                </a:solidFill>
                <a:highlight>
                  <a:srgbClr val="FFFFFF"/>
                </a:highlight>
              </a:rPr>
              <a:t>Interact through an encrypted connection which allows apps and information to flow between the two.</a:t>
            </a:r>
            <a:endParaRPr sz="1600">
              <a:solidFill>
                <a:srgbClr val="333333"/>
              </a:solidFill>
              <a:highlight>
                <a:srgbClr val="FFFFFF"/>
              </a:highlight>
            </a:endParaRPr>
          </a:p>
          <a:p>
            <a:pPr indent="-330200" lvl="0" marL="457200" rtl="0" algn="just">
              <a:lnSpc>
                <a:spcPct val="150000"/>
              </a:lnSpc>
              <a:spcBef>
                <a:spcPts val="0"/>
              </a:spcBef>
              <a:spcAft>
                <a:spcPts val="0"/>
              </a:spcAft>
              <a:buClr>
                <a:srgbClr val="333333"/>
              </a:buClr>
              <a:buSzPts val="1600"/>
              <a:buChar char="●"/>
            </a:pPr>
            <a:r>
              <a:rPr lang="en" sz="1600">
                <a:solidFill>
                  <a:srgbClr val="333333"/>
                </a:solidFill>
                <a:highlight>
                  <a:srgbClr val="FFFFFF"/>
                </a:highlight>
              </a:rPr>
              <a:t>Service Providers: Amazon, Google, Microsoft, Cisco, etc.</a:t>
            </a:r>
            <a:endParaRPr sz="1600">
              <a:solidFill>
                <a:srgbClr val="333333"/>
              </a:solidFill>
              <a:highlight>
                <a:srgbClr val="FFFFFF"/>
              </a:highlight>
            </a:endParaRPr>
          </a:p>
          <a:p>
            <a:pPr indent="-330200" lvl="0" marL="457200" rtl="0" algn="just">
              <a:lnSpc>
                <a:spcPct val="150000"/>
              </a:lnSpc>
              <a:spcBef>
                <a:spcPts val="0"/>
              </a:spcBef>
              <a:spcAft>
                <a:spcPts val="0"/>
              </a:spcAft>
              <a:buClr>
                <a:srgbClr val="333333"/>
              </a:buClr>
              <a:buSzPts val="1600"/>
              <a:buChar char="●"/>
            </a:pPr>
            <a:r>
              <a:rPr lang="en" sz="1600">
                <a:solidFill>
                  <a:srgbClr val="333333"/>
                </a:solidFill>
                <a:highlight>
                  <a:srgbClr val="FFFFFF"/>
                </a:highlight>
              </a:rPr>
              <a:t>Example:  </a:t>
            </a:r>
            <a:r>
              <a:rPr lang="en" sz="1600">
                <a:solidFill>
                  <a:srgbClr val="464646"/>
                </a:solidFill>
                <a:highlight>
                  <a:srgbClr val="FFFFFF"/>
                </a:highlight>
              </a:rPr>
              <a:t>Finance</a:t>
            </a:r>
            <a:r>
              <a:rPr lang="en" sz="1600">
                <a:solidFill>
                  <a:srgbClr val="464646"/>
                </a:solidFill>
                <a:highlight>
                  <a:srgbClr val="FFFFFF"/>
                </a:highlight>
              </a:rPr>
              <a:t>, </a:t>
            </a:r>
            <a:r>
              <a:rPr lang="en" sz="1600">
                <a:solidFill>
                  <a:srgbClr val="464646"/>
                </a:solidFill>
                <a:highlight>
                  <a:srgbClr val="FFFFFF"/>
                </a:highlight>
              </a:rPr>
              <a:t>Law</a:t>
            </a:r>
            <a:r>
              <a:rPr lang="en" sz="1600">
                <a:solidFill>
                  <a:srgbClr val="464646"/>
                </a:solidFill>
                <a:highlight>
                  <a:srgbClr val="FFFFFF"/>
                </a:highlight>
              </a:rPr>
              <a:t>, </a:t>
            </a:r>
            <a:r>
              <a:rPr lang="en" sz="1600">
                <a:solidFill>
                  <a:srgbClr val="464646"/>
                </a:solidFill>
                <a:highlight>
                  <a:srgbClr val="FFFFFF"/>
                </a:highlight>
              </a:rPr>
              <a:t>Healthcare and Retail.</a:t>
            </a:r>
            <a:endParaRPr sz="1600">
              <a:solidFill>
                <a:srgbClr val="333333"/>
              </a:solidFill>
              <a:highlight>
                <a:srgbClr val="FFFFFF"/>
              </a:highlight>
            </a:endParaRPr>
          </a:p>
          <a:p>
            <a:pPr indent="0" lvl="0" marL="0" rtl="0" algn="just">
              <a:lnSpc>
                <a:spcPct val="150000"/>
              </a:lnSpc>
              <a:spcBef>
                <a:spcPts val="1600"/>
              </a:spcBef>
              <a:spcAft>
                <a:spcPts val="1600"/>
              </a:spcAft>
              <a:buNone/>
            </a:pPr>
            <a:r>
              <a:t/>
            </a:r>
            <a:endParaRPr sz="1600"/>
          </a:p>
        </p:txBody>
      </p:sp>
      <p:pic>
        <p:nvPicPr>
          <p:cNvPr id="346" name="Google Shape;346;p22"/>
          <p:cNvPicPr preferRelativeResize="0"/>
          <p:nvPr/>
        </p:nvPicPr>
        <p:blipFill rotWithShape="1">
          <a:blip r:embed="rId3">
            <a:alphaModFix/>
          </a:blip>
          <a:srcRect b="13427" l="16254" r="48577" t="31016"/>
          <a:stretch/>
        </p:blipFill>
        <p:spPr>
          <a:xfrm>
            <a:off x="6550625" y="0"/>
            <a:ext cx="2593375" cy="2222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3"/>
          <p:cNvSpPr txBox="1"/>
          <p:nvPr>
            <p:ph type="title"/>
          </p:nvPr>
        </p:nvSpPr>
        <p:spPr>
          <a:xfrm>
            <a:off x="1222125" y="582675"/>
            <a:ext cx="5191500" cy="54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Community Cloud:</a:t>
            </a:r>
            <a:endParaRPr/>
          </a:p>
        </p:txBody>
      </p:sp>
      <p:sp>
        <p:nvSpPr>
          <p:cNvPr id="352" name="Google Shape;352;p23"/>
          <p:cNvSpPr txBox="1"/>
          <p:nvPr>
            <p:ph idx="1" type="body"/>
          </p:nvPr>
        </p:nvSpPr>
        <p:spPr>
          <a:xfrm>
            <a:off x="281700" y="1237675"/>
            <a:ext cx="8533200" cy="36513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282525"/>
              </a:buClr>
              <a:buSzPts val="1600"/>
              <a:buChar char="●"/>
            </a:pPr>
            <a:r>
              <a:rPr lang="en" sz="1600">
                <a:solidFill>
                  <a:srgbClr val="282525"/>
                </a:solidFill>
                <a:highlight>
                  <a:srgbClr val="FFFFFF"/>
                </a:highlight>
              </a:rPr>
              <a:t> Suited for organizations that work on joint projects with 						similar</a:t>
            </a:r>
            <a:r>
              <a:rPr lang="en" sz="1600">
                <a:solidFill>
                  <a:srgbClr val="282525"/>
                </a:solidFill>
                <a:highlight>
                  <a:srgbClr val="FFFFFF"/>
                </a:highlight>
              </a:rPr>
              <a:t> security, privacy and performance requirements.</a:t>
            </a:r>
            <a:endParaRPr sz="1600">
              <a:solidFill>
                <a:srgbClr val="282525"/>
              </a:solidFill>
              <a:highlight>
                <a:srgbClr val="FFFFFF"/>
              </a:highlight>
            </a:endParaRPr>
          </a:p>
          <a:p>
            <a:pPr indent="-330200" lvl="0" marL="457200" rtl="0" algn="just">
              <a:lnSpc>
                <a:spcPct val="150000"/>
              </a:lnSpc>
              <a:spcBef>
                <a:spcPts val="0"/>
              </a:spcBef>
              <a:spcAft>
                <a:spcPts val="0"/>
              </a:spcAft>
              <a:buClr>
                <a:srgbClr val="282525"/>
              </a:buClr>
              <a:buSzPts val="1600"/>
              <a:buChar char="●"/>
            </a:pPr>
            <a:r>
              <a:rPr lang="en" sz="1600">
                <a:solidFill>
                  <a:srgbClr val="282525"/>
                </a:solidFill>
                <a:highlight>
                  <a:srgbClr val="FFFFFF"/>
                </a:highlight>
              </a:rPr>
              <a:t>Costs are shared across all users.</a:t>
            </a:r>
            <a:endParaRPr sz="1600">
              <a:solidFill>
                <a:srgbClr val="222635"/>
              </a:solidFill>
              <a:highlight>
                <a:srgbClr val="FFFFFF"/>
              </a:highlight>
            </a:endParaRPr>
          </a:p>
          <a:p>
            <a:pPr indent="-330200" lvl="0" marL="457200" rtl="0" algn="just">
              <a:lnSpc>
                <a:spcPct val="150000"/>
              </a:lnSpc>
              <a:spcBef>
                <a:spcPts val="0"/>
              </a:spcBef>
              <a:spcAft>
                <a:spcPts val="0"/>
              </a:spcAft>
              <a:buClr>
                <a:srgbClr val="222635"/>
              </a:buClr>
              <a:buSzPts val="1600"/>
              <a:buChar char="●"/>
            </a:pPr>
            <a:r>
              <a:rPr lang="en" sz="1600">
                <a:solidFill>
                  <a:srgbClr val="222635"/>
                </a:solidFill>
                <a:highlight>
                  <a:srgbClr val="FFFFFF"/>
                </a:highlight>
              </a:rPr>
              <a:t>Managed internally </a:t>
            </a:r>
            <a:r>
              <a:rPr lang="en" sz="1600">
                <a:solidFill>
                  <a:srgbClr val="222635"/>
                </a:solidFill>
                <a:highlight>
                  <a:srgbClr val="FFFFFF"/>
                </a:highlight>
              </a:rPr>
              <a:t>or</a:t>
            </a:r>
            <a:r>
              <a:rPr lang="en" sz="1600">
                <a:solidFill>
                  <a:srgbClr val="222635"/>
                </a:solidFill>
                <a:highlight>
                  <a:srgbClr val="FFFFFF"/>
                </a:highlight>
              </a:rPr>
              <a:t> by a third-party provider.</a:t>
            </a:r>
            <a:endParaRPr sz="1600">
              <a:solidFill>
                <a:srgbClr val="222635"/>
              </a:solidFill>
              <a:highlight>
                <a:srgbClr val="FFFFFF"/>
              </a:highlight>
            </a:endParaRPr>
          </a:p>
          <a:p>
            <a:pPr indent="-330200" lvl="0" marL="457200" rtl="0" algn="just">
              <a:lnSpc>
                <a:spcPct val="150000"/>
              </a:lnSpc>
              <a:spcBef>
                <a:spcPts val="0"/>
              </a:spcBef>
              <a:spcAft>
                <a:spcPts val="0"/>
              </a:spcAft>
              <a:buClr>
                <a:srgbClr val="222635"/>
              </a:buClr>
              <a:buSzPts val="1600"/>
              <a:buChar char="●"/>
            </a:pPr>
            <a:r>
              <a:rPr lang="en" sz="1600">
                <a:solidFill>
                  <a:srgbClr val="222635"/>
                </a:solidFill>
                <a:highlight>
                  <a:srgbClr val="FFFFFF"/>
                </a:highlight>
              </a:rPr>
              <a:t>Hosted externally or intеrnаllу. </a:t>
            </a:r>
            <a:endParaRPr sz="1600">
              <a:solidFill>
                <a:srgbClr val="222635"/>
              </a:solidFill>
              <a:highlight>
                <a:srgbClr val="FFFFFF"/>
              </a:highlight>
            </a:endParaRPr>
          </a:p>
          <a:p>
            <a:pPr indent="-330200" lvl="0" marL="457200" rtl="0" algn="just">
              <a:lnSpc>
                <a:spcPct val="150000"/>
              </a:lnSpc>
              <a:spcBef>
                <a:spcPts val="0"/>
              </a:spcBef>
              <a:spcAft>
                <a:spcPts val="0"/>
              </a:spcAft>
              <a:buClr>
                <a:srgbClr val="222635"/>
              </a:buClr>
              <a:buSzPts val="1600"/>
              <a:buChar char="●"/>
            </a:pPr>
            <a:r>
              <a:rPr lang="en" sz="1600">
                <a:solidFill>
                  <a:srgbClr val="222635"/>
                </a:solidFill>
                <a:highlight>
                  <a:srgbClr val="FFFFFF"/>
                </a:highlight>
              </a:rPr>
              <a:t>Service Providers: Google, IBM, Microsoft, RedHat, etc.</a:t>
            </a:r>
            <a:endParaRPr sz="1600">
              <a:solidFill>
                <a:srgbClr val="222635"/>
              </a:solidFill>
              <a:highlight>
                <a:srgbClr val="FFFFFF"/>
              </a:highlight>
            </a:endParaRPr>
          </a:p>
          <a:p>
            <a:pPr indent="-330200" lvl="0" marL="457200" rtl="0" algn="just">
              <a:lnSpc>
                <a:spcPct val="150000"/>
              </a:lnSpc>
              <a:spcBef>
                <a:spcPts val="0"/>
              </a:spcBef>
              <a:spcAft>
                <a:spcPts val="0"/>
              </a:spcAft>
              <a:buSzPts val="1600"/>
              <a:buChar char="●"/>
            </a:pPr>
            <a:r>
              <a:rPr lang="en" sz="1600">
                <a:solidFill>
                  <a:srgbClr val="222635"/>
                </a:solidFill>
                <a:highlight>
                  <a:srgbClr val="FFFFFF"/>
                </a:highlight>
              </a:rPr>
              <a:t>Example:</a:t>
            </a:r>
            <a:r>
              <a:rPr lang="en" sz="1600">
                <a:solidFill>
                  <a:srgbClr val="373737"/>
                </a:solidFill>
                <a:highlight>
                  <a:srgbClr val="FFFFFF"/>
                </a:highlight>
              </a:rPr>
              <a:t> </a:t>
            </a:r>
            <a:endParaRPr sz="1600">
              <a:solidFill>
                <a:srgbClr val="373737"/>
              </a:solidFill>
              <a:highlight>
                <a:srgbClr val="FFFFFF"/>
              </a:highlight>
            </a:endParaRPr>
          </a:p>
          <a:p>
            <a:pPr indent="-330200" lvl="1" marL="914400" rtl="0" algn="just">
              <a:lnSpc>
                <a:spcPct val="150000"/>
              </a:lnSpc>
              <a:spcBef>
                <a:spcPts val="0"/>
              </a:spcBef>
              <a:spcAft>
                <a:spcPts val="0"/>
              </a:spcAft>
              <a:buClr>
                <a:srgbClr val="373737"/>
              </a:buClr>
              <a:buSzPts val="1600"/>
              <a:buChar char="○"/>
            </a:pPr>
            <a:r>
              <a:rPr lang="en" sz="1600">
                <a:solidFill>
                  <a:srgbClr val="373737"/>
                </a:solidFill>
                <a:highlight>
                  <a:schemeClr val="lt1"/>
                </a:highlight>
              </a:rPr>
              <a:t>Virginia Community College System</a:t>
            </a:r>
            <a:endParaRPr sz="1600">
              <a:solidFill>
                <a:srgbClr val="373737"/>
              </a:solidFill>
              <a:highlight>
                <a:schemeClr val="lt1"/>
              </a:highlight>
            </a:endParaRPr>
          </a:p>
          <a:p>
            <a:pPr indent="-330200" lvl="1" marL="914400" rtl="0" algn="just">
              <a:lnSpc>
                <a:spcPct val="150000"/>
              </a:lnSpc>
              <a:spcBef>
                <a:spcPts val="0"/>
              </a:spcBef>
              <a:spcAft>
                <a:spcPts val="0"/>
              </a:spcAft>
              <a:buClr>
                <a:srgbClr val="373737"/>
              </a:buClr>
              <a:buSzPts val="1600"/>
              <a:buChar char="○"/>
            </a:pPr>
            <a:r>
              <a:rPr lang="en" sz="1600">
                <a:solidFill>
                  <a:srgbClr val="373737"/>
                </a:solidFill>
                <a:highlight>
                  <a:srgbClr val="FFFFFF"/>
                </a:highlight>
              </a:rPr>
              <a:t>UnitedHealth Group now provides the Optum Cloud</a:t>
            </a:r>
            <a:endParaRPr sz="1600">
              <a:solidFill>
                <a:srgbClr val="373737"/>
              </a:solidFill>
              <a:highlight>
                <a:srgbClr val="FFFFFF"/>
              </a:highlight>
            </a:endParaRPr>
          </a:p>
          <a:p>
            <a:pPr indent="-330200" lvl="1" marL="914400" rtl="0" algn="just">
              <a:lnSpc>
                <a:spcPct val="150000"/>
              </a:lnSpc>
              <a:spcBef>
                <a:spcPts val="0"/>
              </a:spcBef>
              <a:spcAft>
                <a:spcPts val="0"/>
              </a:spcAft>
              <a:buClr>
                <a:srgbClr val="373737"/>
              </a:buClr>
              <a:buSzPts val="1600"/>
              <a:buChar char="○"/>
            </a:pPr>
            <a:r>
              <a:rPr lang="en" sz="1600">
                <a:solidFill>
                  <a:srgbClr val="373737"/>
                </a:solidFill>
                <a:highlight>
                  <a:srgbClr val="FFFFFF"/>
                </a:highlight>
              </a:rPr>
              <a:t>New York Stock Exchange’s Capital Markets Community Platform</a:t>
            </a:r>
            <a:endParaRPr sz="1600">
              <a:solidFill>
                <a:srgbClr val="222635"/>
              </a:solidFill>
              <a:highlight>
                <a:srgbClr val="FFFFFF"/>
              </a:highlight>
            </a:endParaRPr>
          </a:p>
        </p:txBody>
      </p:sp>
      <p:pic>
        <p:nvPicPr>
          <p:cNvPr id="353" name="Google Shape;353;p23"/>
          <p:cNvPicPr preferRelativeResize="0"/>
          <p:nvPr/>
        </p:nvPicPr>
        <p:blipFill rotWithShape="1">
          <a:blip r:embed="rId3">
            <a:alphaModFix/>
          </a:blip>
          <a:srcRect b="14370" l="8934" r="54270" t="31485"/>
          <a:stretch/>
        </p:blipFill>
        <p:spPr>
          <a:xfrm>
            <a:off x="6521475" y="0"/>
            <a:ext cx="2622649" cy="2304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Pizza as a Service:</a:t>
            </a:r>
            <a:endParaRPr/>
          </a:p>
        </p:txBody>
      </p:sp>
      <p:pic>
        <p:nvPicPr>
          <p:cNvPr id="359" name="Google Shape;359;p24"/>
          <p:cNvPicPr preferRelativeResize="0"/>
          <p:nvPr/>
        </p:nvPicPr>
        <p:blipFill rotWithShape="1">
          <a:blip r:embed="rId3">
            <a:alphaModFix/>
          </a:blip>
          <a:srcRect b="6042" l="2657" r="2761" t="5100"/>
          <a:stretch/>
        </p:blipFill>
        <p:spPr>
          <a:xfrm>
            <a:off x="0" y="0"/>
            <a:ext cx="9144000" cy="5143500"/>
          </a:xfrm>
          <a:prstGeom prst="rect">
            <a:avLst/>
          </a:prstGeom>
          <a:noFill/>
          <a:ln>
            <a:noFill/>
          </a:ln>
        </p:spPr>
      </p:pic>
      <p:sp>
        <p:nvSpPr>
          <p:cNvPr id="360" name="Google Shape;360;p24"/>
          <p:cNvSpPr/>
          <p:nvPr/>
        </p:nvSpPr>
        <p:spPr>
          <a:xfrm>
            <a:off x="876175" y="1087100"/>
            <a:ext cx="7561200" cy="235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25"/>
          <p:cNvSpPr txBox="1"/>
          <p:nvPr>
            <p:ph type="title"/>
          </p:nvPr>
        </p:nvSpPr>
        <p:spPr>
          <a:xfrm>
            <a:off x="1303800" y="598575"/>
            <a:ext cx="59523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IaaS (Infrastructure as a Service):</a:t>
            </a:r>
            <a:endParaRPr/>
          </a:p>
        </p:txBody>
      </p:sp>
      <p:sp>
        <p:nvSpPr>
          <p:cNvPr id="366" name="Google Shape;366;p25"/>
          <p:cNvSpPr txBox="1"/>
          <p:nvPr>
            <p:ph idx="1" type="body"/>
          </p:nvPr>
        </p:nvSpPr>
        <p:spPr>
          <a:xfrm>
            <a:off x="1149350" y="1677425"/>
            <a:ext cx="7010100" cy="28440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Clr>
                <a:srgbClr val="373737"/>
              </a:buClr>
              <a:buSzPts val="1500"/>
              <a:buChar char="●"/>
            </a:pPr>
            <a:r>
              <a:rPr lang="en" sz="1500">
                <a:solidFill>
                  <a:srgbClr val="373737"/>
                </a:solidFill>
              </a:rPr>
              <a:t>Provides basic computing infrastructure and resources over the internet.</a:t>
            </a:r>
            <a:endParaRPr sz="1500">
              <a:solidFill>
                <a:srgbClr val="373737"/>
              </a:solidFill>
            </a:endParaRPr>
          </a:p>
          <a:p>
            <a:pPr indent="-323850" lvl="0" marL="457200" rtl="0" algn="just">
              <a:lnSpc>
                <a:spcPct val="150000"/>
              </a:lnSpc>
              <a:spcBef>
                <a:spcPts val="0"/>
              </a:spcBef>
              <a:spcAft>
                <a:spcPts val="0"/>
              </a:spcAft>
              <a:buClr>
                <a:srgbClr val="373737"/>
              </a:buClr>
              <a:buSzPts val="1500"/>
              <a:buChar char="●"/>
            </a:pPr>
            <a:r>
              <a:rPr lang="en" sz="1500">
                <a:solidFill>
                  <a:srgbClr val="373737"/>
                </a:solidFill>
              </a:rPr>
              <a:t>Pay for what you use basis.</a:t>
            </a:r>
            <a:endParaRPr sz="1500">
              <a:solidFill>
                <a:srgbClr val="373737"/>
              </a:solidFill>
            </a:endParaRPr>
          </a:p>
          <a:p>
            <a:pPr indent="-323850" lvl="0" marL="457200" rtl="0" algn="just">
              <a:lnSpc>
                <a:spcPct val="150000"/>
              </a:lnSpc>
              <a:spcBef>
                <a:spcPts val="0"/>
              </a:spcBef>
              <a:spcAft>
                <a:spcPts val="0"/>
              </a:spcAft>
              <a:buClr>
                <a:srgbClr val="373737"/>
              </a:buClr>
              <a:buSzPts val="1500"/>
              <a:buChar char="●"/>
            </a:pPr>
            <a:r>
              <a:rPr lang="en" sz="1500">
                <a:solidFill>
                  <a:srgbClr val="373737"/>
                </a:solidFill>
                <a:highlight>
                  <a:srgbClr val="FFFFFF"/>
                </a:highlight>
              </a:rPr>
              <a:t>Quickly scales up and down with demand.</a:t>
            </a:r>
            <a:endParaRPr sz="1500">
              <a:solidFill>
                <a:srgbClr val="373737"/>
              </a:solidFill>
              <a:highlight>
                <a:srgbClr val="FFFFFF"/>
              </a:highlight>
            </a:endParaRPr>
          </a:p>
          <a:p>
            <a:pPr indent="-323850" lvl="0" marL="457200" rtl="0" algn="just">
              <a:lnSpc>
                <a:spcPct val="150000"/>
              </a:lnSpc>
              <a:spcBef>
                <a:spcPts val="0"/>
              </a:spcBef>
              <a:spcAft>
                <a:spcPts val="0"/>
              </a:spcAft>
              <a:buClr>
                <a:srgbClr val="373737"/>
              </a:buClr>
              <a:buSzPts val="1500"/>
              <a:buChar char="●"/>
            </a:pPr>
            <a:r>
              <a:rPr lang="en" sz="1500">
                <a:solidFill>
                  <a:srgbClr val="373737"/>
                </a:solidFill>
                <a:highlight>
                  <a:srgbClr val="FFFFFF"/>
                </a:highlight>
              </a:rPr>
              <a:t>S</a:t>
            </a:r>
            <a:r>
              <a:rPr lang="en" sz="1500">
                <a:solidFill>
                  <a:srgbClr val="373737"/>
                </a:solidFill>
                <a:highlight>
                  <a:srgbClr val="FFFFFF"/>
                </a:highlight>
                <a:uFill>
                  <a:noFill/>
                </a:uFill>
                <a:hlinkClick r:id="rId3"/>
              </a:rPr>
              <a:t>ervice provider</a:t>
            </a:r>
            <a:r>
              <a:rPr lang="en" sz="1500">
                <a:solidFill>
                  <a:srgbClr val="373737"/>
                </a:solidFill>
                <a:highlight>
                  <a:srgbClr val="FFFFFF"/>
                </a:highlight>
              </a:rPr>
              <a:t> manages the infrastructure, while you purchase, install, configure, and manage your own software.</a:t>
            </a:r>
            <a:endParaRPr sz="1500">
              <a:solidFill>
                <a:srgbClr val="373737"/>
              </a:solidFill>
              <a:highlight>
                <a:srgbClr val="FFFFFF"/>
              </a:highlight>
            </a:endParaRPr>
          </a:p>
          <a:p>
            <a:pPr indent="-323850" lvl="0" marL="457200" rtl="0" algn="just">
              <a:lnSpc>
                <a:spcPct val="150000"/>
              </a:lnSpc>
              <a:spcBef>
                <a:spcPts val="0"/>
              </a:spcBef>
              <a:spcAft>
                <a:spcPts val="0"/>
              </a:spcAft>
              <a:buClr>
                <a:srgbClr val="373737"/>
              </a:buClr>
              <a:buSzPts val="1500"/>
              <a:buChar char="●"/>
            </a:pPr>
            <a:r>
              <a:rPr lang="en" sz="1500">
                <a:solidFill>
                  <a:srgbClr val="4C4C51"/>
                </a:solidFill>
                <a:highlight>
                  <a:srgbClr val="FFFFFF"/>
                </a:highlight>
              </a:rPr>
              <a:t>Example providers: Amazon EC2, GoGrid and RackSpace.com</a:t>
            </a:r>
            <a:endParaRPr sz="1500">
              <a:solidFill>
                <a:srgbClr val="4C4C51"/>
              </a:solidFill>
              <a:highlight>
                <a:srgbClr val="FFFFFF"/>
              </a:highlight>
            </a:endParaRPr>
          </a:p>
          <a:p>
            <a:pPr indent="-323850" lvl="0" marL="457200" rtl="0" algn="just">
              <a:lnSpc>
                <a:spcPct val="150000"/>
              </a:lnSpc>
              <a:spcBef>
                <a:spcPts val="0"/>
              </a:spcBef>
              <a:spcAft>
                <a:spcPts val="0"/>
              </a:spcAft>
              <a:buClr>
                <a:srgbClr val="4C4C51"/>
              </a:buClr>
              <a:buSzPts val="1500"/>
              <a:buChar char="●"/>
            </a:pPr>
            <a:r>
              <a:rPr lang="en" sz="1500">
                <a:solidFill>
                  <a:srgbClr val="4C4C51"/>
                </a:solidFill>
                <a:highlight>
                  <a:srgbClr val="FFFFFF"/>
                </a:highlight>
              </a:rPr>
              <a:t>Users: System Administrators</a:t>
            </a:r>
            <a:endParaRPr sz="1500">
              <a:solidFill>
                <a:srgbClr val="4C4C51"/>
              </a:solidFill>
              <a:highlight>
                <a:srgbClr val="FFFFFF"/>
              </a:highlight>
            </a:endParaRPr>
          </a:p>
          <a:p>
            <a:pPr indent="0" lvl="0" marL="457200" rtl="0" algn="just">
              <a:lnSpc>
                <a:spcPct val="150000"/>
              </a:lnSpc>
              <a:spcBef>
                <a:spcPts val="900"/>
              </a:spcBef>
              <a:spcAft>
                <a:spcPts val="900"/>
              </a:spcAft>
              <a:buNone/>
            </a:pPr>
            <a:r>
              <a:t/>
            </a:r>
            <a:endParaRPr sz="1500">
              <a:solidFill>
                <a:srgbClr val="4C4C5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PaaS (Platform as a Service):</a:t>
            </a:r>
            <a:endParaRPr/>
          </a:p>
        </p:txBody>
      </p:sp>
      <p:sp>
        <p:nvSpPr>
          <p:cNvPr id="372" name="Google Shape;372;p26"/>
          <p:cNvSpPr txBox="1"/>
          <p:nvPr>
            <p:ph idx="1" type="body"/>
          </p:nvPr>
        </p:nvSpPr>
        <p:spPr>
          <a:xfrm>
            <a:off x="952200" y="1806725"/>
            <a:ext cx="7382100" cy="29298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Clr>
                <a:srgbClr val="4C4C51"/>
              </a:buClr>
              <a:buSzPts val="1500"/>
              <a:buChar char="●"/>
            </a:pPr>
            <a:r>
              <a:rPr lang="en" sz="1500">
                <a:solidFill>
                  <a:srgbClr val="4C4C51"/>
                </a:solidFill>
                <a:highlight>
                  <a:srgbClr val="FFFFFF"/>
                </a:highlight>
              </a:rPr>
              <a:t>A complete development and deployment environment in the cloud</a:t>
            </a:r>
            <a:endParaRPr sz="1500">
              <a:solidFill>
                <a:srgbClr val="4C4C51"/>
              </a:solidFill>
              <a:highlight>
                <a:srgbClr val="FFFFFF"/>
              </a:highlight>
            </a:endParaRPr>
          </a:p>
          <a:p>
            <a:pPr indent="-323850" lvl="0" marL="457200" rtl="0" algn="just">
              <a:lnSpc>
                <a:spcPct val="150000"/>
              </a:lnSpc>
              <a:spcBef>
                <a:spcPts val="0"/>
              </a:spcBef>
              <a:spcAft>
                <a:spcPts val="0"/>
              </a:spcAft>
              <a:buClr>
                <a:srgbClr val="4C4C51"/>
              </a:buClr>
              <a:buSzPts val="1500"/>
              <a:buChar char="●"/>
            </a:pPr>
            <a:r>
              <a:rPr lang="en" sz="1500">
                <a:solidFill>
                  <a:srgbClr val="4C4C51"/>
                </a:solidFill>
                <a:highlight>
                  <a:srgbClr val="FFFFFF"/>
                </a:highlight>
              </a:rPr>
              <a:t>Includes infrastructure—servers, storage and networking</a:t>
            </a:r>
            <a:r>
              <a:rPr lang="en" sz="1500">
                <a:solidFill>
                  <a:srgbClr val="4C4C51"/>
                </a:solidFill>
                <a:highlight>
                  <a:srgbClr val="FFFFFF"/>
                </a:highlight>
              </a:rPr>
              <a:t>—along with </a:t>
            </a:r>
            <a:r>
              <a:rPr lang="en" sz="1500">
                <a:solidFill>
                  <a:srgbClr val="4C4C51"/>
                </a:solidFill>
                <a:highlight>
                  <a:srgbClr val="FFFFFF"/>
                </a:highlight>
              </a:rPr>
              <a:t>middleware, development tools, database management systems and more. </a:t>
            </a:r>
            <a:endParaRPr sz="1500">
              <a:solidFill>
                <a:srgbClr val="4C4C51"/>
              </a:solidFill>
              <a:highlight>
                <a:srgbClr val="FFFFFF"/>
              </a:highlight>
            </a:endParaRPr>
          </a:p>
          <a:p>
            <a:pPr indent="-323850" lvl="0" marL="457200" rtl="0" algn="just">
              <a:lnSpc>
                <a:spcPct val="150000"/>
              </a:lnSpc>
              <a:spcBef>
                <a:spcPts val="0"/>
              </a:spcBef>
              <a:spcAft>
                <a:spcPts val="0"/>
              </a:spcAft>
              <a:buClr>
                <a:srgbClr val="4C4C51"/>
              </a:buClr>
              <a:buSzPts val="1500"/>
              <a:buChar char="●"/>
            </a:pPr>
            <a:r>
              <a:rPr lang="en" sz="1500">
                <a:solidFill>
                  <a:srgbClr val="4C4C51"/>
                </a:solidFill>
                <a:highlight>
                  <a:srgbClr val="FFFFFF"/>
                </a:highlight>
              </a:rPr>
              <a:t>Designed to support the complete web application lifecycle: building, testing, deploying, managing and updating.</a:t>
            </a:r>
            <a:endParaRPr sz="1500">
              <a:solidFill>
                <a:srgbClr val="4C4C51"/>
              </a:solidFill>
              <a:highlight>
                <a:srgbClr val="FFFFFF"/>
              </a:highlight>
            </a:endParaRPr>
          </a:p>
          <a:p>
            <a:pPr indent="-323850" lvl="0" marL="457200" rtl="0" algn="just">
              <a:lnSpc>
                <a:spcPct val="150000"/>
              </a:lnSpc>
              <a:spcBef>
                <a:spcPts val="0"/>
              </a:spcBef>
              <a:spcAft>
                <a:spcPts val="0"/>
              </a:spcAft>
              <a:buClr>
                <a:srgbClr val="4C4C51"/>
              </a:buClr>
              <a:buSzPts val="1500"/>
              <a:buChar char="●"/>
            </a:pPr>
            <a:r>
              <a:rPr lang="en" sz="1500">
                <a:solidFill>
                  <a:srgbClr val="4C4C51"/>
                </a:solidFill>
                <a:highlight>
                  <a:srgbClr val="FFFFFF"/>
                </a:highlight>
              </a:rPr>
              <a:t>Examples: AWS Elastic BeanStalk, Google App Engine, Heroku, etc</a:t>
            </a:r>
            <a:endParaRPr sz="1500">
              <a:solidFill>
                <a:srgbClr val="4C4C51"/>
              </a:solidFill>
              <a:highlight>
                <a:srgbClr val="FFFFFF"/>
              </a:highlight>
            </a:endParaRPr>
          </a:p>
          <a:p>
            <a:pPr indent="-323850" lvl="0" marL="457200" rtl="0" algn="just">
              <a:lnSpc>
                <a:spcPct val="150000"/>
              </a:lnSpc>
              <a:spcBef>
                <a:spcPts val="0"/>
              </a:spcBef>
              <a:spcAft>
                <a:spcPts val="0"/>
              </a:spcAft>
              <a:buClr>
                <a:srgbClr val="4C4C51"/>
              </a:buClr>
              <a:buSzPts val="1500"/>
              <a:buChar char="●"/>
            </a:pPr>
            <a:r>
              <a:rPr lang="en" sz="1500">
                <a:solidFill>
                  <a:srgbClr val="4C4C51"/>
                </a:solidFill>
                <a:highlight>
                  <a:srgbClr val="FFFFFF"/>
                </a:highlight>
              </a:rPr>
              <a:t>Users: Software Developers</a:t>
            </a:r>
            <a:endParaRPr sz="1500">
              <a:solidFill>
                <a:srgbClr val="4C4C51"/>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SaaS (Software as a Service):</a:t>
            </a:r>
            <a:endParaRPr/>
          </a:p>
        </p:txBody>
      </p:sp>
      <p:sp>
        <p:nvSpPr>
          <p:cNvPr id="378" name="Google Shape;378;p27"/>
          <p:cNvSpPr txBox="1"/>
          <p:nvPr>
            <p:ph idx="1" type="body"/>
          </p:nvPr>
        </p:nvSpPr>
        <p:spPr>
          <a:xfrm>
            <a:off x="952200" y="1597875"/>
            <a:ext cx="7382100" cy="31956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Clr>
                <a:srgbClr val="373737"/>
              </a:buClr>
              <a:buSzPts val="1500"/>
              <a:buChar char="●"/>
            </a:pPr>
            <a:r>
              <a:rPr lang="en" sz="1500">
                <a:solidFill>
                  <a:srgbClr val="373737"/>
                </a:solidFill>
              </a:rPr>
              <a:t>Provides you with a completed product that is run and managed by the service provider. </a:t>
            </a:r>
            <a:endParaRPr sz="1500">
              <a:solidFill>
                <a:srgbClr val="373737"/>
              </a:solidFill>
            </a:endParaRPr>
          </a:p>
          <a:p>
            <a:pPr indent="-323850" lvl="0" marL="457200" rtl="0" algn="just">
              <a:lnSpc>
                <a:spcPct val="150000"/>
              </a:lnSpc>
              <a:spcBef>
                <a:spcPts val="0"/>
              </a:spcBef>
              <a:spcAft>
                <a:spcPts val="0"/>
              </a:spcAft>
              <a:buClr>
                <a:srgbClr val="373737"/>
              </a:buClr>
              <a:buSzPts val="1500"/>
              <a:buChar char="●"/>
            </a:pPr>
            <a:r>
              <a:rPr lang="en" sz="1500">
                <a:solidFill>
                  <a:srgbClr val="373737"/>
                </a:solidFill>
              </a:rPr>
              <a:t>Runs as a single instance.</a:t>
            </a:r>
            <a:endParaRPr sz="1500">
              <a:solidFill>
                <a:srgbClr val="373737"/>
              </a:solidFill>
            </a:endParaRPr>
          </a:p>
          <a:p>
            <a:pPr indent="-323850" lvl="0" marL="457200" rtl="0" algn="just">
              <a:lnSpc>
                <a:spcPct val="150000"/>
              </a:lnSpc>
              <a:spcBef>
                <a:spcPts val="0"/>
              </a:spcBef>
              <a:spcAft>
                <a:spcPts val="0"/>
              </a:spcAft>
              <a:buClr>
                <a:srgbClr val="373737"/>
              </a:buClr>
              <a:buSzPts val="1500"/>
              <a:buChar char="●"/>
            </a:pPr>
            <a:r>
              <a:rPr lang="en" sz="1500">
                <a:solidFill>
                  <a:srgbClr val="373737"/>
                </a:solidFill>
              </a:rPr>
              <a:t>Available for multiple end users.</a:t>
            </a:r>
            <a:endParaRPr sz="1500">
              <a:solidFill>
                <a:srgbClr val="373737"/>
              </a:solidFill>
            </a:endParaRPr>
          </a:p>
          <a:p>
            <a:pPr indent="-323850" lvl="0" marL="457200" rtl="0" algn="just">
              <a:lnSpc>
                <a:spcPct val="150000"/>
              </a:lnSpc>
              <a:spcBef>
                <a:spcPts val="0"/>
              </a:spcBef>
              <a:spcAft>
                <a:spcPts val="0"/>
              </a:spcAft>
              <a:buClr>
                <a:srgbClr val="373737"/>
              </a:buClr>
              <a:buSzPts val="1500"/>
              <a:buChar char="●"/>
            </a:pPr>
            <a:r>
              <a:rPr lang="en" sz="1500">
                <a:solidFill>
                  <a:srgbClr val="373737"/>
                </a:solidFill>
              </a:rPr>
              <a:t>Accessible over the internet via web browsers.</a:t>
            </a:r>
            <a:endParaRPr sz="1500">
              <a:solidFill>
                <a:srgbClr val="373737"/>
              </a:solidFill>
            </a:endParaRPr>
          </a:p>
          <a:p>
            <a:pPr indent="-323850" lvl="0" marL="457200" rtl="0" algn="just">
              <a:lnSpc>
                <a:spcPct val="150000"/>
              </a:lnSpc>
              <a:spcBef>
                <a:spcPts val="0"/>
              </a:spcBef>
              <a:spcAft>
                <a:spcPts val="0"/>
              </a:spcAft>
              <a:buClr>
                <a:srgbClr val="373737"/>
              </a:buClr>
              <a:buSzPts val="1500"/>
              <a:buChar char="●"/>
            </a:pPr>
            <a:r>
              <a:rPr lang="en" sz="1500">
                <a:solidFill>
                  <a:srgbClr val="373737"/>
                </a:solidFill>
              </a:rPr>
              <a:t>All of the underlying infrastructure, middleware, app software and app data are located in the service provider’s data center.</a:t>
            </a:r>
            <a:endParaRPr sz="1500">
              <a:solidFill>
                <a:srgbClr val="373737"/>
              </a:solidFill>
            </a:endParaRPr>
          </a:p>
          <a:p>
            <a:pPr indent="-323850" lvl="0" marL="457200" rtl="0" algn="just">
              <a:lnSpc>
                <a:spcPct val="150000"/>
              </a:lnSpc>
              <a:spcBef>
                <a:spcPts val="0"/>
              </a:spcBef>
              <a:spcAft>
                <a:spcPts val="0"/>
              </a:spcAft>
              <a:buClr>
                <a:srgbClr val="373737"/>
              </a:buClr>
              <a:buSzPts val="1500"/>
              <a:buChar char="●"/>
            </a:pPr>
            <a:r>
              <a:rPr lang="en" sz="1500">
                <a:solidFill>
                  <a:srgbClr val="373737"/>
                </a:solidFill>
              </a:rPr>
              <a:t>Example: Gmail, Google Docs, Microsoft Office 365, Google drive, etc.</a:t>
            </a:r>
            <a:endParaRPr sz="1500">
              <a:solidFill>
                <a:srgbClr val="373737"/>
              </a:solidFill>
            </a:endParaRPr>
          </a:p>
          <a:p>
            <a:pPr indent="-323850" lvl="0" marL="457200" rtl="0" algn="just">
              <a:lnSpc>
                <a:spcPct val="150000"/>
              </a:lnSpc>
              <a:spcBef>
                <a:spcPts val="0"/>
              </a:spcBef>
              <a:spcAft>
                <a:spcPts val="0"/>
              </a:spcAft>
              <a:buClr>
                <a:srgbClr val="373737"/>
              </a:buClr>
              <a:buSzPts val="1500"/>
              <a:buChar char="●"/>
            </a:pPr>
            <a:r>
              <a:rPr lang="en" sz="1500">
                <a:solidFill>
                  <a:srgbClr val="373737"/>
                </a:solidFill>
              </a:rPr>
              <a:t>Users: End customers</a:t>
            </a:r>
            <a:endParaRPr sz="1500">
              <a:solidFill>
                <a:srgbClr val="373737"/>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999999"/>
        </a:solidFill>
      </p:bgPr>
    </p:bg>
    <p:spTree>
      <p:nvGrpSpPr>
        <p:cNvPr id="382" name="Shape 382"/>
        <p:cNvGrpSpPr/>
        <p:nvPr/>
      </p:nvGrpSpPr>
      <p:grpSpPr>
        <a:xfrm>
          <a:off x="0" y="0"/>
          <a:ext cx="0" cy="0"/>
          <a:chOff x="0" y="0"/>
          <a:chExt cx="0" cy="0"/>
        </a:xfrm>
      </p:grpSpPr>
      <p:sp>
        <p:nvSpPr>
          <p:cNvPr id="383" name="Google Shape;383;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85" name="Google Shape;385;p28"/>
          <p:cNvPicPr preferRelativeResize="0"/>
          <p:nvPr/>
        </p:nvPicPr>
        <p:blipFill rotWithShape="1">
          <a:blip r:embed="rId3">
            <a:alphaModFix/>
          </a:blip>
          <a:srcRect b="8029" l="0" r="0" t="2050"/>
          <a:stretch/>
        </p:blipFill>
        <p:spPr>
          <a:xfrm>
            <a:off x="0" y="0"/>
            <a:ext cx="9144000" cy="4721625"/>
          </a:xfrm>
          <a:prstGeom prst="rect">
            <a:avLst/>
          </a:prstGeom>
          <a:noFill/>
          <a:ln>
            <a:noFill/>
          </a:ln>
        </p:spPr>
      </p:pic>
      <p:sp>
        <p:nvSpPr>
          <p:cNvPr id="386" name="Google Shape;386;p28"/>
          <p:cNvSpPr txBox="1"/>
          <p:nvPr/>
        </p:nvSpPr>
        <p:spPr>
          <a:xfrm>
            <a:off x="1849700" y="4721625"/>
            <a:ext cx="1703700" cy="311700"/>
          </a:xfrm>
          <a:prstGeom prst="rect">
            <a:avLst/>
          </a:prstGeom>
          <a:solidFill>
            <a:srgbClr val="3FB8A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Nunito"/>
                <a:ea typeface="Nunito"/>
                <a:cs typeface="Nunito"/>
                <a:sym typeface="Nunito"/>
              </a:rPr>
              <a:t>You Manage</a:t>
            </a:r>
            <a:endParaRPr>
              <a:solidFill>
                <a:srgbClr val="FFFFFF"/>
              </a:solidFill>
              <a:latin typeface="Nunito"/>
              <a:ea typeface="Nunito"/>
              <a:cs typeface="Nunito"/>
              <a:sym typeface="Nunito"/>
            </a:endParaRPr>
          </a:p>
        </p:txBody>
      </p:sp>
      <p:sp>
        <p:nvSpPr>
          <p:cNvPr id="387" name="Google Shape;387;p28"/>
          <p:cNvSpPr txBox="1"/>
          <p:nvPr/>
        </p:nvSpPr>
        <p:spPr>
          <a:xfrm>
            <a:off x="1849700" y="4721625"/>
            <a:ext cx="1703700" cy="311700"/>
          </a:xfrm>
          <a:prstGeom prst="rect">
            <a:avLst/>
          </a:prstGeom>
          <a:solidFill>
            <a:srgbClr val="3FB8A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Nunito"/>
                <a:ea typeface="Nunito"/>
                <a:cs typeface="Nunito"/>
                <a:sym typeface="Nunito"/>
              </a:rPr>
              <a:t>You Manage</a:t>
            </a:r>
            <a:endParaRPr>
              <a:solidFill>
                <a:srgbClr val="FFFFFF"/>
              </a:solidFill>
              <a:latin typeface="Nunito"/>
              <a:ea typeface="Nunito"/>
              <a:cs typeface="Nunito"/>
              <a:sym typeface="Nunito"/>
            </a:endParaRPr>
          </a:p>
        </p:txBody>
      </p:sp>
      <p:sp>
        <p:nvSpPr>
          <p:cNvPr id="388" name="Google Shape;388;p28"/>
          <p:cNvSpPr txBox="1"/>
          <p:nvPr/>
        </p:nvSpPr>
        <p:spPr>
          <a:xfrm>
            <a:off x="5579850" y="4721625"/>
            <a:ext cx="1703700" cy="311700"/>
          </a:xfrm>
          <a:prstGeom prst="rect">
            <a:avLst/>
          </a:prstGeom>
          <a:solidFill>
            <a:srgbClr val="F159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Nunito"/>
                <a:ea typeface="Nunito"/>
                <a:cs typeface="Nunito"/>
                <a:sym typeface="Nunito"/>
              </a:rPr>
              <a:t>Others Manage</a:t>
            </a:r>
            <a:endParaRPr>
              <a:solidFill>
                <a:srgbClr val="FFFFFF"/>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29"/>
          <p:cNvSpPr txBox="1"/>
          <p:nvPr>
            <p:ph type="title"/>
          </p:nvPr>
        </p:nvSpPr>
        <p:spPr>
          <a:xfrm>
            <a:off x="1303800" y="598575"/>
            <a:ext cx="7030500" cy="54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E-Commerce and Cloud:</a:t>
            </a:r>
            <a:endParaRPr sz="3000"/>
          </a:p>
        </p:txBody>
      </p:sp>
      <p:pic>
        <p:nvPicPr>
          <p:cNvPr id="394" name="Google Shape;394;p29"/>
          <p:cNvPicPr preferRelativeResize="0"/>
          <p:nvPr/>
        </p:nvPicPr>
        <p:blipFill>
          <a:blip r:embed="rId3">
            <a:alphaModFix/>
          </a:blip>
          <a:stretch>
            <a:fillRect/>
          </a:stretch>
        </p:blipFill>
        <p:spPr>
          <a:xfrm>
            <a:off x="5470650" y="2842375"/>
            <a:ext cx="3673350" cy="2326400"/>
          </a:xfrm>
          <a:prstGeom prst="rect">
            <a:avLst/>
          </a:prstGeom>
          <a:noFill/>
          <a:ln>
            <a:noFill/>
          </a:ln>
        </p:spPr>
      </p:pic>
      <p:sp>
        <p:nvSpPr>
          <p:cNvPr id="395" name="Google Shape;395;p29"/>
          <p:cNvSpPr txBox="1"/>
          <p:nvPr>
            <p:ph idx="1" type="body"/>
          </p:nvPr>
        </p:nvSpPr>
        <p:spPr>
          <a:xfrm>
            <a:off x="811275" y="1452175"/>
            <a:ext cx="7523100" cy="32613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SzPts val="1800"/>
              <a:buChar char="●"/>
            </a:pPr>
            <a:r>
              <a:rPr lang="en" sz="1800"/>
              <a:t>Scalability</a:t>
            </a:r>
            <a:endParaRPr sz="1800"/>
          </a:p>
          <a:p>
            <a:pPr indent="-342900" lvl="0" marL="457200" rtl="0" algn="just">
              <a:lnSpc>
                <a:spcPct val="150000"/>
              </a:lnSpc>
              <a:spcBef>
                <a:spcPts val="0"/>
              </a:spcBef>
              <a:spcAft>
                <a:spcPts val="0"/>
              </a:spcAft>
              <a:buSzPts val="1800"/>
              <a:buChar char="●"/>
            </a:pPr>
            <a:r>
              <a:rPr lang="en" sz="1800"/>
              <a:t>Reliability(Backups)</a:t>
            </a:r>
            <a:endParaRPr sz="1800"/>
          </a:p>
          <a:p>
            <a:pPr indent="-342900" lvl="0" marL="457200" rtl="0" algn="just">
              <a:lnSpc>
                <a:spcPct val="150000"/>
              </a:lnSpc>
              <a:spcBef>
                <a:spcPts val="0"/>
              </a:spcBef>
              <a:spcAft>
                <a:spcPts val="0"/>
              </a:spcAft>
              <a:buSzPts val="1800"/>
              <a:buChar char="●"/>
            </a:pPr>
            <a:r>
              <a:rPr lang="en" sz="1800"/>
              <a:t>Improved mobility and enhanced accessibility</a:t>
            </a:r>
            <a:endParaRPr sz="1800"/>
          </a:p>
          <a:p>
            <a:pPr indent="-342900" lvl="0" marL="457200" rtl="0" algn="just">
              <a:lnSpc>
                <a:spcPct val="150000"/>
              </a:lnSpc>
              <a:spcBef>
                <a:spcPts val="0"/>
              </a:spcBef>
              <a:spcAft>
                <a:spcPts val="0"/>
              </a:spcAft>
              <a:buSzPts val="1800"/>
              <a:buChar char="●"/>
            </a:pPr>
            <a:r>
              <a:rPr lang="en" sz="1800"/>
              <a:t>Cost reduction</a:t>
            </a:r>
            <a:endParaRPr sz="1800"/>
          </a:p>
          <a:p>
            <a:pPr indent="-342900" lvl="0" marL="457200" rtl="0" algn="just">
              <a:lnSpc>
                <a:spcPct val="150000"/>
              </a:lnSpc>
              <a:spcBef>
                <a:spcPts val="0"/>
              </a:spcBef>
              <a:spcAft>
                <a:spcPts val="0"/>
              </a:spcAft>
              <a:buSzPts val="1800"/>
              <a:buChar char="●"/>
            </a:pPr>
            <a:r>
              <a:rPr lang="en" sz="1800"/>
              <a:t>Security</a:t>
            </a:r>
            <a:endParaRPr sz="1800"/>
          </a:p>
          <a:p>
            <a:pPr indent="-342900" lvl="0" marL="457200" rtl="0" algn="just">
              <a:lnSpc>
                <a:spcPct val="150000"/>
              </a:lnSpc>
              <a:spcBef>
                <a:spcPts val="0"/>
              </a:spcBef>
              <a:spcAft>
                <a:spcPts val="0"/>
              </a:spcAft>
              <a:buSzPts val="1800"/>
              <a:buChar char="●"/>
            </a:pPr>
            <a:r>
              <a:rPr lang="en" sz="1800"/>
              <a:t>Speed</a:t>
            </a:r>
            <a:endParaRPr sz="1800"/>
          </a:p>
          <a:p>
            <a:pPr indent="0" lvl="0" marL="0" rtl="0" algn="l">
              <a:spcBef>
                <a:spcPts val="1600"/>
              </a:spcBef>
              <a:spcAft>
                <a:spcPts val="160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C4587"/>
                </a:solidFill>
              </a:rPr>
              <a:t>CLOUD SERVICES</a:t>
            </a:r>
            <a:endParaRPr>
              <a:solidFill>
                <a:srgbClr val="1C4587"/>
              </a:solidFill>
            </a:endParaRPr>
          </a:p>
        </p:txBody>
      </p:sp>
      <p:sp>
        <p:nvSpPr>
          <p:cNvPr id="401" name="Google Shape;401;p3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02" name="Google Shape;402;p30"/>
          <p:cNvPicPr preferRelativeResize="0"/>
          <p:nvPr/>
        </p:nvPicPr>
        <p:blipFill>
          <a:blip r:embed="rId3">
            <a:alphaModFix/>
          </a:blip>
          <a:stretch>
            <a:fillRect/>
          </a:stretch>
        </p:blipFill>
        <p:spPr>
          <a:xfrm>
            <a:off x="228831" y="1451774"/>
            <a:ext cx="8686345" cy="3453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a:t>
            </a:r>
            <a:endParaRPr/>
          </a:p>
        </p:txBody>
      </p:sp>
      <p:sp>
        <p:nvSpPr>
          <p:cNvPr id="408" name="Google Shape;408;p3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09" name="Google Shape;409;p31"/>
          <p:cNvPicPr preferRelativeResize="0"/>
          <p:nvPr/>
        </p:nvPicPr>
        <p:blipFill>
          <a:blip r:embed="rId3">
            <a:alphaModFix/>
          </a:blip>
          <a:stretch>
            <a:fillRect/>
          </a:stretch>
        </p:blipFill>
        <p:spPr>
          <a:xfrm>
            <a:off x="660900" y="1302650"/>
            <a:ext cx="7988223" cy="3630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4"/>
          <p:cNvSpPr txBox="1"/>
          <p:nvPr>
            <p:ph idx="1" type="body"/>
          </p:nvPr>
        </p:nvSpPr>
        <p:spPr>
          <a:xfrm>
            <a:off x="92475" y="226550"/>
            <a:ext cx="8241600" cy="4348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                                                                                                                                                                                                                                                                           </a:t>
            </a:r>
            <a:endParaRPr/>
          </a:p>
          <a:p>
            <a:pPr indent="0" lvl="0" marL="0" rtl="0" algn="l">
              <a:spcBef>
                <a:spcPts val="1200"/>
              </a:spcBef>
              <a:spcAft>
                <a:spcPts val="1600"/>
              </a:spcAft>
              <a:buNone/>
            </a:pPr>
            <a:r>
              <a:t/>
            </a:r>
            <a:endParaRPr/>
          </a:p>
        </p:txBody>
      </p:sp>
      <p:pic>
        <p:nvPicPr>
          <p:cNvPr id="290" name="Google Shape;290;p14"/>
          <p:cNvPicPr preferRelativeResize="0"/>
          <p:nvPr/>
        </p:nvPicPr>
        <p:blipFill rotWithShape="1">
          <a:blip r:embed="rId3">
            <a:alphaModFix/>
          </a:blip>
          <a:srcRect b="1079" l="826" r="816" t="1624"/>
          <a:stretch/>
        </p:blipFill>
        <p:spPr>
          <a:xfrm>
            <a:off x="134025" y="654225"/>
            <a:ext cx="4993226" cy="4154926"/>
          </a:xfrm>
          <a:prstGeom prst="rect">
            <a:avLst/>
          </a:prstGeom>
          <a:noFill/>
          <a:ln>
            <a:noFill/>
          </a:ln>
        </p:spPr>
      </p:pic>
      <p:pic>
        <p:nvPicPr>
          <p:cNvPr id="291" name="Google Shape;291;p14"/>
          <p:cNvPicPr preferRelativeResize="0"/>
          <p:nvPr/>
        </p:nvPicPr>
        <p:blipFill>
          <a:blip r:embed="rId4">
            <a:alphaModFix/>
          </a:blip>
          <a:stretch>
            <a:fillRect/>
          </a:stretch>
        </p:blipFill>
        <p:spPr>
          <a:xfrm>
            <a:off x="5099875" y="571575"/>
            <a:ext cx="4044126" cy="4237574"/>
          </a:xfrm>
          <a:prstGeom prst="rect">
            <a:avLst/>
          </a:prstGeom>
          <a:noFill/>
          <a:ln>
            <a:noFill/>
          </a:ln>
        </p:spPr>
      </p:pic>
      <p:sp>
        <p:nvSpPr>
          <p:cNvPr id="292" name="Google Shape;292;p14"/>
          <p:cNvSpPr txBox="1"/>
          <p:nvPr/>
        </p:nvSpPr>
        <p:spPr>
          <a:xfrm>
            <a:off x="134025" y="0"/>
            <a:ext cx="7526700" cy="4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Impact"/>
                <a:ea typeface="Impact"/>
                <a:cs typeface="Impact"/>
                <a:sym typeface="Impact"/>
              </a:rPr>
              <a:t>WHY CLOUD?</a:t>
            </a:r>
            <a:endParaRPr sz="2400">
              <a:latin typeface="Impact"/>
              <a:ea typeface="Impact"/>
              <a:cs typeface="Impact"/>
              <a:sym typeface="Impact"/>
            </a:endParaRPr>
          </a:p>
        </p:txBody>
      </p:sp>
      <p:cxnSp>
        <p:nvCxnSpPr>
          <p:cNvPr id="293" name="Google Shape;293;p14"/>
          <p:cNvCxnSpPr/>
          <p:nvPr/>
        </p:nvCxnSpPr>
        <p:spPr>
          <a:xfrm>
            <a:off x="5099575" y="677325"/>
            <a:ext cx="300" cy="447330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14"/>
          <p:cNvCxnSpPr/>
          <p:nvPr/>
        </p:nvCxnSpPr>
        <p:spPr>
          <a:xfrm flipH="1" rot="10800000">
            <a:off x="4706650" y="1821450"/>
            <a:ext cx="681900" cy="11700"/>
          </a:xfrm>
          <a:prstGeom prst="straightConnector1">
            <a:avLst/>
          </a:prstGeom>
          <a:noFill/>
          <a:ln cap="flat" cmpd="sng" w="9525">
            <a:solidFill>
              <a:srgbClr val="000000"/>
            </a:solidFill>
            <a:prstDash val="solid"/>
            <a:round/>
            <a:headEnd len="med" w="med" type="none"/>
            <a:tailEnd len="med" w="med" type="triangle"/>
          </a:ln>
        </p:spPr>
      </p:cxnSp>
      <p:cxnSp>
        <p:nvCxnSpPr>
          <p:cNvPr id="295" name="Google Shape;295;p14"/>
          <p:cNvCxnSpPr/>
          <p:nvPr/>
        </p:nvCxnSpPr>
        <p:spPr>
          <a:xfrm>
            <a:off x="4764375" y="4029275"/>
            <a:ext cx="647400" cy="11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STORAGE</a:t>
            </a:r>
            <a:endParaRPr/>
          </a:p>
        </p:txBody>
      </p:sp>
      <p:sp>
        <p:nvSpPr>
          <p:cNvPr id="415" name="Google Shape;415;p3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16" name="Google Shape;416;p32"/>
          <p:cNvPicPr preferRelativeResize="0"/>
          <p:nvPr/>
        </p:nvPicPr>
        <p:blipFill>
          <a:blip r:embed="rId3">
            <a:alphaModFix/>
          </a:blip>
          <a:stretch>
            <a:fillRect/>
          </a:stretch>
        </p:blipFill>
        <p:spPr>
          <a:xfrm>
            <a:off x="972388" y="1780900"/>
            <a:ext cx="7693324" cy="2750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DEVELOPER TOOLS</a:t>
            </a:r>
            <a:endParaRPr/>
          </a:p>
        </p:txBody>
      </p:sp>
      <p:sp>
        <p:nvSpPr>
          <p:cNvPr id="422" name="Google Shape;422;p3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23" name="Google Shape;423;p33"/>
          <p:cNvPicPr preferRelativeResize="0"/>
          <p:nvPr/>
        </p:nvPicPr>
        <p:blipFill>
          <a:blip r:embed="rId3">
            <a:alphaModFix/>
          </a:blip>
          <a:stretch>
            <a:fillRect/>
          </a:stretch>
        </p:blipFill>
        <p:spPr>
          <a:xfrm>
            <a:off x="617775" y="1656725"/>
            <a:ext cx="8160648" cy="32082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APPLICATION</a:t>
            </a:r>
            <a:endParaRPr/>
          </a:p>
        </p:txBody>
      </p:sp>
      <p:sp>
        <p:nvSpPr>
          <p:cNvPr id="429" name="Google Shape;429;p3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30" name="Google Shape;430;p34"/>
          <p:cNvPicPr preferRelativeResize="0"/>
          <p:nvPr/>
        </p:nvPicPr>
        <p:blipFill>
          <a:blip r:embed="rId3">
            <a:alphaModFix/>
          </a:blip>
          <a:stretch>
            <a:fillRect/>
          </a:stretch>
        </p:blipFill>
        <p:spPr>
          <a:xfrm>
            <a:off x="574700" y="1854800"/>
            <a:ext cx="7959476" cy="2676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Cloud Security</a:t>
            </a:r>
            <a:endParaRPr sz="3000">
              <a:solidFill>
                <a:schemeClr val="accent1"/>
              </a:solidFill>
            </a:endParaRPr>
          </a:p>
        </p:txBody>
      </p:sp>
      <p:sp>
        <p:nvSpPr>
          <p:cNvPr id="436" name="Google Shape;436;p35"/>
          <p:cNvSpPr txBox="1"/>
          <p:nvPr>
            <p:ph idx="1" type="body"/>
          </p:nvPr>
        </p:nvSpPr>
        <p:spPr>
          <a:xfrm>
            <a:off x="647400" y="2195725"/>
            <a:ext cx="7686900" cy="2179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What is Cloud Security?</a:t>
            </a:r>
            <a:endParaRPr sz="2000"/>
          </a:p>
          <a:p>
            <a:pPr indent="-355600" lvl="0" marL="457200" rtl="0" algn="l">
              <a:spcBef>
                <a:spcPts val="0"/>
              </a:spcBef>
              <a:spcAft>
                <a:spcPts val="0"/>
              </a:spcAft>
              <a:buSzPts val="2000"/>
              <a:buChar char="●"/>
            </a:pPr>
            <a:r>
              <a:rPr lang="en" sz="2000"/>
              <a:t>Are public clouds Secure?</a:t>
            </a:r>
            <a:endParaRPr sz="2000"/>
          </a:p>
          <a:p>
            <a:pPr indent="-355600" lvl="0" marL="457200" rtl="0" algn="l">
              <a:spcBef>
                <a:spcPts val="0"/>
              </a:spcBef>
              <a:spcAft>
                <a:spcPts val="0"/>
              </a:spcAft>
              <a:buSzPts val="2000"/>
              <a:buChar char="●"/>
            </a:pPr>
            <a:r>
              <a:rPr lang="en" sz="2000"/>
              <a:t>How secure should you make an application?</a:t>
            </a:r>
            <a:endParaRPr sz="2000"/>
          </a:p>
          <a:p>
            <a:pPr indent="-355600" lvl="0" marL="457200" rtl="0" algn="l">
              <a:spcBef>
                <a:spcPts val="0"/>
              </a:spcBef>
              <a:spcAft>
                <a:spcPts val="0"/>
              </a:spcAft>
              <a:buSzPts val="2000"/>
              <a:buChar char="●"/>
            </a:pPr>
            <a:r>
              <a:rPr lang="en" sz="2000"/>
              <a:t>Troubleshooting threat in the cloud.</a:t>
            </a:r>
            <a:endParaRPr sz="2000"/>
          </a:p>
          <a:p>
            <a:pPr indent="-355600" lvl="0" marL="457200" rtl="0" algn="l">
              <a:spcBef>
                <a:spcPts val="0"/>
              </a:spcBef>
              <a:spcAft>
                <a:spcPts val="0"/>
              </a:spcAft>
              <a:buSzPts val="2000"/>
              <a:buChar char="●"/>
            </a:pPr>
            <a:r>
              <a:rPr lang="en" sz="2000"/>
              <a:t>Cloud Security in AWS</a:t>
            </a:r>
            <a:endParaRPr sz="2000"/>
          </a:p>
        </p:txBody>
      </p:sp>
      <p:pic>
        <p:nvPicPr>
          <p:cNvPr id="437" name="Google Shape;437;p35"/>
          <p:cNvPicPr preferRelativeResize="0"/>
          <p:nvPr/>
        </p:nvPicPr>
        <p:blipFill>
          <a:blip r:embed="rId3">
            <a:alphaModFix/>
          </a:blip>
          <a:stretch>
            <a:fillRect/>
          </a:stretch>
        </p:blipFill>
        <p:spPr>
          <a:xfrm>
            <a:off x="6073475" y="432498"/>
            <a:ext cx="2748724" cy="1331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Why Cloud Security?</a:t>
            </a:r>
            <a:endParaRPr>
              <a:solidFill>
                <a:schemeClr val="accent1"/>
              </a:solidFill>
            </a:endParaRPr>
          </a:p>
        </p:txBody>
      </p:sp>
      <p:pic>
        <p:nvPicPr>
          <p:cNvPr id="443" name="Google Shape;443;p36"/>
          <p:cNvPicPr preferRelativeResize="0"/>
          <p:nvPr/>
        </p:nvPicPr>
        <p:blipFill>
          <a:blip r:embed="rId3">
            <a:alphaModFix/>
          </a:blip>
          <a:stretch>
            <a:fillRect/>
          </a:stretch>
        </p:blipFill>
        <p:spPr>
          <a:xfrm>
            <a:off x="427600" y="2651475"/>
            <a:ext cx="1908974" cy="1908974"/>
          </a:xfrm>
          <a:prstGeom prst="rect">
            <a:avLst/>
          </a:prstGeom>
          <a:noFill/>
          <a:ln>
            <a:noFill/>
          </a:ln>
        </p:spPr>
      </p:pic>
      <p:pic>
        <p:nvPicPr>
          <p:cNvPr id="444" name="Google Shape;444;p36"/>
          <p:cNvPicPr preferRelativeResize="0"/>
          <p:nvPr/>
        </p:nvPicPr>
        <p:blipFill>
          <a:blip r:embed="rId4">
            <a:alphaModFix/>
          </a:blip>
          <a:stretch>
            <a:fillRect/>
          </a:stretch>
        </p:blipFill>
        <p:spPr>
          <a:xfrm>
            <a:off x="2867700" y="3053700"/>
            <a:ext cx="3493600" cy="651525"/>
          </a:xfrm>
          <a:prstGeom prst="rect">
            <a:avLst/>
          </a:prstGeom>
          <a:noFill/>
          <a:ln>
            <a:noFill/>
          </a:ln>
        </p:spPr>
      </p:pic>
      <p:pic>
        <p:nvPicPr>
          <p:cNvPr id="445" name="Google Shape;445;p36"/>
          <p:cNvPicPr preferRelativeResize="0"/>
          <p:nvPr/>
        </p:nvPicPr>
        <p:blipFill>
          <a:blip r:embed="rId5">
            <a:alphaModFix/>
          </a:blip>
          <a:stretch>
            <a:fillRect/>
          </a:stretch>
        </p:blipFill>
        <p:spPr>
          <a:xfrm>
            <a:off x="6892425" y="2651475"/>
            <a:ext cx="2195376" cy="1615426"/>
          </a:xfrm>
          <a:prstGeom prst="rect">
            <a:avLst/>
          </a:prstGeom>
          <a:noFill/>
          <a:ln>
            <a:noFill/>
          </a:ln>
        </p:spPr>
      </p:pic>
      <p:sp>
        <p:nvSpPr>
          <p:cNvPr id="446" name="Google Shape;446;p36"/>
          <p:cNvSpPr txBox="1"/>
          <p:nvPr/>
        </p:nvSpPr>
        <p:spPr>
          <a:xfrm>
            <a:off x="662850" y="1482800"/>
            <a:ext cx="7818300" cy="4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Some of the disastrous Data Breaches….</a:t>
            </a:r>
            <a:endParaRPr sz="1800">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37"/>
          <p:cNvSpPr txBox="1"/>
          <p:nvPr>
            <p:ph type="title"/>
          </p:nvPr>
        </p:nvSpPr>
        <p:spPr>
          <a:xfrm>
            <a:off x="1225175" y="6884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What is Cloud Security?</a:t>
            </a:r>
            <a:endParaRPr>
              <a:solidFill>
                <a:schemeClr val="accent1"/>
              </a:solidFill>
            </a:endParaRPr>
          </a:p>
        </p:txBody>
      </p:sp>
      <p:pic>
        <p:nvPicPr>
          <p:cNvPr id="452" name="Google Shape;452;p37"/>
          <p:cNvPicPr preferRelativeResize="0"/>
          <p:nvPr/>
        </p:nvPicPr>
        <p:blipFill rotWithShape="1">
          <a:blip r:embed="rId3">
            <a:alphaModFix/>
          </a:blip>
          <a:srcRect b="-7480" l="1070" r="-1069" t="7480"/>
          <a:stretch/>
        </p:blipFill>
        <p:spPr>
          <a:xfrm>
            <a:off x="1810800" y="1484200"/>
            <a:ext cx="4662460" cy="2526150"/>
          </a:xfrm>
          <a:prstGeom prst="rect">
            <a:avLst/>
          </a:prstGeom>
          <a:noFill/>
          <a:ln>
            <a:noFill/>
          </a:ln>
        </p:spPr>
      </p:pic>
      <p:sp>
        <p:nvSpPr>
          <p:cNvPr id="453" name="Google Shape;453;p37"/>
          <p:cNvSpPr txBox="1"/>
          <p:nvPr/>
        </p:nvSpPr>
        <p:spPr>
          <a:xfrm>
            <a:off x="640300" y="4088975"/>
            <a:ext cx="7773600" cy="9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It is the use of latest Technologies and techniques to protect your data, application and Infrastructure which is associated with Cloud Computing.</a:t>
            </a:r>
            <a:endParaRPr sz="1800">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Are Public Clouds Secure?</a:t>
            </a:r>
            <a:endParaRPr>
              <a:solidFill>
                <a:schemeClr val="accent1"/>
              </a:solidFill>
            </a:endParaRPr>
          </a:p>
        </p:txBody>
      </p:sp>
      <p:pic>
        <p:nvPicPr>
          <p:cNvPr id="459" name="Google Shape;459;p38"/>
          <p:cNvPicPr preferRelativeResize="0"/>
          <p:nvPr/>
        </p:nvPicPr>
        <p:blipFill>
          <a:blip r:embed="rId3">
            <a:alphaModFix/>
          </a:blip>
          <a:stretch>
            <a:fillRect/>
          </a:stretch>
        </p:blipFill>
        <p:spPr>
          <a:xfrm>
            <a:off x="7347325" y="235900"/>
            <a:ext cx="1437175" cy="1361975"/>
          </a:xfrm>
          <a:prstGeom prst="rect">
            <a:avLst/>
          </a:prstGeom>
          <a:noFill/>
          <a:ln>
            <a:noFill/>
          </a:ln>
        </p:spPr>
      </p:pic>
      <p:sp>
        <p:nvSpPr>
          <p:cNvPr id="460" name="Google Shape;460;p38"/>
          <p:cNvSpPr txBox="1"/>
          <p:nvPr/>
        </p:nvSpPr>
        <p:spPr>
          <a:xfrm>
            <a:off x="449325" y="2212975"/>
            <a:ext cx="2033400" cy="27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461" name="Google Shape;461;p38"/>
          <p:cNvPicPr preferRelativeResize="0"/>
          <p:nvPr/>
        </p:nvPicPr>
        <p:blipFill>
          <a:blip r:embed="rId4">
            <a:alphaModFix/>
          </a:blip>
          <a:stretch>
            <a:fillRect/>
          </a:stretch>
        </p:blipFill>
        <p:spPr>
          <a:xfrm>
            <a:off x="187950" y="1864675"/>
            <a:ext cx="2294775" cy="2867125"/>
          </a:xfrm>
          <a:prstGeom prst="rect">
            <a:avLst/>
          </a:prstGeom>
          <a:noFill/>
          <a:ln>
            <a:noFill/>
          </a:ln>
        </p:spPr>
      </p:pic>
      <p:sp>
        <p:nvSpPr>
          <p:cNvPr id="462" name="Google Shape;462;p38"/>
          <p:cNvSpPr txBox="1"/>
          <p:nvPr/>
        </p:nvSpPr>
        <p:spPr>
          <a:xfrm>
            <a:off x="2583675" y="1426975"/>
            <a:ext cx="6099600" cy="3572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Nunito"/>
              <a:buChar char="●"/>
            </a:pPr>
            <a:r>
              <a:rPr lang="en" sz="1800">
                <a:latin typeface="Nunito"/>
                <a:ea typeface="Nunito"/>
                <a:cs typeface="Nunito"/>
                <a:sym typeface="Nunito"/>
              </a:rPr>
              <a:t>Multi-tenancy</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 You Rent Computing Power(Storage space) → Cloud Provider → Alongside Other Tenants</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It’s a lot like leasing a Physical space from a LandLord!</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Cloud Control Matrix</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Data Encryption</a:t>
            </a:r>
            <a:endParaRPr sz="1800">
              <a:latin typeface="Nunito"/>
              <a:ea typeface="Nunito"/>
              <a:cs typeface="Nunito"/>
              <a:sym typeface="Nunito"/>
            </a:endParaRPr>
          </a:p>
          <a:p>
            <a:pPr indent="-342900" lvl="0" marL="457200" rtl="0" algn="l">
              <a:spcBef>
                <a:spcPts val="0"/>
              </a:spcBef>
              <a:spcAft>
                <a:spcPts val="0"/>
              </a:spcAft>
              <a:buSzPts val="1800"/>
              <a:buFont typeface="Nunito"/>
              <a:buChar char="●"/>
            </a:pPr>
            <a:r>
              <a:rPr lang="en" sz="1800">
                <a:latin typeface="Nunito"/>
                <a:ea typeface="Nunito"/>
                <a:cs typeface="Nunito"/>
                <a:sym typeface="Nunito"/>
              </a:rPr>
              <a:t>Hybrid Cloud</a:t>
            </a:r>
            <a:endParaRPr sz="1800">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3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How secure should you make an Application?</a:t>
            </a:r>
            <a:endParaRPr>
              <a:solidFill>
                <a:schemeClr val="accent1"/>
              </a:solidFill>
            </a:endParaRPr>
          </a:p>
        </p:txBody>
      </p:sp>
      <p:pic>
        <p:nvPicPr>
          <p:cNvPr id="468" name="Google Shape;468;p39"/>
          <p:cNvPicPr preferRelativeResize="0"/>
          <p:nvPr/>
        </p:nvPicPr>
        <p:blipFill>
          <a:blip r:embed="rId3">
            <a:alphaModFix/>
          </a:blip>
          <a:stretch>
            <a:fillRect/>
          </a:stretch>
        </p:blipFill>
        <p:spPr>
          <a:xfrm>
            <a:off x="1081425" y="2370250"/>
            <a:ext cx="1940725" cy="1898450"/>
          </a:xfrm>
          <a:prstGeom prst="rect">
            <a:avLst/>
          </a:prstGeom>
          <a:noFill/>
          <a:ln>
            <a:noFill/>
          </a:ln>
        </p:spPr>
      </p:pic>
      <p:pic>
        <p:nvPicPr>
          <p:cNvPr id="469" name="Google Shape;469;p39"/>
          <p:cNvPicPr preferRelativeResize="0"/>
          <p:nvPr/>
        </p:nvPicPr>
        <p:blipFill>
          <a:blip r:embed="rId4">
            <a:alphaModFix/>
          </a:blip>
          <a:stretch>
            <a:fillRect/>
          </a:stretch>
        </p:blipFill>
        <p:spPr>
          <a:xfrm>
            <a:off x="6072250" y="2516287"/>
            <a:ext cx="1481425" cy="1606376"/>
          </a:xfrm>
          <a:prstGeom prst="rect">
            <a:avLst/>
          </a:prstGeom>
          <a:noFill/>
          <a:ln>
            <a:noFill/>
          </a:ln>
        </p:spPr>
      </p:pic>
      <p:sp>
        <p:nvSpPr>
          <p:cNvPr id="470" name="Google Shape;470;p39"/>
          <p:cNvSpPr txBox="1"/>
          <p:nvPr/>
        </p:nvSpPr>
        <p:spPr>
          <a:xfrm>
            <a:off x="1055950" y="1729950"/>
            <a:ext cx="6717600" cy="3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Cloud Security is both SCIENCE and ART.</a:t>
            </a:r>
            <a:endParaRPr sz="1800">
              <a:latin typeface="Nunito"/>
              <a:ea typeface="Nunito"/>
              <a:cs typeface="Nunito"/>
              <a:sym typeface="Nunito"/>
            </a:endParaRPr>
          </a:p>
        </p:txBody>
      </p:sp>
      <p:sp>
        <p:nvSpPr>
          <p:cNvPr id="471" name="Google Shape;471;p39"/>
          <p:cNvSpPr txBox="1"/>
          <p:nvPr/>
        </p:nvSpPr>
        <p:spPr>
          <a:xfrm>
            <a:off x="314550" y="4503850"/>
            <a:ext cx="3909300" cy="5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Nunito"/>
                <a:ea typeface="Nunito"/>
                <a:cs typeface="Nunito"/>
                <a:sym typeface="Nunito"/>
              </a:rPr>
              <a:t>Come up with New ways of Securing an Application.</a:t>
            </a:r>
            <a:endParaRPr sz="1200">
              <a:latin typeface="Nunito"/>
              <a:ea typeface="Nunito"/>
              <a:cs typeface="Nunito"/>
              <a:sym typeface="Nunito"/>
            </a:endParaRPr>
          </a:p>
        </p:txBody>
      </p:sp>
      <p:sp>
        <p:nvSpPr>
          <p:cNvPr id="472" name="Google Shape;472;p39"/>
          <p:cNvSpPr txBox="1"/>
          <p:nvPr/>
        </p:nvSpPr>
        <p:spPr>
          <a:xfrm>
            <a:off x="4819200" y="4503850"/>
            <a:ext cx="4324800" cy="1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Nunito"/>
                <a:ea typeface="Nunito"/>
                <a:cs typeface="Nunito"/>
                <a:sym typeface="Nunito"/>
              </a:rPr>
              <a:t>Create techniques in such a way that UX is not hindered.</a:t>
            </a:r>
            <a:endParaRPr sz="1200">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40"/>
          <p:cNvSpPr txBox="1"/>
          <p:nvPr/>
        </p:nvSpPr>
        <p:spPr>
          <a:xfrm>
            <a:off x="1303075" y="808800"/>
            <a:ext cx="7616100" cy="5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accent1"/>
                </a:solidFill>
                <a:latin typeface="Maven Pro"/>
                <a:ea typeface="Maven Pro"/>
                <a:cs typeface="Maven Pro"/>
                <a:sym typeface="Maven Pro"/>
              </a:rPr>
              <a:t>How To Troubleshoot a threat in the Cloud?</a:t>
            </a:r>
            <a:endParaRPr b="1" sz="2800">
              <a:solidFill>
                <a:schemeClr val="accent1"/>
              </a:solidFill>
              <a:latin typeface="Maven Pro"/>
              <a:ea typeface="Maven Pro"/>
              <a:cs typeface="Maven Pro"/>
              <a:sym typeface="Maven Pro"/>
            </a:endParaRPr>
          </a:p>
        </p:txBody>
      </p:sp>
      <p:pic>
        <p:nvPicPr>
          <p:cNvPr id="478" name="Google Shape;478;p40"/>
          <p:cNvPicPr preferRelativeResize="0"/>
          <p:nvPr/>
        </p:nvPicPr>
        <p:blipFill>
          <a:blip r:embed="rId3">
            <a:alphaModFix/>
          </a:blip>
          <a:stretch>
            <a:fillRect/>
          </a:stretch>
        </p:blipFill>
        <p:spPr>
          <a:xfrm>
            <a:off x="3509400" y="2082938"/>
            <a:ext cx="2125200" cy="2125200"/>
          </a:xfrm>
          <a:prstGeom prst="rect">
            <a:avLst/>
          </a:prstGeom>
          <a:noFill/>
          <a:ln>
            <a:noFill/>
          </a:ln>
        </p:spPr>
      </p:pic>
      <p:pic>
        <p:nvPicPr>
          <p:cNvPr id="479" name="Google Shape;479;p40"/>
          <p:cNvPicPr preferRelativeResize="0"/>
          <p:nvPr/>
        </p:nvPicPr>
        <p:blipFill>
          <a:blip r:embed="rId4">
            <a:alphaModFix/>
          </a:blip>
          <a:stretch>
            <a:fillRect/>
          </a:stretch>
        </p:blipFill>
        <p:spPr>
          <a:xfrm>
            <a:off x="6024250" y="2069213"/>
            <a:ext cx="2143125" cy="2133600"/>
          </a:xfrm>
          <a:prstGeom prst="rect">
            <a:avLst/>
          </a:prstGeom>
          <a:noFill/>
          <a:ln>
            <a:noFill/>
          </a:ln>
        </p:spPr>
      </p:pic>
      <p:sp>
        <p:nvSpPr>
          <p:cNvPr id="480" name="Google Shape;480;p40"/>
          <p:cNvSpPr txBox="1"/>
          <p:nvPr/>
        </p:nvSpPr>
        <p:spPr>
          <a:xfrm>
            <a:off x="664300" y="4488625"/>
            <a:ext cx="2201700" cy="4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Nunito"/>
                <a:ea typeface="Nunito"/>
                <a:cs typeface="Nunito"/>
                <a:sym typeface="Nunito"/>
              </a:rPr>
              <a:t>Monitoring Data</a:t>
            </a:r>
            <a:endParaRPr b="1" sz="1800">
              <a:latin typeface="Nunito"/>
              <a:ea typeface="Nunito"/>
              <a:cs typeface="Nunito"/>
              <a:sym typeface="Nunito"/>
            </a:endParaRPr>
          </a:p>
        </p:txBody>
      </p:sp>
      <p:sp>
        <p:nvSpPr>
          <p:cNvPr id="481" name="Google Shape;481;p40"/>
          <p:cNvSpPr txBox="1"/>
          <p:nvPr/>
        </p:nvSpPr>
        <p:spPr>
          <a:xfrm>
            <a:off x="3463800" y="4507675"/>
            <a:ext cx="22587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Nunito"/>
                <a:ea typeface="Nunito"/>
                <a:cs typeface="Nunito"/>
                <a:sym typeface="Nunito"/>
              </a:rPr>
              <a:t>Gaining Visibility</a:t>
            </a:r>
            <a:endParaRPr b="1" sz="1800">
              <a:latin typeface="Nunito"/>
              <a:ea typeface="Nunito"/>
              <a:cs typeface="Nunito"/>
              <a:sym typeface="Nunito"/>
            </a:endParaRPr>
          </a:p>
        </p:txBody>
      </p:sp>
      <p:sp>
        <p:nvSpPr>
          <p:cNvPr id="482" name="Google Shape;482;p40"/>
          <p:cNvSpPr txBox="1"/>
          <p:nvPr/>
        </p:nvSpPr>
        <p:spPr>
          <a:xfrm>
            <a:off x="6024250" y="4507675"/>
            <a:ext cx="23535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Nunito"/>
                <a:ea typeface="Nunito"/>
                <a:cs typeface="Nunito"/>
                <a:sym typeface="Nunito"/>
              </a:rPr>
              <a:t>Managing Access</a:t>
            </a:r>
            <a:endParaRPr b="1" sz="1800">
              <a:latin typeface="Nunito"/>
              <a:ea typeface="Nunito"/>
              <a:cs typeface="Nunito"/>
              <a:sym typeface="Nunito"/>
            </a:endParaRPr>
          </a:p>
        </p:txBody>
      </p:sp>
      <p:sp>
        <p:nvSpPr>
          <p:cNvPr id="483" name="Google Shape;483;p40"/>
          <p:cNvSpPr txBox="1"/>
          <p:nvPr/>
        </p:nvSpPr>
        <p:spPr>
          <a:xfrm>
            <a:off x="512450" y="1432400"/>
            <a:ext cx="83604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Threat identification is done in 3 stages….</a:t>
            </a:r>
            <a:endParaRPr b="1">
              <a:latin typeface="Nunito"/>
              <a:ea typeface="Nunito"/>
              <a:cs typeface="Nunito"/>
              <a:sym typeface="Nunito"/>
            </a:endParaRPr>
          </a:p>
        </p:txBody>
      </p:sp>
      <p:pic>
        <p:nvPicPr>
          <p:cNvPr id="484" name="Google Shape;484;p40"/>
          <p:cNvPicPr preferRelativeResize="0"/>
          <p:nvPr/>
        </p:nvPicPr>
        <p:blipFill>
          <a:blip r:embed="rId5">
            <a:alphaModFix/>
          </a:blip>
          <a:stretch>
            <a:fillRect/>
          </a:stretch>
        </p:blipFill>
        <p:spPr>
          <a:xfrm>
            <a:off x="405125" y="2512675"/>
            <a:ext cx="2714625" cy="1685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4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Cloud Security in AWS</a:t>
            </a:r>
            <a:endParaRPr>
              <a:solidFill>
                <a:schemeClr val="accent1"/>
              </a:solidFill>
            </a:endParaRPr>
          </a:p>
        </p:txBody>
      </p:sp>
      <p:pic>
        <p:nvPicPr>
          <p:cNvPr id="490" name="Google Shape;490;p41"/>
          <p:cNvPicPr preferRelativeResize="0"/>
          <p:nvPr/>
        </p:nvPicPr>
        <p:blipFill rotWithShape="1">
          <a:blip r:embed="rId3">
            <a:alphaModFix/>
          </a:blip>
          <a:srcRect b="23303" l="19249" r="12416" t="16167"/>
          <a:stretch/>
        </p:blipFill>
        <p:spPr>
          <a:xfrm>
            <a:off x="6875025" y="104250"/>
            <a:ext cx="1818925" cy="1808600"/>
          </a:xfrm>
          <a:prstGeom prst="rect">
            <a:avLst/>
          </a:prstGeom>
          <a:noFill/>
          <a:ln>
            <a:noFill/>
          </a:ln>
        </p:spPr>
      </p:pic>
      <p:sp>
        <p:nvSpPr>
          <p:cNvPr id="491" name="Google Shape;491;p41"/>
          <p:cNvSpPr txBox="1"/>
          <p:nvPr/>
        </p:nvSpPr>
        <p:spPr>
          <a:xfrm>
            <a:off x="135425" y="1597875"/>
            <a:ext cx="30219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5"/>
                </a:solidFill>
                <a:latin typeface="Nunito"/>
                <a:ea typeface="Nunito"/>
                <a:cs typeface="Nunito"/>
                <a:sym typeface="Nunito"/>
              </a:rPr>
              <a:t>1. </a:t>
            </a:r>
            <a:r>
              <a:rPr b="1" lang="en" sz="1800">
                <a:solidFill>
                  <a:schemeClr val="accent5"/>
                </a:solidFill>
                <a:latin typeface="Nunito"/>
                <a:ea typeface="Nunito"/>
                <a:cs typeface="Nunito"/>
                <a:sym typeface="Nunito"/>
              </a:rPr>
              <a:t>Monitoring Data</a:t>
            </a:r>
            <a:endParaRPr b="1" sz="1800">
              <a:solidFill>
                <a:schemeClr val="accent5"/>
              </a:solidFill>
              <a:latin typeface="Nunito"/>
              <a:ea typeface="Nunito"/>
              <a:cs typeface="Nunito"/>
              <a:sym typeface="Nunito"/>
            </a:endParaRPr>
          </a:p>
        </p:txBody>
      </p:sp>
      <p:sp>
        <p:nvSpPr>
          <p:cNvPr id="492" name="Google Shape;492;p41"/>
          <p:cNvSpPr txBox="1"/>
          <p:nvPr/>
        </p:nvSpPr>
        <p:spPr>
          <a:xfrm>
            <a:off x="224675" y="2179275"/>
            <a:ext cx="6167100" cy="27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There is a Cloud Monitoring Tool in AWS called AWS Cloud Watch where you can : </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Monitor the data (Custom metrics)</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Set Alarms</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View graphs and Statistics</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Monitor and react to resource changes.</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Monitor Traffic</a:t>
            </a:r>
            <a:endParaRPr sz="1800">
              <a:latin typeface="Nunito"/>
              <a:ea typeface="Nunito"/>
              <a:cs typeface="Nunito"/>
              <a:sym typeface="Nunito"/>
            </a:endParaRPr>
          </a:p>
        </p:txBody>
      </p:sp>
      <p:pic>
        <p:nvPicPr>
          <p:cNvPr id="493" name="Google Shape;493;p41"/>
          <p:cNvPicPr preferRelativeResize="0"/>
          <p:nvPr/>
        </p:nvPicPr>
        <p:blipFill>
          <a:blip r:embed="rId4">
            <a:alphaModFix/>
          </a:blip>
          <a:stretch>
            <a:fillRect/>
          </a:stretch>
        </p:blipFill>
        <p:spPr>
          <a:xfrm>
            <a:off x="4737100" y="2682675"/>
            <a:ext cx="4406900" cy="2460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15"/>
          <p:cNvSpPr txBox="1"/>
          <p:nvPr>
            <p:ph idx="1" type="body"/>
          </p:nvPr>
        </p:nvSpPr>
        <p:spPr>
          <a:xfrm>
            <a:off x="753600" y="758225"/>
            <a:ext cx="7580700" cy="377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1" name="Google Shape;301;p15"/>
          <p:cNvPicPr preferRelativeResize="0"/>
          <p:nvPr/>
        </p:nvPicPr>
        <p:blipFill>
          <a:blip r:embed="rId3">
            <a:alphaModFix/>
          </a:blip>
          <a:stretch>
            <a:fillRect/>
          </a:stretch>
        </p:blipFill>
        <p:spPr>
          <a:xfrm>
            <a:off x="499325" y="236600"/>
            <a:ext cx="8125574" cy="46703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pic>
        <p:nvPicPr>
          <p:cNvPr id="498" name="Google Shape;498;p42"/>
          <p:cNvPicPr preferRelativeResize="0"/>
          <p:nvPr/>
        </p:nvPicPr>
        <p:blipFill rotWithShape="1">
          <a:blip r:embed="rId3">
            <a:alphaModFix/>
          </a:blip>
          <a:srcRect b="0" l="46586" r="0" t="0"/>
          <a:stretch/>
        </p:blipFill>
        <p:spPr>
          <a:xfrm>
            <a:off x="7183500" y="0"/>
            <a:ext cx="1752125" cy="1827025"/>
          </a:xfrm>
          <a:prstGeom prst="rect">
            <a:avLst/>
          </a:prstGeom>
          <a:noFill/>
          <a:ln>
            <a:noFill/>
          </a:ln>
        </p:spPr>
      </p:pic>
      <p:sp>
        <p:nvSpPr>
          <p:cNvPr id="499" name="Google Shape;499;p42"/>
          <p:cNvSpPr txBox="1"/>
          <p:nvPr/>
        </p:nvSpPr>
        <p:spPr>
          <a:xfrm>
            <a:off x="202175" y="2245275"/>
            <a:ext cx="5684100" cy="27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CloudTrail is a logging service which can be used</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 to log the history of API calls.</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Every event that happens on the AWS console is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logged.</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The tool where you identify the notorious Hacker.</a:t>
            </a:r>
            <a:endParaRPr sz="1800">
              <a:latin typeface="Nunito"/>
              <a:ea typeface="Nunito"/>
              <a:cs typeface="Nunito"/>
              <a:sym typeface="Nunito"/>
            </a:endParaRPr>
          </a:p>
        </p:txBody>
      </p:sp>
      <p:sp>
        <p:nvSpPr>
          <p:cNvPr id="500" name="Google Shape;500;p42"/>
          <p:cNvSpPr txBox="1"/>
          <p:nvPr/>
        </p:nvSpPr>
        <p:spPr>
          <a:xfrm>
            <a:off x="1280625" y="808800"/>
            <a:ext cx="5684100" cy="6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accent1"/>
                </a:solidFill>
                <a:latin typeface="Maven Pro"/>
                <a:ea typeface="Maven Pro"/>
                <a:cs typeface="Maven Pro"/>
                <a:sym typeface="Maven Pro"/>
              </a:rPr>
              <a:t>Cloud Security in AWS</a:t>
            </a:r>
            <a:endParaRPr b="1" sz="2800">
              <a:solidFill>
                <a:schemeClr val="accent1"/>
              </a:solidFill>
              <a:latin typeface="Maven Pro"/>
              <a:ea typeface="Maven Pro"/>
              <a:cs typeface="Maven Pro"/>
              <a:sym typeface="Maven Pro"/>
            </a:endParaRPr>
          </a:p>
        </p:txBody>
      </p:sp>
      <p:pic>
        <p:nvPicPr>
          <p:cNvPr id="501" name="Google Shape;501;p42"/>
          <p:cNvPicPr preferRelativeResize="0"/>
          <p:nvPr/>
        </p:nvPicPr>
        <p:blipFill>
          <a:blip r:embed="rId4">
            <a:alphaModFix/>
          </a:blip>
          <a:stretch>
            <a:fillRect/>
          </a:stretch>
        </p:blipFill>
        <p:spPr>
          <a:xfrm>
            <a:off x="5437025" y="2172175"/>
            <a:ext cx="3392450" cy="2825300"/>
          </a:xfrm>
          <a:prstGeom prst="rect">
            <a:avLst/>
          </a:prstGeom>
          <a:noFill/>
          <a:ln>
            <a:noFill/>
          </a:ln>
        </p:spPr>
      </p:pic>
      <p:sp>
        <p:nvSpPr>
          <p:cNvPr id="502" name="Google Shape;502;p42"/>
          <p:cNvSpPr txBox="1"/>
          <p:nvPr/>
        </p:nvSpPr>
        <p:spPr>
          <a:xfrm>
            <a:off x="370700" y="1563475"/>
            <a:ext cx="4807800" cy="5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5"/>
                </a:solidFill>
                <a:latin typeface="Nunito"/>
                <a:ea typeface="Nunito"/>
                <a:cs typeface="Nunito"/>
                <a:sym typeface="Nunito"/>
              </a:rPr>
              <a:t>2.Gaining Visibility</a:t>
            </a:r>
            <a:endParaRPr b="1" sz="1800">
              <a:solidFill>
                <a:schemeClr val="accent5"/>
              </a:solidFill>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4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Cloud Security in AWS</a:t>
            </a:r>
            <a:endParaRPr/>
          </a:p>
        </p:txBody>
      </p:sp>
      <p:sp>
        <p:nvSpPr>
          <p:cNvPr id="508" name="Google Shape;508;p43"/>
          <p:cNvSpPr txBox="1"/>
          <p:nvPr>
            <p:ph idx="1" type="body"/>
          </p:nvPr>
        </p:nvSpPr>
        <p:spPr>
          <a:xfrm>
            <a:off x="606600" y="1325550"/>
            <a:ext cx="3594600" cy="59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800">
                <a:solidFill>
                  <a:schemeClr val="accent5"/>
                </a:solidFill>
              </a:rPr>
              <a:t>3.Managing Access</a:t>
            </a:r>
            <a:endParaRPr b="1" sz="1800">
              <a:solidFill>
                <a:schemeClr val="accent5"/>
              </a:solidFill>
            </a:endParaRPr>
          </a:p>
        </p:txBody>
      </p:sp>
      <p:pic>
        <p:nvPicPr>
          <p:cNvPr id="509" name="Google Shape;509;p43"/>
          <p:cNvPicPr preferRelativeResize="0"/>
          <p:nvPr/>
        </p:nvPicPr>
        <p:blipFill rotWithShape="1">
          <a:blip r:embed="rId3">
            <a:alphaModFix/>
          </a:blip>
          <a:srcRect b="0" l="21997" r="24751" t="0"/>
          <a:stretch/>
        </p:blipFill>
        <p:spPr>
          <a:xfrm>
            <a:off x="7133200" y="155888"/>
            <a:ext cx="1786125" cy="1884675"/>
          </a:xfrm>
          <a:prstGeom prst="rect">
            <a:avLst/>
          </a:prstGeom>
          <a:noFill/>
          <a:ln>
            <a:noFill/>
          </a:ln>
        </p:spPr>
      </p:pic>
      <p:sp>
        <p:nvSpPr>
          <p:cNvPr id="510" name="Google Shape;510;p43"/>
          <p:cNvSpPr txBox="1"/>
          <p:nvPr/>
        </p:nvSpPr>
        <p:spPr>
          <a:xfrm>
            <a:off x="292050" y="1842425"/>
            <a:ext cx="4437300" cy="7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Authenticates the Service</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Used to provide Granular Permissions.</a:t>
            </a:r>
            <a:endParaRPr sz="18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511" name="Google Shape;511;p43"/>
          <p:cNvPicPr preferRelativeResize="0"/>
          <p:nvPr/>
        </p:nvPicPr>
        <p:blipFill>
          <a:blip r:embed="rId4">
            <a:alphaModFix/>
          </a:blip>
          <a:stretch>
            <a:fillRect/>
          </a:stretch>
        </p:blipFill>
        <p:spPr>
          <a:xfrm>
            <a:off x="292050" y="2628625"/>
            <a:ext cx="4572024" cy="2437851"/>
          </a:xfrm>
          <a:prstGeom prst="rect">
            <a:avLst/>
          </a:prstGeom>
          <a:noFill/>
          <a:ln>
            <a:noFill/>
          </a:ln>
        </p:spPr>
      </p:pic>
      <p:pic>
        <p:nvPicPr>
          <p:cNvPr id="512" name="Google Shape;512;p43"/>
          <p:cNvPicPr preferRelativeResize="0"/>
          <p:nvPr/>
        </p:nvPicPr>
        <p:blipFill>
          <a:blip r:embed="rId5">
            <a:alphaModFix/>
          </a:blip>
          <a:stretch>
            <a:fillRect/>
          </a:stretch>
        </p:blipFill>
        <p:spPr>
          <a:xfrm>
            <a:off x="5003425" y="2040550"/>
            <a:ext cx="4140575" cy="2969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44"/>
          <p:cNvSpPr txBox="1"/>
          <p:nvPr>
            <p:ph type="ctrTitle"/>
          </p:nvPr>
        </p:nvSpPr>
        <p:spPr>
          <a:xfrm>
            <a:off x="673025" y="2686500"/>
            <a:ext cx="4981800" cy="1893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6000">
                <a:solidFill>
                  <a:srgbClr val="D9D9D9"/>
                </a:solidFill>
                <a:latin typeface="Federo"/>
                <a:ea typeface="Federo"/>
                <a:cs typeface="Federo"/>
                <a:sym typeface="Federo"/>
              </a:rPr>
              <a:t>THANK YOU</a:t>
            </a:r>
            <a:endParaRPr sz="6000">
              <a:solidFill>
                <a:srgbClr val="D9D9D9"/>
              </a:solidFill>
              <a:latin typeface="Federo"/>
              <a:ea typeface="Federo"/>
              <a:cs typeface="Federo"/>
              <a:sym typeface="Federo"/>
            </a:endParaRPr>
          </a:p>
          <a:p>
            <a:pPr indent="0" lvl="0" marL="0" rtl="0" algn="ctr">
              <a:lnSpc>
                <a:spcPct val="100000"/>
              </a:lnSpc>
              <a:spcBef>
                <a:spcPts val="0"/>
              </a:spcBef>
              <a:spcAft>
                <a:spcPts val="0"/>
              </a:spcAft>
              <a:buNone/>
            </a:pPr>
            <a:r>
              <a:rPr lang="en">
                <a:solidFill>
                  <a:srgbClr val="D9D9D9"/>
                </a:solidFill>
                <a:latin typeface="Federo"/>
                <a:ea typeface="Federo"/>
                <a:cs typeface="Federo"/>
                <a:sym typeface="Federo"/>
              </a:rPr>
              <a:t>Any Questions?</a:t>
            </a:r>
            <a:endParaRPr>
              <a:solidFill>
                <a:srgbClr val="D9D9D9"/>
              </a:solidFill>
              <a:latin typeface="Federo"/>
              <a:ea typeface="Federo"/>
              <a:cs typeface="Federo"/>
              <a:sym typeface="Fede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16"/>
          <p:cNvSpPr txBox="1"/>
          <p:nvPr>
            <p:ph type="title"/>
          </p:nvPr>
        </p:nvSpPr>
        <p:spPr>
          <a:xfrm>
            <a:off x="1211325" y="3905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CLOUD?</a:t>
            </a:r>
            <a:endParaRPr/>
          </a:p>
        </p:txBody>
      </p:sp>
      <p:sp>
        <p:nvSpPr>
          <p:cNvPr id="307" name="Google Shape;307;p16"/>
          <p:cNvSpPr txBox="1"/>
          <p:nvPr>
            <p:ph idx="1" type="body"/>
          </p:nvPr>
        </p:nvSpPr>
        <p:spPr>
          <a:xfrm>
            <a:off x="742050" y="1578875"/>
            <a:ext cx="7592100" cy="323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1200"/>
              </a:spcBef>
              <a:spcAft>
                <a:spcPts val="0"/>
              </a:spcAft>
              <a:buSzPts val="1400"/>
              <a:buChar char="●"/>
            </a:pPr>
            <a:r>
              <a:rPr lang="en" sz="1400"/>
              <a:t>"</a:t>
            </a:r>
            <a:r>
              <a:rPr b="1" lang="en" sz="1400"/>
              <a:t>The cloud</a:t>
            </a:r>
            <a:r>
              <a:rPr lang="en" sz="1400"/>
              <a:t>" refers to servers that are accessed over the Internet, and the software and databases that run on those servers. Cloud servers are located in data centers all over the world. By using cloud computing, users and companies don't have to manage physical servers themselves or run software applications on their own machines</a:t>
            </a:r>
            <a:endParaRPr sz="1400"/>
          </a:p>
          <a:p>
            <a:pPr indent="-317500" lvl="0" marL="457200" rtl="0" algn="l">
              <a:lnSpc>
                <a:spcPct val="150000"/>
              </a:lnSpc>
              <a:spcBef>
                <a:spcPts val="0"/>
              </a:spcBef>
              <a:spcAft>
                <a:spcPts val="0"/>
              </a:spcAft>
              <a:buSzPts val="1400"/>
              <a:buChar char="●"/>
            </a:pPr>
            <a:r>
              <a:rPr b="1" lang="en" sz="1400"/>
              <a:t>Cloud computing</a:t>
            </a:r>
            <a:r>
              <a:rPr lang="en" sz="1400"/>
              <a:t> is the delivery of on-demand computing services -- from applications to storage and processing power -- typically over the internet and on a pay-as-you-go basis.</a:t>
            </a:r>
            <a:endParaRPr sz="1400"/>
          </a:p>
          <a:p>
            <a:pPr indent="-317500" lvl="0" marL="457200" rtl="0" algn="l">
              <a:lnSpc>
                <a:spcPct val="150000"/>
              </a:lnSpc>
              <a:spcBef>
                <a:spcPts val="0"/>
              </a:spcBef>
              <a:spcAft>
                <a:spcPts val="0"/>
              </a:spcAft>
              <a:buSzPts val="1400"/>
              <a:buChar char="●"/>
            </a:pPr>
            <a:r>
              <a:rPr lang="en" sz="1400"/>
              <a:t>Anything you’ve uploaded to the cloud, or that you run from the cloud, exists on data centers ie there are dedicated servers and storage volumes housed in vast warehouses.</a:t>
            </a:r>
            <a:endParaRPr sz="1400"/>
          </a:p>
          <a:p>
            <a:pPr indent="0" lvl="0" marL="457200" rtl="0" algn="l">
              <a:lnSpc>
                <a:spcPct val="150000"/>
              </a:lnSpc>
              <a:spcBef>
                <a:spcPts val="160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7"/>
          <p:cNvSpPr txBox="1"/>
          <p:nvPr>
            <p:ph idx="1" type="body"/>
          </p:nvPr>
        </p:nvSpPr>
        <p:spPr>
          <a:xfrm>
            <a:off x="1065675" y="376800"/>
            <a:ext cx="7297500" cy="41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  </a:t>
            </a:r>
            <a:r>
              <a:rPr b="1" lang="en" sz="1800">
                <a:solidFill>
                  <a:srgbClr val="000000"/>
                </a:solidFill>
                <a:latin typeface="Arial"/>
                <a:ea typeface="Arial"/>
                <a:cs typeface="Arial"/>
                <a:sym typeface="Arial"/>
              </a:rPr>
              <a:t>Advantages of Cloud Computing</a:t>
            </a:r>
            <a:endParaRPr b="1" sz="1800">
              <a:solidFill>
                <a:srgbClr val="000000"/>
              </a:solidFill>
              <a:latin typeface="Arial"/>
              <a:ea typeface="Arial"/>
              <a:cs typeface="Arial"/>
              <a:sym typeface="Arial"/>
            </a:endParaRPr>
          </a:p>
          <a:p>
            <a:pPr indent="-317500" lvl="0" marL="457200" rtl="0" algn="l">
              <a:spcBef>
                <a:spcPts val="1600"/>
              </a:spcBef>
              <a:spcAft>
                <a:spcPts val="0"/>
              </a:spcAft>
              <a:buSzPts val="1400"/>
              <a:buChar char="●"/>
            </a:pPr>
            <a:r>
              <a:rPr lang="en" sz="1400">
                <a:solidFill>
                  <a:srgbClr val="000000"/>
                </a:solidFill>
                <a:latin typeface="Arial"/>
                <a:ea typeface="Arial"/>
                <a:cs typeface="Arial"/>
                <a:sym typeface="Arial"/>
              </a:rPr>
              <a:t>Cost efficiency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High speed</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Excellent accessibility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Back-up and restore data</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Manageability</a:t>
            </a:r>
            <a:endParaRPr sz="1400">
              <a:solidFill>
                <a:srgbClr val="000000"/>
              </a:solidFill>
              <a:latin typeface="Arial"/>
              <a:ea typeface="Arial"/>
              <a:cs typeface="Arial"/>
              <a:sym typeface="Arial"/>
            </a:endParaRPr>
          </a:p>
          <a:p>
            <a:pPr indent="0" lvl="0" marL="0" rtl="0" algn="l">
              <a:spcBef>
                <a:spcPts val="1600"/>
              </a:spcBef>
              <a:spcAft>
                <a:spcPts val="0"/>
              </a:spcAft>
              <a:buNone/>
            </a:pPr>
            <a:r>
              <a:t/>
            </a:r>
            <a:endParaRPr b="1" sz="1100">
              <a:solidFill>
                <a:srgbClr val="000000"/>
              </a:solidFill>
              <a:latin typeface="Arial"/>
              <a:ea typeface="Arial"/>
              <a:cs typeface="Arial"/>
              <a:sym typeface="Arial"/>
            </a:endParaRPr>
          </a:p>
          <a:p>
            <a:pPr indent="0" lvl="0" marL="0" rtl="0" algn="l">
              <a:spcBef>
                <a:spcPts val="1800"/>
              </a:spcBef>
              <a:spcAft>
                <a:spcPts val="0"/>
              </a:spcAft>
              <a:buNone/>
            </a:pPr>
            <a:r>
              <a:rPr b="1" lang="en" sz="1800">
                <a:solidFill>
                  <a:srgbClr val="000000"/>
                </a:solidFill>
                <a:latin typeface="Arial"/>
                <a:ea typeface="Arial"/>
                <a:cs typeface="Arial"/>
                <a:sym typeface="Arial"/>
              </a:rPr>
              <a:t>Disadvantages of Cloud Computing</a:t>
            </a:r>
            <a:endParaRPr b="1" sz="1800">
              <a:solidFill>
                <a:srgbClr val="000000"/>
              </a:solidFill>
              <a:latin typeface="Arial"/>
              <a:ea typeface="Arial"/>
              <a:cs typeface="Arial"/>
              <a:sym typeface="Arial"/>
            </a:endParaRPr>
          </a:p>
          <a:p>
            <a:pPr indent="-317500" lvl="0" marL="457200" rtl="0" algn="l">
              <a:spcBef>
                <a:spcPts val="400"/>
              </a:spcBef>
              <a:spcAft>
                <a:spcPts val="0"/>
              </a:spcAft>
              <a:buSzPts val="1400"/>
              <a:buChar char="●"/>
            </a:pPr>
            <a:r>
              <a:rPr lang="en" sz="1400">
                <a:solidFill>
                  <a:srgbClr val="000000"/>
                </a:solidFill>
                <a:latin typeface="Arial"/>
                <a:ea typeface="Arial"/>
                <a:cs typeface="Arial"/>
                <a:sym typeface="Arial"/>
              </a:rPr>
              <a:t>Vulnerability to attacks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Network connectivity dependency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Downtime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Vendor lock-in</a:t>
            </a:r>
            <a:endParaRPr sz="14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18"/>
          <p:cNvSpPr txBox="1"/>
          <p:nvPr>
            <p:ph type="title"/>
          </p:nvPr>
        </p:nvSpPr>
        <p:spPr>
          <a:xfrm>
            <a:off x="1303800" y="395750"/>
            <a:ext cx="7030500" cy="6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Cloud Computing:</a:t>
            </a:r>
            <a:endParaRPr/>
          </a:p>
        </p:txBody>
      </p:sp>
      <p:sp>
        <p:nvSpPr>
          <p:cNvPr id="318" name="Google Shape;318;p18"/>
          <p:cNvSpPr txBox="1"/>
          <p:nvPr>
            <p:ph idx="1" type="body"/>
          </p:nvPr>
        </p:nvSpPr>
        <p:spPr>
          <a:xfrm>
            <a:off x="1303800" y="1034750"/>
            <a:ext cx="7030500" cy="36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Based on d</a:t>
            </a:r>
            <a:r>
              <a:rPr lang="en" sz="1800"/>
              <a:t>eployment models:</a:t>
            </a:r>
            <a:endParaRPr sz="1800"/>
          </a:p>
          <a:p>
            <a:pPr indent="-342900" lvl="0" marL="457200" rtl="0" algn="l">
              <a:spcBef>
                <a:spcPts val="1600"/>
              </a:spcBef>
              <a:spcAft>
                <a:spcPts val="0"/>
              </a:spcAft>
              <a:buSzPts val="1800"/>
              <a:buChar char="●"/>
            </a:pPr>
            <a:r>
              <a:rPr lang="en" sz="1800"/>
              <a:t>Public cloud</a:t>
            </a:r>
            <a:endParaRPr sz="1800"/>
          </a:p>
          <a:p>
            <a:pPr indent="-342900" lvl="0" marL="457200" rtl="0" algn="l">
              <a:spcBef>
                <a:spcPts val="0"/>
              </a:spcBef>
              <a:spcAft>
                <a:spcPts val="0"/>
              </a:spcAft>
              <a:buSzPts val="1800"/>
              <a:buChar char="●"/>
            </a:pPr>
            <a:r>
              <a:rPr lang="en" sz="1800"/>
              <a:t>Private cloud</a:t>
            </a:r>
            <a:endParaRPr sz="1800"/>
          </a:p>
          <a:p>
            <a:pPr indent="-342900" lvl="0" marL="457200" rtl="0" algn="l">
              <a:spcBef>
                <a:spcPts val="0"/>
              </a:spcBef>
              <a:spcAft>
                <a:spcPts val="0"/>
              </a:spcAft>
              <a:buSzPts val="1800"/>
              <a:buChar char="●"/>
            </a:pPr>
            <a:r>
              <a:rPr lang="en" sz="1800"/>
              <a:t>Hybrid cloud</a:t>
            </a:r>
            <a:endParaRPr sz="1800"/>
          </a:p>
          <a:p>
            <a:pPr indent="-342900" lvl="0" marL="457200" rtl="0" algn="l">
              <a:spcBef>
                <a:spcPts val="0"/>
              </a:spcBef>
              <a:spcAft>
                <a:spcPts val="0"/>
              </a:spcAft>
              <a:buSzPts val="1800"/>
              <a:buChar char="●"/>
            </a:pPr>
            <a:r>
              <a:rPr lang="en" sz="1800"/>
              <a:t>Community cloud</a:t>
            </a:r>
            <a:endParaRPr sz="1800"/>
          </a:p>
          <a:p>
            <a:pPr indent="0" lvl="0" marL="0" rtl="0" algn="l">
              <a:spcBef>
                <a:spcPts val="1600"/>
              </a:spcBef>
              <a:spcAft>
                <a:spcPts val="0"/>
              </a:spcAft>
              <a:buNone/>
            </a:pPr>
            <a:r>
              <a:rPr lang="en" sz="1800"/>
              <a:t>Based on service offered:</a:t>
            </a:r>
            <a:endParaRPr sz="1800"/>
          </a:p>
          <a:p>
            <a:pPr indent="-342900" lvl="0" marL="457200" rtl="0" algn="l">
              <a:spcBef>
                <a:spcPts val="1600"/>
              </a:spcBef>
              <a:spcAft>
                <a:spcPts val="0"/>
              </a:spcAft>
              <a:buSzPts val="1800"/>
              <a:buChar char="●"/>
            </a:pPr>
            <a:r>
              <a:rPr lang="en" sz="1800"/>
              <a:t>IaaS</a:t>
            </a:r>
            <a:endParaRPr sz="1800"/>
          </a:p>
          <a:p>
            <a:pPr indent="-342900" lvl="0" marL="457200" rtl="0" algn="l">
              <a:spcBef>
                <a:spcPts val="0"/>
              </a:spcBef>
              <a:spcAft>
                <a:spcPts val="0"/>
              </a:spcAft>
              <a:buSzPts val="1800"/>
              <a:buChar char="●"/>
            </a:pPr>
            <a:r>
              <a:rPr lang="en" sz="1800"/>
              <a:t>PaaS</a:t>
            </a:r>
            <a:endParaRPr sz="1800"/>
          </a:p>
          <a:p>
            <a:pPr indent="-342900" lvl="0" marL="457200" rtl="0" algn="l">
              <a:spcBef>
                <a:spcPts val="0"/>
              </a:spcBef>
              <a:spcAft>
                <a:spcPts val="0"/>
              </a:spcAft>
              <a:buSzPts val="1800"/>
              <a:buChar char="●"/>
            </a:pPr>
            <a:r>
              <a:rPr lang="en" sz="1800"/>
              <a:t>SaaS</a:t>
            </a:r>
            <a:endParaRPr sz="1800"/>
          </a:p>
          <a:p>
            <a:pPr indent="0" lvl="0" marL="0" rtl="0" algn="l">
              <a:spcBef>
                <a:spcPts val="1600"/>
              </a:spcBef>
              <a:spcAft>
                <a:spcPts val="160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5" name="Google Shape;325;p1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20"/>
          <p:cNvSpPr txBox="1"/>
          <p:nvPr>
            <p:ph type="title"/>
          </p:nvPr>
        </p:nvSpPr>
        <p:spPr>
          <a:xfrm>
            <a:off x="1267450" y="716575"/>
            <a:ext cx="5502600" cy="5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Public Cloud:</a:t>
            </a:r>
            <a:endParaRPr/>
          </a:p>
        </p:txBody>
      </p:sp>
      <p:sp>
        <p:nvSpPr>
          <p:cNvPr id="331" name="Google Shape;331;p20"/>
          <p:cNvSpPr txBox="1"/>
          <p:nvPr>
            <p:ph idx="1" type="body"/>
          </p:nvPr>
        </p:nvSpPr>
        <p:spPr>
          <a:xfrm>
            <a:off x="324100" y="1348925"/>
            <a:ext cx="8490600" cy="35352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SzPts val="1600"/>
              <a:buChar char="●"/>
            </a:pPr>
            <a:r>
              <a:rPr lang="en" sz="1600"/>
              <a:t>R</a:t>
            </a:r>
            <a:r>
              <a:rPr lang="en" sz="1600"/>
              <a:t>esources are available to the general public over the internet.</a:t>
            </a:r>
            <a:endParaRPr sz="1600"/>
          </a:p>
          <a:p>
            <a:pPr indent="-330200" lvl="0" marL="457200" rtl="0" algn="just">
              <a:lnSpc>
                <a:spcPct val="150000"/>
              </a:lnSpc>
              <a:spcBef>
                <a:spcPts val="0"/>
              </a:spcBef>
              <a:spcAft>
                <a:spcPts val="0"/>
              </a:spcAft>
              <a:buSzPts val="1600"/>
              <a:buChar char="●"/>
            </a:pPr>
            <a:r>
              <a:rPr lang="en" sz="1600"/>
              <a:t>Services are stored off-site.</a:t>
            </a:r>
            <a:endParaRPr sz="1600"/>
          </a:p>
          <a:p>
            <a:pPr indent="-330200" lvl="0" marL="457200" rtl="0" algn="just">
              <a:lnSpc>
                <a:spcPct val="150000"/>
              </a:lnSpc>
              <a:spcBef>
                <a:spcPts val="0"/>
              </a:spcBef>
              <a:spcAft>
                <a:spcPts val="0"/>
              </a:spcAft>
              <a:buSzPts val="1600"/>
              <a:buChar char="●"/>
            </a:pPr>
            <a:r>
              <a:rPr lang="en" sz="1600"/>
              <a:t>Owned and managed by the cloud provider. </a:t>
            </a:r>
            <a:endParaRPr sz="1600"/>
          </a:p>
          <a:p>
            <a:pPr indent="-330200" lvl="0" marL="457200" rtl="0" algn="just">
              <a:lnSpc>
                <a:spcPct val="150000"/>
              </a:lnSpc>
              <a:spcBef>
                <a:spcPts val="0"/>
              </a:spcBef>
              <a:spcAft>
                <a:spcPts val="0"/>
              </a:spcAft>
              <a:buSzPts val="1600"/>
              <a:buChar char="●"/>
            </a:pPr>
            <a:r>
              <a:rPr lang="en" sz="1600"/>
              <a:t>The tenant “rents” a portion on a pay as you go basis</a:t>
            </a:r>
            <a:endParaRPr sz="1600"/>
          </a:p>
          <a:p>
            <a:pPr indent="-330200" lvl="0" marL="457200" rtl="0" algn="just">
              <a:lnSpc>
                <a:spcPct val="150000"/>
              </a:lnSpc>
              <a:spcBef>
                <a:spcPts val="0"/>
              </a:spcBef>
              <a:spcAft>
                <a:spcPts val="0"/>
              </a:spcAft>
              <a:buSzPts val="1600"/>
              <a:buChar char="●"/>
            </a:pPr>
            <a:r>
              <a:rPr lang="en" sz="1600"/>
              <a:t>Can scale it as and when required.</a:t>
            </a:r>
            <a:endParaRPr sz="1600"/>
          </a:p>
          <a:p>
            <a:pPr indent="-330200" lvl="0" marL="457200" rtl="0" algn="just">
              <a:lnSpc>
                <a:spcPct val="150000"/>
              </a:lnSpc>
              <a:spcBef>
                <a:spcPts val="0"/>
              </a:spcBef>
              <a:spcAft>
                <a:spcPts val="0"/>
              </a:spcAft>
              <a:buSzPts val="1600"/>
              <a:buChar char="●"/>
            </a:pPr>
            <a:r>
              <a:rPr lang="en" sz="1600"/>
              <a:t>Multiple customers share the resources.</a:t>
            </a:r>
            <a:endParaRPr sz="1600"/>
          </a:p>
          <a:p>
            <a:pPr indent="-330200" lvl="0" marL="457200" rtl="0" algn="just">
              <a:lnSpc>
                <a:spcPct val="150000"/>
              </a:lnSpc>
              <a:spcBef>
                <a:spcPts val="0"/>
              </a:spcBef>
              <a:spcAft>
                <a:spcPts val="0"/>
              </a:spcAft>
              <a:buSzPts val="1600"/>
              <a:buChar char="●"/>
            </a:pPr>
            <a:r>
              <a:rPr lang="en" sz="1600"/>
              <a:t>Example: Amazon’s Elastic Compute, Google’s AppEngine, IBM’s Blue cloud, Microsoft Azure, etc.</a:t>
            </a:r>
            <a:endParaRPr sz="1600"/>
          </a:p>
          <a:p>
            <a:pPr indent="0" lvl="0" marL="457200" rtl="0" algn="just">
              <a:lnSpc>
                <a:spcPct val="150000"/>
              </a:lnSpc>
              <a:spcBef>
                <a:spcPts val="1600"/>
              </a:spcBef>
              <a:spcAft>
                <a:spcPts val="1600"/>
              </a:spcAft>
              <a:buNone/>
            </a:pPr>
            <a:r>
              <a:t/>
            </a:r>
            <a:endParaRPr sz="1600">
              <a:solidFill>
                <a:srgbClr val="333333"/>
              </a:solidFill>
              <a:highlight>
                <a:srgbClr val="FFFFFF"/>
              </a:highlight>
              <a:latin typeface="Arial"/>
              <a:ea typeface="Arial"/>
              <a:cs typeface="Arial"/>
              <a:sym typeface="Arial"/>
            </a:endParaRPr>
          </a:p>
        </p:txBody>
      </p:sp>
      <p:pic>
        <p:nvPicPr>
          <p:cNvPr id="332" name="Google Shape;332;p20"/>
          <p:cNvPicPr preferRelativeResize="0"/>
          <p:nvPr/>
        </p:nvPicPr>
        <p:blipFill rotWithShape="1">
          <a:blip r:embed="rId3">
            <a:alphaModFix/>
          </a:blip>
          <a:srcRect b="18977" l="15771" r="51822" t="27415"/>
          <a:stretch/>
        </p:blipFill>
        <p:spPr>
          <a:xfrm>
            <a:off x="6562400" y="0"/>
            <a:ext cx="2581599" cy="241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1"/>
          <p:cNvSpPr txBox="1"/>
          <p:nvPr>
            <p:ph type="title"/>
          </p:nvPr>
        </p:nvSpPr>
        <p:spPr>
          <a:xfrm>
            <a:off x="1231250" y="725550"/>
            <a:ext cx="7030500" cy="58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Private Cloud:</a:t>
            </a:r>
            <a:endParaRPr/>
          </a:p>
        </p:txBody>
      </p:sp>
      <p:sp>
        <p:nvSpPr>
          <p:cNvPr id="338" name="Google Shape;338;p21"/>
          <p:cNvSpPr txBox="1"/>
          <p:nvPr>
            <p:ph idx="1" type="body"/>
          </p:nvPr>
        </p:nvSpPr>
        <p:spPr>
          <a:xfrm>
            <a:off x="296925" y="1460500"/>
            <a:ext cx="8547600" cy="34158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333333"/>
              </a:buClr>
              <a:buSzPts val="1600"/>
              <a:buChar char="●"/>
            </a:pPr>
            <a:r>
              <a:rPr lang="en" sz="1600">
                <a:solidFill>
                  <a:srgbClr val="333333"/>
                </a:solidFill>
                <a:highlight>
                  <a:srgbClr val="FFFFFF"/>
                </a:highlight>
              </a:rPr>
              <a:t>Exclusively operated for a single organisation.</a:t>
            </a:r>
            <a:endParaRPr sz="1600">
              <a:solidFill>
                <a:srgbClr val="333333"/>
              </a:solidFill>
              <a:highlight>
                <a:srgbClr val="FFFFFF"/>
              </a:highlight>
            </a:endParaRPr>
          </a:p>
          <a:p>
            <a:pPr indent="-330200" lvl="0" marL="457200" rtl="0" algn="just">
              <a:lnSpc>
                <a:spcPct val="150000"/>
              </a:lnSpc>
              <a:spcBef>
                <a:spcPts val="0"/>
              </a:spcBef>
              <a:spcAft>
                <a:spcPts val="0"/>
              </a:spcAft>
              <a:buClr>
                <a:srgbClr val="333333"/>
              </a:buClr>
              <a:buSzPts val="1600"/>
              <a:buChar char="●"/>
            </a:pPr>
            <a:r>
              <a:rPr lang="en" sz="1600">
                <a:solidFill>
                  <a:srgbClr val="333333"/>
                </a:solidFill>
                <a:highlight>
                  <a:srgbClr val="FFFFFF"/>
                </a:highlight>
              </a:rPr>
              <a:t>Hosted on premise or off-site.</a:t>
            </a:r>
            <a:endParaRPr sz="1600">
              <a:solidFill>
                <a:srgbClr val="333333"/>
              </a:solidFill>
              <a:highlight>
                <a:srgbClr val="FFFFFF"/>
              </a:highlight>
            </a:endParaRPr>
          </a:p>
          <a:p>
            <a:pPr indent="-330200" lvl="0" marL="457200" rtl="0" algn="just">
              <a:lnSpc>
                <a:spcPct val="150000"/>
              </a:lnSpc>
              <a:spcBef>
                <a:spcPts val="0"/>
              </a:spcBef>
              <a:spcAft>
                <a:spcPts val="0"/>
              </a:spcAft>
              <a:buClr>
                <a:srgbClr val="333333"/>
              </a:buClr>
              <a:buSzPts val="1600"/>
              <a:buChar char="●"/>
            </a:pPr>
            <a:r>
              <a:rPr lang="en" sz="1600">
                <a:solidFill>
                  <a:srgbClr val="333333"/>
                </a:solidFill>
                <a:highlight>
                  <a:srgbClr val="FFFFFF"/>
                </a:highlight>
              </a:rPr>
              <a:t>Managed by the organisation or the third party (or both).</a:t>
            </a:r>
            <a:endParaRPr sz="1600">
              <a:solidFill>
                <a:srgbClr val="333333"/>
              </a:solidFill>
              <a:highlight>
                <a:srgbClr val="FFFFFF"/>
              </a:highlight>
            </a:endParaRPr>
          </a:p>
          <a:p>
            <a:pPr indent="-330200" lvl="0" marL="457200" rtl="0" algn="just">
              <a:lnSpc>
                <a:spcPct val="150000"/>
              </a:lnSpc>
              <a:spcBef>
                <a:spcPts val="0"/>
              </a:spcBef>
              <a:spcAft>
                <a:spcPts val="0"/>
              </a:spcAft>
              <a:buClr>
                <a:srgbClr val="333333"/>
              </a:buClr>
              <a:buSzPts val="1600"/>
              <a:buChar char="●"/>
            </a:pPr>
            <a:r>
              <a:rPr lang="en" sz="1600">
                <a:solidFill>
                  <a:srgbClr val="333333"/>
                </a:solidFill>
                <a:highlight>
                  <a:srgbClr val="FFFFFF"/>
                </a:highlight>
              </a:rPr>
              <a:t>Enables a company to take advantage of cloud efficiencies while providing greater control over resources, data security and avoid sharing.</a:t>
            </a:r>
            <a:endParaRPr sz="1600">
              <a:solidFill>
                <a:srgbClr val="333333"/>
              </a:solidFill>
              <a:highlight>
                <a:srgbClr val="FFFFFF"/>
              </a:highlight>
            </a:endParaRPr>
          </a:p>
          <a:p>
            <a:pPr indent="-330200" lvl="0" marL="457200" rtl="0" algn="just">
              <a:lnSpc>
                <a:spcPct val="150000"/>
              </a:lnSpc>
              <a:spcBef>
                <a:spcPts val="0"/>
              </a:spcBef>
              <a:spcAft>
                <a:spcPts val="0"/>
              </a:spcAft>
              <a:buClr>
                <a:srgbClr val="333333"/>
              </a:buClr>
              <a:buSzPts val="1600"/>
              <a:buChar char="●"/>
            </a:pPr>
            <a:r>
              <a:rPr lang="en" sz="1600">
                <a:solidFill>
                  <a:srgbClr val="333333"/>
                </a:solidFill>
                <a:highlight>
                  <a:srgbClr val="FFFFFF"/>
                </a:highlight>
              </a:rPr>
              <a:t>Service Providers: AWS, VMware, Apache, etc provide private cloud services.</a:t>
            </a:r>
            <a:endParaRPr sz="1600">
              <a:solidFill>
                <a:srgbClr val="333333"/>
              </a:solidFill>
              <a:highlight>
                <a:srgbClr val="FFFFFF"/>
              </a:highlight>
            </a:endParaRPr>
          </a:p>
          <a:p>
            <a:pPr indent="0" lvl="0" marL="0" rtl="0" algn="just">
              <a:spcBef>
                <a:spcPts val="1600"/>
              </a:spcBef>
              <a:spcAft>
                <a:spcPts val="1600"/>
              </a:spcAft>
              <a:buNone/>
            </a:pPr>
            <a:r>
              <a:t/>
            </a:r>
            <a:endParaRPr sz="1600">
              <a:solidFill>
                <a:srgbClr val="333333"/>
              </a:solidFill>
              <a:highlight>
                <a:srgbClr val="FFFFFF"/>
              </a:highlight>
            </a:endParaRPr>
          </a:p>
        </p:txBody>
      </p:sp>
      <p:pic>
        <p:nvPicPr>
          <p:cNvPr id="339" name="Google Shape;339;p21"/>
          <p:cNvPicPr preferRelativeResize="0"/>
          <p:nvPr/>
        </p:nvPicPr>
        <p:blipFill rotWithShape="1">
          <a:blip r:embed="rId3">
            <a:alphaModFix/>
          </a:blip>
          <a:srcRect b="15940" l="14830" r="52236" t="30674"/>
          <a:stretch/>
        </p:blipFill>
        <p:spPr>
          <a:xfrm>
            <a:off x="6531425" y="0"/>
            <a:ext cx="2612574" cy="2365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