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Khai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edd21f9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edd21f9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edd21f91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1edd21f91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1c38283ea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1c38283ea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1c38283ea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1c38283ea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edd21f9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edd21f9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Khai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edd21f9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edd21f9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Khai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c38283e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c38283e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c38283e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c38283e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1c38283e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1c38283e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c38283e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1c38283e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edd21f9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edd21f9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edd21f91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1edd21f91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sp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sp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23100"/>
          </a:xfrm>
          <a:prstGeom prst="rect">
            <a:avLst/>
          </a:prstGeom>
        </p:spPr>
        <p:txBody>
          <a:bodyPr anchorCtr="0" anchor="ctr" bIns="91425" lIns="91425" spcFirstLastPara="1" rIns="91425" wrap="square" tIns="91425">
            <a:sp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sp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sp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23100"/>
          </a:xfrm>
          <a:prstGeom prst="rect">
            <a:avLst/>
          </a:prstGeom>
        </p:spPr>
        <p:txBody>
          <a:bodyPr anchorCtr="0" anchor="ctr" bIns="91425" lIns="91425" spcFirstLastPara="1" rIns="91425" wrap="square" tIns="91425">
            <a:sp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sp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23100"/>
          </a:xfrm>
          <a:prstGeom prst="rect">
            <a:avLst/>
          </a:prstGeom>
        </p:spPr>
        <p:txBody>
          <a:bodyPr anchorCtr="0" anchor="ctr" bIns="91425" lIns="91425" spcFirstLastPara="1" rIns="91425" wrap="square" tIns="91425">
            <a:sp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sp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sp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sp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sp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sp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23100"/>
          </a:xfrm>
          <a:prstGeom prst="rect">
            <a:avLst/>
          </a:prstGeom>
        </p:spPr>
        <p:txBody>
          <a:bodyPr anchorCtr="0" anchor="ctr" bIns="91425" lIns="91425" spcFirstLastPara="1" rIns="91425" wrap="square" tIns="91425">
            <a:sp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sp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23100"/>
          </a:xfrm>
          <a:prstGeom prst="rect">
            <a:avLst/>
          </a:prstGeom>
          <a:noFill/>
          <a:ln>
            <a:noFill/>
          </a:ln>
        </p:spPr>
        <p:txBody>
          <a:bodyPr anchorCtr="0" anchor="ctr" bIns="91425" lIns="91425" spcFirstLastPara="1" rIns="91425" wrap="square" tIns="91425">
            <a:sp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ffine.medium.com/super-resolution-with-deep-learning-for-image-enhancement-e3c2c892fa52#:~:text=Training%20the%20Model,hours%20in%20Google%20Colab%20GP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aggle.com/datasets/hsankesara/flickr-image-datas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soumikrakshit/div2k-high-resolution-images" TargetMode="External"/><Relationship Id="rId4" Type="http://schemas.openxmlformats.org/officeDocument/2006/relationships/hyperlink" Target="https://data.vision.ee.ethz.ch/cvl/DIV2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744575"/>
            <a:ext cx="85206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Super Resolution</a:t>
            </a:r>
            <a:endParaRPr/>
          </a:p>
        </p:txBody>
      </p:sp>
      <p:sp>
        <p:nvSpPr>
          <p:cNvPr id="278" name="Google Shape;278;p13"/>
          <p:cNvSpPr txBox="1"/>
          <p:nvPr>
            <p:ph idx="1" type="subTitle"/>
          </p:nvPr>
        </p:nvSpPr>
        <p:spPr>
          <a:xfrm>
            <a:off x="699650" y="2895450"/>
            <a:ext cx="4255500" cy="15639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Team 10:</a:t>
            </a:r>
            <a:endParaRPr/>
          </a:p>
          <a:p>
            <a:pPr indent="0" lvl="0" marL="0" rtl="0" algn="l">
              <a:lnSpc>
                <a:spcPct val="115000"/>
              </a:lnSpc>
              <a:spcBef>
                <a:spcPts val="0"/>
              </a:spcBef>
              <a:spcAft>
                <a:spcPts val="0"/>
              </a:spcAft>
              <a:buNone/>
            </a:pPr>
            <a:r>
              <a:rPr lang="en"/>
              <a:t>	Chetanye Maheshwari</a:t>
            </a:r>
            <a:endParaRPr/>
          </a:p>
          <a:p>
            <a:pPr indent="0" lvl="0" marL="0" rtl="0" algn="l">
              <a:lnSpc>
                <a:spcPct val="115000"/>
              </a:lnSpc>
              <a:spcBef>
                <a:spcPts val="0"/>
              </a:spcBef>
              <a:spcAft>
                <a:spcPts val="0"/>
              </a:spcAft>
              <a:buNone/>
            </a:pPr>
            <a:r>
              <a:rPr lang="en"/>
              <a:t>	Eddie Steiner</a:t>
            </a:r>
            <a:endParaRPr/>
          </a:p>
          <a:p>
            <a:pPr indent="0" lvl="0" marL="0" rtl="0" algn="l">
              <a:lnSpc>
                <a:spcPct val="115000"/>
              </a:lnSpc>
              <a:spcBef>
                <a:spcPts val="0"/>
              </a:spcBef>
              <a:spcAft>
                <a:spcPts val="0"/>
              </a:spcAft>
              <a:buNone/>
            </a:pPr>
            <a:r>
              <a:rPr lang="en"/>
              <a:t>	Khairul Islam</a:t>
            </a:r>
            <a:endParaRPr/>
          </a:p>
          <a:p>
            <a:pPr indent="0" lvl="0" marL="0" rtl="0" algn="l">
              <a:lnSpc>
                <a:spcPct val="115000"/>
              </a:lnSpc>
              <a:spcBef>
                <a:spcPts val="0"/>
              </a:spcBef>
              <a:spcAft>
                <a:spcPts val="0"/>
              </a:spcAft>
              <a:buNone/>
            </a:pPr>
            <a:r>
              <a:rPr lang="en"/>
              <a:t>	Steven Subianto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Insights</a:t>
            </a:r>
            <a:endParaRPr/>
          </a:p>
        </p:txBody>
      </p:sp>
      <p:sp>
        <p:nvSpPr>
          <p:cNvPr id="340" name="Google Shape;340;p22"/>
          <p:cNvSpPr txBox="1"/>
          <p:nvPr>
            <p:ph idx="1" type="body"/>
          </p:nvPr>
        </p:nvSpPr>
        <p:spPr>
          <a:xfrm>
            <a:off x="1303800" y="1990050"/>
            <a:ext cx="7030500" cy="1535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While our model shows some signs of improvement to image quality, our relatively low amount of training time limits the model’s ability to </a:t>
            </a:r>
            <a:r>
              <a:rPr lang="en"/>
              <a:t>produce</a:t>
            </a:r>
            <a:r>
              <a:rPr lang="en"/>
              <a:t> sharper and clearer super-resolved images. It is not uncommon for models such as these to </a:t>
            </a:r>
            <a:r>
              <a:rPr lang="en"/>
              <a:t>train for 12+ hours and have around 300,000 steps (compared to our 30,000 - 40,000 steps). We also could have used a significantly better more state-of-the-art architecture known as Enhanced Deep Super Resolution (EDSR) instead of SRCNN </a:t>
            </a:r>
            <a:r>
              <a:rPr lang="en" u="sng">
                <a:solidFill>
                  <a:schemeClr val="hlink"/>
                </a:solidFill>
                <a:hlinkClick r:id="rId3"/>
              </a:rPr>
              <a:t>[source]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Improvements</a:t>
            </a:r>
            <a:endParaRPr/>
          </a:p>
        </p:txBody>
      </p:sp>
      <p:sp>
        <p:nvSpPr>
          <p:cNvPr id="346" name="Google Shape;346;p23"/>
          <p:cNvSpPr txBox="1"/>
          <p:nvPr>
            <p:ph idx="1" type="body"/>
          </p:nvPr>
        </p:nvSpPr>
        <p:spPr>
          <a:xfrm>
            <a:off x="1303800" y="1214175"/>
            <a:ext cx="7030500" cy="2592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t>Larger Dataset:</a:t>
            </a:r>
            <a:endParaRPr sz="1600"/>
          </a:p>
          <a:p>
            <a:pPr indent="-330200" lvl="0" marL="457200" rtl="0" algn="l">
              <a:spcBef>
                <a:spcPts val="1200"/>
              </a:spcBef>
              <a:spcAft>
                <a:spcPts val="0"/>
              </a:spcAft>
              <a:buSzPts val="1600"/>
              <a:buChar char="●"/>
            </a:pPr>
            <a:r>
              <a:rPr lang="en" sz="1600" u="sng">
                <a:solidFill>
                  <a:schemeClr val="hlink"/>
                </a:solidFill>
                <a:hlinkClick r:id="rId3"/>
              </a:rPr>
              <a:t>https://www.kaggle.com/datasets/hsankesara/flickr-image-dataset</a:t>
            </a:r>
            <a:endParaRPr sz="1600"/>
          </a:p>
          <a:p>
            <a:pPr indent="-330200" lvl="1" marL="914400" rtl="0" algn="l">
              <a:spcBef>
                <a:spcPts val="0"/>
              </a:spcBef>
              <a:spcAft>
                <a:spcPts val="0"/>
              </a:spcAft>
              <a:buSzPts val="1600"/>
              <a:buChar char="○"/>
            </a:pPr>
            <a:r>
              <a:rPr lang="en" sz="1600"/>
              <a:t>31.8k files</a:t>
            </a:r>
            <a:endParaRPr sz="1600"/>
          </a:p>
          <a:p>
            <a:pPr indent="-330200" lvl="1" marL="914400" rtl="0" algn="l">
              <a:spcBef>
                <a:spcPts val="0"/>
              </a:spcBef>
              <a:spcAft>
                <a:spcPts val="0"/>
              </a:spcAft>
              <a:buSzPts val="1600"/>
              <a:buChar char="○"/>
            </a:pPr>
            <a:r>
              <a:rPr lang="en" sz="1600"/>
              <a:t>kB, .jpg</a:t>
            </a:r>
            <a:endParaRPr sz="1600"/>
          </a:p>
          <a:p>
            <a:pPr indent="0" lvl="0" marL="0" rtl="0" algn="l">
              <a:spcBef>
                <a:spcPts val="1200"/>
              </a:spcBef>
              <a:spcAft>
                <a:spcPts val="0"/>
              </a:spcAft>
              <a:buNone/>
            </a:pPr>
            <a:r>
              <a:rPr lang="en" sz="1600"/>
              <a:t>More Training Time:</a:t>
            </a:r>
            <a:endParaRPr sz="1600"/>
          </a:p>
          <a:p>
            <a:pPr indent="-330200" lvl="0" marL="457200" rtl="0" algn="l">
              <a:spcBef>
                <a:spcPts val="1200"/>
              </a:spcBef>
              <a:spcAft>
                <a:spcPts val="0"/>
              </a:spcAft>
              <a:buSzPts val="1600"/>
              <a:buChar char="●"/>
            </a:pPr>
            <a:r>
              <a:rPr lang="en" sz="1600"/>
              <a:t>Extending training to more steps (closer to 100,000 or even 300,000 steps)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Improvements</a:t>
            </a:r>
            <a:endParaRPr/>
          </a:p>
        </p:txBody>
      </p:sp>
      <p:sp>
        <p:nvSpPr>
          <p:cNvPr id="352" name="Google Shape;352;p24"/>
          <p:cNvSpPr txBox="1"/>
          <p:nvPr>
            <p:ph idx="1" type="body"/>
          </p:nvPr>
        </p:nvSpPr>
        <p:spPr>
          <a:xfrm>
            <a:off x="1303800" y="1214175"/>
            <a:ext cx="7030500" cy="1742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t>Better Architecture:</a:t>
            </a:r>
            <a:endParaRPr sz="1600"/>
          </a:p>
          <a:p>
            <a:pPr indent="-330200" lvl="0" marL="457200" rtl="0" algn="l">
              <a:spcBef>
                <a:spcPts val="1200"/>
              </a:spcBef>
              <a:spcAft>
                <a:spcPts val="0"/>
              </a:spcAft>
              <a:buSzPts val="1600"/>
              <a:buChar char="●"/>
            </a:pPr>
            <a:r>
              <a:rPr lang="en" sz="1600"/>
              <a:t>Experiment with better architecture than SRCNN</a:t>
            </a:r>
            <a:endParaRPr sz="1600"/>
          </a:p>
          <a:p>
            <a:pPr indent="0" lvl="0" marL="0" rtl="0" algn="l">
              <a:spcBef>
                <a:spcPts val="1200"/>
              </a:spcBef>
              <a:spcAft>
                <a:spcPts val="0"/>
              </a:spcAft>
              <a:buNone/>
            </a:pPr>
            <a:r>
              <a:rPr lang="en" sz="1600"/>
              <a:t>Different Loss Function</a:t>
            </a:r>
            <a:endParaRPr sz="1600"/>
          </a:p>
          <a:p>
            <a:pPr indent="-330200" lvl="0" marL="457200" rtl="0" algn="l">
              <a:spcBef>
                <a:spcPts val="1200"/>
              </a:spcBef>
              <a:spcAft>
                <a:spcPts val="0"/>
              </a:spcAft>
              <a:buSzPts val="1600"/>
              <a:buChar char="●"/>
            </a:pPr>
            <a:r>
              <a:rPr lang="en" sz="1600"/>
              <a:t>Perceptual loss instead of MSE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Conclusion</a:t>
            </a:r>
            <a:endParaRPr/>
          </a:p>
        </p:txBody>
      </p:sp>
      <p:sp>
        <p:nvSpPr>
          <p:cNvPr id="358" name="Google Shape;358;p25"/>
          <p:cNvSpPr txBox="1"/>
          <p:nvPr>
            <p:ph idx="1" type="body"/>
          </p:nvPr>
        </p:nvSpPr>
        <p:spPr>
          <a:xfrm>
            <a:off x="1303800" y="1710450"/>
            <a:ext cx="7030500" cy="10752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Our project demonstrates that deep learning approaches like SRCNN can effectively enhance image resolution, but they require significant computational resources and time. We have seen encouraging results but believe there is much more potential for improvement with longer training times, more data or even upgrading the architecture.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265225" y="1512825"/>
            <a:ext cx="7030500" cy="284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SRCNN: Super Resolution Convolutional Neural Network</a:t>
            </a:r>
            <a:endParaRPr b="1"/>
          </a:p>
          <a:p>
            <a:pPr indent="0" lvl="0" marL="0" rtl="0" algn="l">
              <a:spcBef>
                <a:spcPts val="1200"/>
              </a:spcBef>
              <a:spcAft>
                <a:spcPts val="0"/>
              </a:spcAft>
              <a:buNone/>
            </a:pPr>
            <a:r>
              <a:rPr b="1" lang="en"/>
              <a:t>Dataset: </a:t>
            </a:r>
            <a:r>
              <a:rPr lang="en"/>
              <a:t>DIV2K</a:t>
            </a:r>
            <a:endParaRPr/>
          </a:p>
          <a:p>
            <a:pPr indent="0" lvl="0" marL="0" rtl="0" algn="l">
              <a:spcBef>
                <a:spcPts val="1200"/>
              </a:spcBef>
              <a:spcAft>
                <a:spcPts val="0"/>
              </a:spcAft>
              <a:buNone/>
            </a:pPr>
            <a:r>
              <a:rPr b="1" lang="en"/>
              <a:t>Objective:</a:t>
            </a:r>
            <a:r>
              <a:rPr lang="en"/>
              <a:t> To develop a deep learning-based solution to enhance low-resolution images to higher resolution, using an SRCNN-like architecture trained on DIV2K dataset</a:t>
            </a:r>
            <a:endParaRPr b="1"/>
          </a:p>
          <a:p>
            <a:pPr indent="0" lvl="0" marL="0" rtl="0" algn="l">
              <a:spcBef>
                <a:spcPts val="1200"/>
              </a:spcBef>
              <a:spcAft>
                <a:spcPts val="0"/>
              </a:spcAft>
              <a:buNone/>
            </a:pPr>
            <a:r>
              <a:rPr b="1" lang="en"/>
              <a:t>Key Steps:</a:t>
            </a:r>
            <a:endParaRPr b="1"/>
          </a:p>
          <a:p>
            <a:pPr indent="-311150" lvl="0" marL="457200" rtl="0" algn="l">
              <a:spcBef>
                <a:spcPts val="1200"/>
              </a:spcBef>
              <a:spcAft>
                <a:spcPts val="0"/>
              </a:spcAft>
              <a:buSzPts val="1300"/>
              <a:buAutoNum type="arabicPeriod"/>
            </a:pPr>
            <a:r>
              <a:rPr lang="en"/>
              <a:t>Data Preparation</a:t>
            </a:r>
            <a:endParaRPr/>
          </a:p>
          <a:p>
            <a:pPr indent="-311150" lvl="0" marL="457200" rtl="0" algn="l">
              <a:spcBef>
                <a:spcPts val="0"/>
              </a:spcBef>
              <a:spcAft>
                <a:spcPts val="0"/>
              </a:spcAft>
              <a:buSzPts val="1300"/>
              <a:buAutoNum type="arabicPeriod"/>
            </a:pPr>
            <a:r>
              <a:rPr lang="en"/>
              <a:t>Model Architecture</a:t>
            </a:r>
            <a:endParaRPr/>
          </a:p>
          <a:p>
            <a:pPr indent="-311150" lvl="0" marL="457200" rtl="0" algn="l">
              <a:spcBef>
                <a:spcPts val="0"/>
              </a:spcBef>
              <a:spcAft>
                <a:spcPts val="0"/>
              </a:spcAft>
              <a:buSzPts val="1300"/>
              <a:buAutoNum type="arabicPeriod"/>
            </a:pPr>
            <a:r>
              <a:rPr lang="en"/>
              <a:t>Training</a:t>
            </a:r>
            <a:endParaRPr/>
          </a:p>
          <a:p>
            <a:pPr indent="-311150" lvl="0" marL="457200" rtl="0" algn="l">
              <a:spcBef>
                <a:spcPts val="0"/>
              </a:spcBef>
              <a:spcAft>
                <a:spcPts val="0"/>
              </a:spcAft>
              <a:buSzPts val="1300"/>
              <a:buAutoNum type="arabicPeriod"/>
            </a:pPr>
            <a:r>
              <a:rPr lang="en"/>
              <a:t>Evaluation Metrics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303800" y="3079400"/>
            <a:ext cx="7030500" cy="10752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u="sng">
                <a:solidFill>
                  <a:schemeClr val="accent5"/>
                </a:solidFill>
                <a:hlinkClick r:id="rId3">
                  <a:extLst>
                    <a:ext uri="{A12FA001-AC4F-418D-AE19-62706E023703}">
                      <ahyp:hlinkClr val="tx"/>
                    </a:ext>
                  </a:extLst>
                </a:hlinkClick>
              </a:rPr>
              <a:t>https://www.kaggle.com/datasets/soumikrakshit/div2k-high-resolution-images</a:t>
            </a:r>
            <a:endParaRPr/>
          </a:p>
          <a:p>
            <a:pPr indent="-311150" lvl="0" marL="457200" rtl="0" algn="l">
              <a:spcBef>
                <a:spcPts val="0"/>
              </a:spcBef>
              <a:spcAft>
                <a:spcPts val="0"/>
              </a:spcAft>
              <a:buSzPts val="1300"/>
              <a:buChar char="●"/>
            </a:pPr>
            <a:r>
              <a:rPr lang="en"/>
              <a:t>900 images</a:t>
            </a:r>
            <a:endParaRPr/>
          </a:p>
          <a:p>
            <a:pPr indent="-311150" lvl="1" marL="914400" rtl="0" algn="l">
              <a:spcBef>
                <a:spcPts val="0"/>
              </a:spcBef>
              <a:spcAft>
                <a:spcPts val="0"/>
              </a:spcAft>
              <a:buSzPts val="1300"/>
              <a:buChar char="○"/>
            </a:pPr>
            <a:r>
              <a:rPr lang="en" sz="1300"/>
              <a:t>800 training</a:t>
            </a:r>
            <a:endParaRPr sz="1300"/>
          </a:p>
          <a:p>
            <a:pPr indent="-311150" lvl="1" marL="914400" rtl="0" algn="l">
              <a:spcBef>
                <a:spcPts val="0"/>
              </a:spcBef>
              <a:spcAft>
                <a:spcPts val="0"/>
              </a:spcAft>
              <a:buSzPts val="1300"/>
              <a:buChar char="○"/>
            </a:pPr>
            <a:r>
              <a:rPr lang="en" sz="1300"/>
              <a:t>100 validation</a:t>
            </a:r>
            <a:endParaRPr sz="1300"/>
          </a:p>
        </p:txBody>
      </p:sp>
      <p:sp>
        <p:nvSpPr>
          <p:cNvPr id="290" name="Google Shape;290;p15"/>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Dataset</a:t>
            </a:r>
            <a:endParaRPr/>
          </a:p>
        </p:txBody>
      </p:sp>
      <p:sp>
        <p:nvSpPr>
          <p:cNvPr id="291" name="Google Shape;291;p15"/>
          <p:cNvSpPr txBox="1"/>
          <p:nvPr>
            <p:ph idx="1" type="body"/>
          </p:nvPr>
        </p:nvSpPr>
        <p:spPr>
          <a:xfrm>
            <a:off x="1303800" y="1214175"/>
            <a:ext cx="7030500" cy="1795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900"/>
              <a:t>DIV2K</a:t>
            </a:r>
            <a:endParaRPr b="1" sz="1900"/>
          </a:p>
          <a:p>
            <a:pPr indent="-311150" lvl="0" marL="457200" rtl="0" algn="l">
              <a:spcBef>
                <a:spcPts val="1200"/>
              </a:spcBef>
              <a:spcAft>
                <a:spcPts val="0"/>
              </a:spcAft>
              <a:buSzPts val="1300"/>
              <a:buChar char="●"/>
            </a:pPr>
            <a:r>
              <a:rPr lang="en" u="sng">
                <a:solidFill>
                  <a:schemeClr val="hlink"/>
                </a:solidFill>
                <a:hlinkClick r:id="rId4"/>
              </a:rPr>
              <a:t>https://data.vision.ee.ethz.ch/cvl/DIV2K/</a:t>
            </a:r>
            <a:endParaRPr/>
          </a:p>
          <a:p>
            <a:pPr indent="-311150" lvl="0" marL="457200" rtl="0" algn="l">
              <a:spcBef>
                <a:spcPts val="0"/>
              </a:spcBef>
              <a:spcAft>
                <a:spcPts val="0"/>
              </a:spcAft>
              <a:buSzPts val="1300"/>
              <a:buChar char="●"/>
            </a:pPr>
            <a:r>
              <a:rPr lang="en"/>
              <a:t>1,000 images</a:t>
            </a:r>
            <a:endParaRPr/>
          </a:p>
          <a:p>
            <a:pPr indent="-311150" lvl="1" marL="914400" rtl="0" algn="l">
              <a:spcBef>
                <a:spcPts val="0"/>
              </a:spcBef>
              <a:spcAft>
                <a:spcPts val="0"/>
              </a:spcAft>
              <a:buSzPts val="1300"/>
              <a:buChar char="○"/>
            </a:pPr>
            <a:r>
              <a:rPr lang="en" sz="1300"/>
              <a:t>800 training</a:t>
            </a:r>
            <a:endParaRPr sz="1300"/>
          </a:p>
          <a:p>
            <a:pPr indent="-311150" lvl="1" marL="914400" rtl="0" algn="l">
              <a:spcBef>
                <a:spcPts val="0"/>
              </a:spcBef>
              <a:spcAft>
                <a:spcPts val="0"/>
              </a:spcAft>
              <a:buSzPts val="1300"/>
              <a:buChar char="○"/>
            </a:pPr>
            <a:r>
              <a:rPr lang="en" sz="1300"/>
              <a:t>100 validation</a:t>
            </a:r>
            <a:endParaRPr sz="1300"/>
          </a:p>
          <a:p>
            <a:pPr indent="-311150" lvl="1" marL="914400" rtl="0" algn="l">
              <a:spcBef>
                <a:spcPts val="0"/>
              </a:spcBef>
              <a:spcAft>
                <a:spcPts val="0"/>
              </a:spcAft>
              <a:buSzPts val="1300"/>
              <a:buChar char="○"/>
            </a:pPr>
            <a:r>
              <a:rPr lang="en" sz="1300"/>
              <a:t>100 test</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Data Preparation</a:t>
            </a:r>
            <a:endParaRPr/>
          </a:p>
        </p:txBody>
      </p:sp>
      <p:sp>
        <p:nvSpPr>
          <p:cNvPr id="297" name="Google Shape;297;p16"/>
          <p:cNvSpPr txBox="1"/>
          <p:nvPr>
            <p:ph idx="1" type="body"/>
          </p:nvPr>
        </p:nvSpPr>
        <p:spPr>
          <a:xfrm>
            <a:off x="1303800" y="1990050"/>
            <a:ext cx="7030500" cy="13053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Utilized DIV2K dataset containing high-resolution images</a:t>
            </a:r>
            <a:endParaRPr/>
          </a:p>
          <a:p>
            <a:pPr indent="-311150" lvl="0" marL="457200" rtl="0" algn="l">
              <a:spcBef>
                <a:spcPts val="0"/>
              </a:spcBef>
              <a:spcAft>
                <a:spcPts val="0"/>
              </a:spcAft>
              <a:buSzPts val="1300"/>
              <a:buChar char="●"/>
            </a:pPr>
            <a:r>
              <a:rPr lang="en"/>
              <a:t>Created low resolution counterparts by downsampling high resolution images to simulate real world image degradation.</a:t>
            </a:r>
            <a:endParaRPr/>
          </a:p>
          <a:p>
            <a:pPr indent="-311150" lvl="0" marL="457200" rtl="0" algn="l">
              <a:spcBef>
                <a:spcPts val="0"/>
              </a:spcBef>
              <a:spcAft>
                <a:spcPts val="0"/>
              </a:spcAft>
              <a:buSzPts val="1300"/>
              <a:buChar char="●"/>
            </a:pPr>
            <a:r>
              <a:rPr lang="en"/>
              <a:t>Extracted patches from both high resolution and low resolution images to increase training </a:t>
            </a:r>
            <a:r>
              <a:rPr lang="en"/>
              <a:t>efficiency</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Model Architecture</a:t>
            </a:r>
            <a:endParaRPr/>
          </a:p>
        </p:txBody>
      </p:sp>
      <p:sp>
        <p:nvSpPr>
          <p:cNvPr id="303" name="Google Shape;303;p17"/>
          <p:cNvSpPr txBox="1"/>
          <p:nvPr>
            <p:ph idx="1" type="body"/>
          </p:nvPr>
        </p:nvSpPr>
        <p:spPr>
          <a:xfrm>
            <a:off x="1303800" y="1990050"/>
            <a:ext cx="7030500" cy="20487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Developed an SRCNN model with modification to assist with performance</a:t>
            </a:r>
            <a:endParaRPr/>
          </a:p>
          <a:p>
            <a:pPr indent="-311150" lvl="0" marL="457200" rtl="0" algn="l">
              <a:spcBef>
                <a:spcPts val="0"/>
              </a:spcBef>
              <a:spcAft>
                <a:spcPts val="0"/>
              </a:spcAft>
              <a:buSzPts val="1300"/>
              <a:buChar char="●"/>
            </a:pPr>
            <a:r>
              <a:rPr lang="en"/>
              <a:t>Utilized a combination of both ReLU and Sigmoid activation functions:</a:t>
            </a:r>
            <a:endParaRPr/>
          </a:p>
          <a:p>
            <a:pPr indent="-298450" lvl="1" marL="914400" rtl="0" algn="l">
              <a:spcBef>
                <a:spcPts val="0"/>
              </a:spcBef>
              <a:spcAft>
                <a:spcPts val="0"/>
              </a:spcAft>
              <a:buSzPts val="1100"/>
              <a:buChar char="○"/>
            </a:pPr>
            <a:r>
              <a:rPr lang="en"/>
              <a:t>ReLU: used in intermediate layers to introduce non-linearity and enable model to learn complex mappings</a:t>
            </a:r>
            <a:endParaRPr/>
          </a:p>
          <a:p>
            <a:pPr indent="-298450" lvl="1" marL="914400" rtl="0" algn="l">
              <a:spcBef>
                <a:spcPts val="0"/>
              </a:spcBef>
              <a:spcAft>
                <a:spcPts val="0"/>
              </a:spcAft>
              <a:buSzPts val="1100"/>
              <a:buChar char="○"/>
            </a:pPr>
            <a:r>
              <a:rPr lang="en"/>
              <a:t>Sigmoid: used in specific layers to help normalize outputs within a specific range</a:t>
            </a:r>
            <a:endParaRPr/>
          </a:p>
          <a:p>
            <a:pPr indent="-311150" lvl="0" marL="457200" rtl="0" algn="l">
              <a:spcBef>
                <a:spcPts val="0"/>
              </a:spcBef>
              <a:spcAft>
                <a:spcPts val="0"/>
              </a:spcAft>
              <a:buSzPts val="1300"/>
              <a:buChar char="●"/>
            </a:pPr>
            <a:r>
              <a:rPr lang="en"/>
              <a:t>Utilized convolution layers to extract hierarchical features:</a:t>
            </a:r>
            <a:endParaRPr/>
          </a:p>
          <a:p>
            <a:pPr indent="-298450" lvl="1" marL="914400" rtl="0" algn="l">
              <a:spcBef>
                <a:spcPts val="0"/>
              </a:spcBef>
              <a:spcAft>
                <a:spcPts val="0"/>
              </a:spcAft>
              <a:buSzPts val="1100"/>
              <a:buChar char="○"/>
            </a:pPr>
            <a:r>
              <a:rPr lang="en"/>
              <a:t>Larger filters in initial layers to capture broad features</a:t>
            </a:r>
            <a:endParaRPr/>
          </a:p>
          <a:p>
            <a:pPr indent="-298450" lvl="1" marL="914400" rtl="0" algn="l">
              <a:spcBef>
                <a:spcPts val="0"/>
              </a:spcBef>
              <a:spcAft>
                <a:spcPts val="0"/>
              </a:spcAft>
              <a:buSzPts val="1100"/>
              <a:buChar char="○"/>
            </a:pPr>
            <a:r>
              <a:rPr lang="en"/>
              <a:t>Smaller filters in subsequent layers to refine the details</a:t>
            </a:r>
            <a:endParaRPr/>
          </a:p>
          <a:p>
            <a:pPr indent="-311150" lvl="0" marL="457200" rtl="0" algn="l">
              <a:spcBef>
                <a:spcPts val="0"/>
              </a:spcBef>
              <a:spcAft>
                <a:spcPts val="0"/>
              </a:spcAft>
              <a:buSzPts val="1300"/>
              <a:buChar char="●"/>
            </a:pPr>
            <a:r>
              <a:rPr lang="en"/>
              <a:t>Incorporated residual connections to improve gradient flow and training stability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Training</a:t>
            </a:r>
            <a:endParaRPr/>
          </a:p>
        </p:txBody>
      </p:sp>
      <p:sp>
        <p:nvSpPr>
          <p:cNvPr id="309" name="Google Shape;309;p18"/>
          <p:cNvSpPr txBox="1"/>
          <p:nvPr>
            <p:ph idx="1" type="body"/>
          </p:nvPr>
        </p:nvSpPr>
        <p:spPr>
          <a:xfrm>
            <a:off x="1303800" y="1990050"/>
            <a:ext cx="7030500" cy="17655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Compiled the model with a Mean Squared Error (MSE) loss function, which ensures pixel-level accuracy to minimize differences between low and high-resolution images.</a:t>
            </a:r>
            <a:br>
              <a:rPr lang="en"/>
            </a:br>
            <a:endParaRPr/>
          </a:p>
          <a:p>
            <a:pPr indent="-311150" lvl="0" marL="457200" rtl="0" algn="l">
              <a:spcBef>
                <a:spcPts val="0"/>
              </a:spcBef>
              <a:spcAft>
                <a:spcPts val="0"/>
              </a:spcAft>
              <a:buSzPts val="1300"/>
              <a:buChar char="●"/>
            </a:pPr>
            <a:r>
              <a:rPr lang="en"/>
              <a:t>Employed an Adam optimizer with a learning rate scheduler to adjust the learning rate as training progresses.</a:t>
            </a:r>
            <a:br>
              <a:rPr lang="en"/>
            </a:br>
            <a:endParaRPr/>
          </a:p>
          <a:p>
            <a:pPr indent="-311150" lvl="0" marL="457200" rtl="0" algn="l">
              <a:spcBef>
                <a:spcPts val="0"/>
              </a:spcBef>
              <a:spcAft>
                <a:spcPts val="0"/>
              </a:spcAft>
              <a:buSzPts val="1300"/>
              <a:buChar char="●"/>
            </a:pPr>
            <a:r>
              <a:rPr lang="en"/>
              <a:t>Integrated early stopping to prevent overfitting when validation loss plateaus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Evaluation Metrics</a:t>
            </a:r>
            <a:endParaRPr/>
          </a:p>
        </p:txBody>
      </p:sp>
      <p:sp>
        <p:nvSpPr>
          <p:cNvPr id="315" name="Google Shape;315;p19"/>
          <p:cNvSpPr txBox="1"/>
          <p:nvPr>
            <p:ph idx="1" type="body"/>
          </p:nvPr>
        </p:nvSpPr>
        <p:spPr>
          <a:xfrm>
            <a:off x="1303800" y="1990050"/>
            <a:ext cx="7030500" cy="19194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Used Mean Squared Error (MSE) as the primary evaluation metric to monitor training and validation error trends. MSE helps ensure pixel-level accuracy by measuring the average squared difference between predicted and true pixel values.</a:t>
            </a:r>
            <a:br>
              <a:rPr lang="en"/>
            </a:br>
            <a:endParaRPr/>
          </a:p>
          <a:p>
            <a:pPr indent="-311150" lvl="0" marL="457200" rtl="0" algn="l">
              <a:spcBef>
                <a:spcPts val="0"/>
              </a:spcBef>
              <a:spcAft>
                <a:spcPts val="0"/>
              </a:spcAft>
              <a:buSzPts val="1300"/>
              <a:buChar char="●"/>
            </a:pPr>
            <a:r>
              <a:rPr lang="en"/>
              <a:t>Assessed quality improvements by visually comparing low-resolution, high-resolution, and super-resolved images.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Results</a:t>
            </a:r>
            <a:endParaRPr/>
          </a:p>
        </p:txBody>
      </p:sp>
      <p:sp>
        <p:nvSpPr>
          <p:cNvPr id="321" name="Google Shape;321;p20"/>
          <p:cNvSpPr txBox="1"/>
          <p:nvPr>
            <p:ph idx="1" type="body"/>
          </p:nvPr>
        </p:nvSpPr>
        <p:spPr>
          <a:xfrm>
            <a:off x="1327900" y="1339275"/>
            <a:ext cx="7030500" cy="184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Time taken (Using Colab A100 High-Ram GPU): </a:t>
            </a:r>
            <a:endParaRPr b="1"/>
          </a:p>
          <a:p>
            <a:pPr indent="0" lvl="0" marL="0" rtl="0" algn="l">
              <a:spcBef>
                <a:spcPts val="1200"/>
              </a:spcBef>
              <a:spcAft>
                <a:spcPts val="0"/>
              </a:spcAft>
              <a:buNone/>
            </a:pPr>
            <a:r>
              <a:rPr lang="en"/>
              <a:t>Ran for </a:t>
            </a:r>
            <a:r>
              <a:rPr b="1" lang="en"/>
              <a:t>99 </a:t>
            </a:r>
            <a:r>
              <a:rPr lang="en"/>
              <a:t>epochs at </a:t>
            </a:r>
            <a:r>
              <a:rPr b="1" lang="en"/>
              <a:t>43</a:t>
            </a:r>
            <a:r>
              <a:rPr lang="en"/>
              <a:t> seconds each which brings us to approximately </a:t>
            </a:r>
            <a:r>
              <a:rPr b="1" lang="en"/>
              <a:t>71</a:t>
            </a:r>
            <a:r>
              <a:rPr lang="en"/>
              <a:t> minutes of training time.</a:t>
            </a:r>
            <a:endParaRPr/>
          </a:p>
          <a:p>
            <a:pPr indent="0" lvl="0" marL="0" rtl="0" algn="l">
              <a:spcBef>
                <a:spcPts val="1200"/>
              </a:spcBef>
              <a:spcAft>
                <a:spcPts val="1200"/>
              </a:spcAft>
              <a:buNone/>
            </a:pPr>
            <a:r>
              <a:rPr lang="en"/>
              <a:t>The error chart shows a </a:t>
            </a:r>
            <a:r>
              <a:rPr lang="en"/>
              <a:t>consistent</a:t>
            </a:r>
            <a:r>
              <a:rPr lang="en"/>
              <a:t> decreasing pattern. This tells us that the model is stable and learning effectively.</a:t>
            </a:r>
            <a:br>
              <a:rPr lang="en"/>
            </a:br>
            <a:endParaRPr/>
          </a:p>
        </p:txBody>
      </p:sp>
      <p:pic>
        <p:nvPicPr>
          <p:cNvPr id="322" name="Google Shape;322;p20"/>
          <p:cNvPicPr preferRelativeResize="0"/>
          <p:nvPr/>
        </p:nvPicPr>
        <p:blipFill>
          <a:blip r:embed="rId3">
            <a:alphaModFix/>
          </a:blip>
          <a:stretch>
            <a:fillRect/>
          </a:stretch>
        </p:blipFill>
        <p:spPr>
          <a:xfrm>
            <a:off x="1279700" y="3049225"/>
            <a:ext cx="2913450" cy="1686425"/>
          </a:xfrm>
          <a:prstGeom prst="rect">
            <a:avLst/>
          </a:prstGeom>
          <a:noFill/>
          <a:ln>
            <a:noFill/>
          </a:ln>
        </p:spPr>
      </p:pic>
      <p:pic>
        <p:nvPicPr>
          <p:cNvPr id="323" name="Google Shape;323;p20"/>
          <p:cNvPicPr preferRelativeResize="0"/>
          <p:nvPr/>
        </p:nvPicPr>
        <p:blipFill>
          <a:blip r:embed="rId4">
            <a:alphaModFix/>
          </a:blip>
          <a:stretch>
            <a:fillRect/>
          </a:stretch>
        </p:blipFill>
        <p:spPr>
          <a:xfrm>
            <a:off x="3829650" y="3185838"/>
            <a:ext cx="4254376" cy="1413187"/>
          </a:xfrm>
          <a:prstGeom prst="rect">
            <a:avLst/>
          </a:prstGeom>
          <a:noFill/>
          <a:ln>
            <a:noFill/>
          </a:ln>
        </p:spPr>
      </p:pic>
      <p:sp>
        <p:nvSpPr>
          <p:cNvPr id="324" name="Google Shape;324;p20"/>
          <p:cNvSpPr txBox="1"/>
          <p:nvPr/>
        </p:nvSpPr>
        <p:spPr>
          <a:xfrm>
            <a:off x="3866025" y="2919125"/>
            <a:ext cx="1099200" cy="1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Nunito"/>
                <a:ea typeface="Nunito"/>
                <a:cs typeface="Nunito"/>
                <a:sym typeface="Nunito"/>
              </a:rPr>
              <a:t>low</a:t>
            </a:r>
            <a:endParaRPr sz="1200">
              <a:solidFill>
                <a:schemeClr val="dk2"/>
              </a:solidFill>
              <a:latin typeface="Nunito"/>
              <a:ea typeface="Nunito"/>
              <a:cs typeface="Nunito"/>
              <a:sym typeface="Nunito"/>
            </a:endParaRPr>
          </a:p>
        </p:txBody>
      </p:sp>
      <p:sp>
        <p:nvSpPr>
          <p:cNvPr id="325" name="Google Shape;325;p20"/>
          <p:cNvSpPr txBox="1"/>
          <p:nvPr/>
        </p:nvSpPr>
        <p:spPr>
          <a:xfrm>
            <a:off x="5339725" y="2919125"/>
            <a:ext cx="1099200" cy="1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Nunito"/>
                <a:ea typeface="Nunito"/>
                <a:cs typeface="Nunito"/>
                <a:sym typeface="Nunito"/>
              </a:rPr>
              <a:t>high</a:t>
            </a:r>
            <a:endParaRPr sz="1200">
              <a:solidFill>
                <a:schemeClr val="dk2"/>
              </a:solidFill>
              <a:latin typeface="Nunito"/>
              <a:ea typeface="Nunito"/>
              <a:cs typeface="Nunito"/>
              <a:sym typeface="Nunito"/>
            </a:endParaRPr>
          </a:p>
        </p:txBody>
      </p:sp>
      <p:sp>
        <p:nvSpPr>
          <p:cNvPr id="326" name="Google Shape;326;p20"/>
          <p:cNvSpPr txBox="1"/>
          <p:nvPr/>
        </p:nvSpPr>
        <p:spPr>
          <a:xfrm>
            <a:off x="6730525" y="2919125"/>
            <a:ext cx="1099200" cy="1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Nunito"/>
                <a:ea typeface="Nunito"/>
                <a:cs typeface="Nunito"/>
                <a:sym typeface="Nunito"/>
              </a:rPr>
              <a:t>super res</a:t>
            </a:r>
            <a:endParaRPr sz="12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Results continued</a:t>
            </a:r>
            <a:endParaRPr/>
          </a:p>
        </p:txBody>
      </p:sp>
      <p:sp>
        <p:nvSpPr>
          <p:cNvPr id="332" name="Google Shape;332;p21"/>
          <p:cNvSpPr txBox="1"/>
          <p:nvPr>
            <p:ph idx="1" type="body"/>
          </p:nvPr>
        </p:nvSpPr>
        <p:spPr>
          <a:xfrm>
            <a:off x="1154375" y="1180200"/>
            <a:ext cx="7030500" cy="1954800"/>
          </a:xfrm>
          <a:prstGeom prst="rect">
            <a:avLst/>
          </a:prstGeom>
        </p:spPr>
        <p:txBody>
          <a:bodyPr anchorCtr="0" anchor="t" bIns="91425" lIns="91425" spcFirstLastPara="1" rIns="91425" wrap="square" tIns="91425">
            <a:spAutoFit/>
          </a:bodyPr>
          <a:lstStyle/>
          <a:p>
            <a:pPr indent="0" lvl="0" marL="457200" rtl="0" algn="l">
              <a:spcBef>
                <a:spcPts val="0"/>
              </a:spcBef>
              <a:spcAft>
                <a:spcPts val="0"/>
              </a:spcAft>
              <a:buNone/>
            </a:pPr>
            <a:r>
              <a:rPr b="1" lang="en" sz="1600"/>
              <a:t>Low res (left) vs Super res (right)</a:t>
            </a:r>
            <a:endParaRPr b="1" sz="1600"/>
          </a:p>
          <a:p>
            <a:pPr indent="-317500" lvl="0" marL="457200" rtl="0" algn="l">
              <a:spcBef>
                <a:spcPts val="1200"/>
              </a:spcBef>
              <a:spcAft>
                <a:spcPts val="0"/>
              </a:spcAft>
              <a:buSzPts val="1400"/>
              <a:buChar char="●"/>
            </a:pPr>
            <a:r>
              <a:rPr lang="en" sz="1400"/>
              <a:t>The low resolution input appears highly pixelated while the super resolved image is less pixelated and smoother, but still lacks sharp edges.</a:t>
            </a:r>
            <a:endParaRPr sz="1400"/>
          </a:p>
          <a:p>
            <a:pPr indent="0" lvl="0" marL="457200" rtl="0" algn="l">
              <a:spcBef>
                <a:spcPts val="1200"/>
              </a:spcBef>
              <a:spcAft>
                <a:spcPts val="0"/>
              </a:spcAft>
              <a:buNone/>
            </a:pPr>
            <a:r>
              <a:t/>
            </a:r>
            <a:endParaRPr sz="1600"/>
          </a:p>
          <a:p>
            <a:pPr indent="0" lvl="0" marL="457200" rtl="0" algn="l">
              <a:spcBef>
                <a:spcPts val="1200"/>
              </a:spcBef>
              <a:spcAft>
                <a:spcPts val="1200"/>
              </a:spcAft>
              <a:buNone/>
            </a:pPr>
            <a:r>
              <a:t/>
            </a:r>
            <a:endParaRPr sz="1600"/>
          </a:p>
        </p:txBody>
      </p:sp>
      <p:pic>
        <p:nvPicPr>
          <p:cNvPr id="333" name="Google Shape;333;p21"/>
          <p:cNvPicPr preferRelativeResize="0"/>
          <p:nvPr/>
        </p:nvPicPr>
        <p:blipFill>
          <a:blip r:embed="rId3">
            <a:alphaModFix/>
          </a:blip>
          <a:stretch>
            <a:fillRect/>
          </a:stretch>
        </p:blipFill>
        <p:spPr>
          <a:xfrm>
            <a:off x="1261125" y="2795250"/>
            <a:ext cx="3462049" cy="1904125"/>
          </a:xfrm>
          <a:prstGeom prst="rect">
            <a:avLst/>
          </a:prstGeom>
          <a:noFill/>
          <a:ln>
            <a:noFill/>
          </a:ln>
        </p:spPr>
      </p:pic>
      <p:pic>
        <p:nvPicPr>
          <p:cNvPr id="334" name="Google Shape;334;p21"/>
          <p:cNvPicPr preferRelativeResize="0"/>
          <p:nvPr/>
        </p:nvPicPr>
        <p:blipFill>
          <a:blip r:embed="rId4">
            <a:alphaModFix/>
          </a:blip>
          <a:stretch>
            <a:fillRect/>
          </a:stretch>
        </p:blipFill>
        <p:spPr>
          <a:xfrm>
            <a:off x="4903697" y="2795250"/>
            <a:ext cx="3046053" cy="190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