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0"/>
  </p:notesMasterIdLst>
  <p:sldIdLst>
    <p:sldId id="256" r:id="rId2"/>
    <p:sldId id="260" r:id="rId3"/>
    <p:sldId id="267" r:id="rId4"/>
    <p:sldId id="271" r:id="rId5"/>
    <p:sldId id="265" r:id="rId6"/>
    <p:sldId id="268" r:id="rId7"/>
    <p:sldId id="269" r:id="rId8"/>
    <p:sldId id="276" r:id="rId9"/>
    <p:sldId id="261" r:id="rId10"/>
    <p:sldId id="272" r:id="rId11"/>
    <p:sldId id="275" r:id="rId12"/>
    <p:sldId id="262" r:id="rId13"/>
    <p:sldId id="274" r:id="rId14"/>
    <p:sldId id="279" r:id="rId15"/>
    <p:sldId id="270" r:id="rId16"/>
    <p:sldId id="277" r:id="rId17"/>
    <p:sldId id="278"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738" autoAdjust="0"/>
  </p:normalViewPr>
  <p:slideViewPr>
    <p:cSldViewPr snapToGrid="0">
      <p:cViewPr varScale="1">
        <p:scale>
          <a:sx n="72" d="100"/>
          <a:sy n="72" d="100"/>
        </p:scale>
        <p:origin x="1109" y="4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7C4EB-741C-46AC-ACC7-C6BD45D1E9A3}" type="datetimeFigureOut">
              <a:rPr lang="en-AU" smtClean="0"/>
              <a:t>2/04/2017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A1A26-A095-45B7-AC9F-041832E92BB7}" type="slidenum">
              <a:rPr lang="en-AU" smtClean="0"/>
              <a:t>‹#›</a:t>
            </a:fld>
            <a:endParaRPr lang="en-AU"/>
          </a:p>
        </p:txBody>
      </p:sp>
    </p:spTree>
    <p:extLst>
      <p:ext uri="{BB962C8B-B14F-4D97-AF65-F5344CB8AC3E}">
        <p14:creationId xmlns:p14="http://schemas.microsoft.com/office/powerpoint/2010/main" val="3041285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Greetings gentlemen, I am Martin and today I’ll be introducing our application Scar arcade, while also running through some of the components as well as some of the issues anticipated and solutions to those issues. Ryan </a:t>
            </a:r>
            <a:r>
              <a:rPr lang="en-AU"/>
              <a:t>will  then </a:t>
            </a:r>
            <a:r>
              <a:rPr lang="en-AU" dirty="0"/>
              <a:t>talk about a game in the application and its issues and solutions. Then Saxon will do the same and wrap up the talk.</a:t>
            </a:r>
          </a:p>
        </p:txBody>
      </p:sp>
      <p:sp>
        <p:nvSpPr>
          <p:cNvPr id="4" name="Slide Number Placeholder 3"/>
          <p:cNvSpPr>
            <a:spLocks noGrp="1"/>
          </p:cNvSpPr>
          <p:nvPr>
            <p:ph type="sldNum" sz="quarter" idx="10"/>
          </p:nvPr>
        </p:nvSpPr>
        <p:spPr/>
        <p:txBody>
          <a:bodyPr/>
          <a:lstStyle/>
          <a:p>
            <a:fld id="{69EA1A26-A095-45B7-AC9F-041832E92BB7}" type="slidenum">
              <a:rPr lang="en-AU" smtClean="0"/>
              <a:t>1</a:t>
            </a:fld>
            <a:endParaRPr lang="en-AU"/>
          </a:p>
        </p:txBody>
      </p:sp>
    </p:spTree>
    <p:extLst>
      <p:ext uri="{BB962C8B-B14F-4D97-AF65-F5344CB8AC3E}">
        <p14:creationId xmlns:p14="http://schemas.microsoft.com/office/powerpoint/2010/main" val="1096064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Scar arcade is a Game manager designed for Android with the ability to manage and run games and keep track of personal high scores.</a:t>
            </a:r>
          </a:p>
        </p:txBody>
      </p:sp>
      <p:sp>
        <p:nvSpPr>
          <p:cNvPr id="4" name="Slide Number Placeholder 3"/>
          <p:cNvSpPr>
            <a:spLocks noGrp="1"/>
          </p:cNvSpPr>
          <p:nvPr>
            <p:ph type="sldNum" sz="quarter" idx="10"/>
          </p:nvPr>
        </p:nvSpPr>
        <p:spPr/>
        <p:txBody>
          <a:bodyPr/>
          <a:lstStyle/>
          <a:p>
            <a:fld id="{69EA1A26-A095-45B7-AC9F-041832E92BB7}" type="slidenum">
              <a:rPr lang="en-AU" smtClean="0"/>
              <a:t>2</a:t>
            </a:fld>
            <a:endParaRPr lang="en-AU"/>
          </a:p>
        </p:txBody>
      </p:sp>
    </p:spTree>
    <p:extLst>
      <p:ext uri="{BB962C8B-B14F-4D97-AF65-F5344CB8AC3E}">
        <p14:creationId xmlns:p14="http://schemas.microsoft.com/office/powerpoint/2010/main" val="198717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Why did we choose this application, well games are a great way to utilize the skills taught in INFT2050, but it would be silly to try and implement all of the skills into just one game. When you can focus skills, like coding sensors for example with a game dedicated to using a sensor for an action. Grouping these games together in a manager seemed like the most logical step, this also gives us the ability to implement more skills like cloud services in leader boards.</a:t>
            </a:r>
          </a:p>
        </p:txBody>
      </p:sp>
      <p:sp>
        <p:nvSpPr>
          <p:cNvPr id="4" name="Slide Number Placeholder 3"/>
          <p:cNvSpPr>
            <a:spLocks noGrp="1"/>
          </p:cNvSpPr>
          <p:nvPr>
            <p:ph type="sldNum" sz="quarter" idx="10"/>
          </p:nvPr>
        </p:nvSpPr>
        <p:spPr/>
        <p:txBody>
          <a:bodyPr/>
          <a:lstStyle/>
          <a:p>
            <a:fld id="{69EA1A26-A095-45B7-AC9F-041832E92BB7}" type="slidenum">
              <a:rPr lang="en-AU" smtClean="0"/>
              <a:t>3</a:t>
            </a:fld>
            <a:endParaRPr lang="en-AU"/>
          </a:p>
        </p:txBody>
      </p:sp>
    </p:spTree>
    <p:extLst>
      <p:ext uri="{BB962C8B-B14F-4D97-AF65-F5344CB8AC3E}">
        <p14:creationId xmlns:p14="http://schemas.microsoft.com/office/powerpoint/2010/main" val="395697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have a four phase development plan, That includes a Design phase, prototyping phase, testing phase and lastly a finalizing and deployment phase.</a:t>
            </a:r>
          </a:p>
        </p:txBody>
      </p:sp>
      <p:sp>
        <p:nvSpPr>
          <p:cNvPr id="4" name="Slide Number Placeholder 3"/>
          <p:cNvSpPr>
            <a:spLocks noGrp="1"/>
          </p:cNvSpPr>
          <p:nvPr>
            <p:ph type="sldNum" sz="quarter" idx="10"/>
          </p:nvPr>
        </p:nvSpPr>
        <p:spPr/>
        <p:txBody>
          <a:bodyPr/>
          <a:lstStyle/>
          <a:p>
            <a:fld id="{69EA1A26-A095-45B7-AC9F-041832E92BB7}" type="slidenum">
              <a:rPr lang="en-AU" smtClean="0"/>
              <a:t>4</a:t>
            </a:fld>
            <a:endParaRPr lang="en-AU"/>
          </a:p>
        </p:txBody>
      </p:sp>
    </p:spTree>
    <p:extLst>
      <p:ext uri="{BB962C8B-B14F-4D97-AF65-F5344CB8AC3E}">
        <p14:creationId xmlns:p14="http://schemas.microsoft.com/office/powerpoint/2010/main" val="1318794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game selection interface is the start point of the application, that gives the user the option to pick a program they want to run, it shows the title and logo of the game.</a:t>
            </a:r>
          </a:p>
        </p:txBody>
      </p:sp>
      <p:sp>
        <p:nvSpPr>
          <p:cNvPr id="4" name="Slide Number Placeholder 3"/>
          <p:cNvSpPr>
            <a:spLocks noGrp="1"/>
          </p:cNvSpPr>
          <p:nvPr>
            <p:ph type="sldNum" sz="quarter" idx="10"/>
          </p:nvPr>
        </p:nvSpPr>
        <p:spPr/>
        <p:txBody>
          <a:bodyPr/>
          <a:lstStyle/>
          <a:p>
            <a:fld id="{69EA1A26-A095-45B7-AC9F-041832E92BB7}" type="slidenum">
              <a:rPr lang="en-AU" smtClean="0"/>
              <a:t>5</a:t>
            </a:fld>
            <a:endParaRPr lang="en-AU"/>
          </a:p>
        </p:txBody>
      </p:sp>
    </p:spTree>
    <p:extLst>
      <p:ext uri="{BB962C8B-B14F-4D97-AF65-F5344CB8AC3E}">
        <p14:creationId xmlns:p14="http://schemas.microsoft.com/office/powerpoint/2010/main" val="402995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game menu interface is the hub for games that has a difficulty modifier a start program button and a open leader board button and a way of getting back to the game selection interface. </a:t>
            </a:r>
          </a:p>
        </p:txBody>
      </p:sp>
      <p:sp>
        <p:nvSpPr>
          <p:cNvPr id="4" name="Slide Number Placeholder 3"/>
          <p:cNvSpPr>
            <a:spLocks noGrp="1"/>
          </p:cNvSpPr>
          <p:nvPr>
            <p:ph type="sldNum" sz="quarter" idx="10"/>
          </p:nvPr>
        </p:nvSpPr>
        <p:spPr/>
        <p:txBody>
          <a:bodyPr/>
          <a:lstStyle/>
          <a:p>
            <a:fld id="{69EA1A26-A095-45B7-AC9F-041832E92BB7}" type="slidenum">
              <a:rPr lang="en-AU" smtClean="0"/>
              <a:t>6</a:t>
            </a:fld>
            <a:endParaRPr lang="en-AU"/>
          </a:p>
        </p:txBody>
      </p:sp>
    </p:spTree>
    <p:extLst>
      <p:ext uri="{BB962C8B-B14F-4D97-AF65-F5344CB8AC3E}">
        <p14:creationId xmlns:p14="http://schemas.microsoft.com/office/powerpoint/2010/main" val="170040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leader board interface is a display for personal high scores that have been recorded after a game has ended.</a:t>
            </a:r>
          </a:p>
        </p:txBody>
      </p:sp>
      <p:sp>
        <p:nvSpPr>
          <p:cNvPr id="4" name="Slide Number Placeholder 3"/>
          <p:cNvSpPr>
            <a:spLocks noGrp="1"/>
          </p:cNvSpPr>
          <p:nvPr>
            <p:ph type="sldNum" sz="quarter" idx="10"/>
          </p:nvPr>
        </p:nvSpPr>
        <p:spPr/>
        <p:txBody>
          <a:bodyPr/>
          <a:lstStyle/>
          <a:p>
            <a:fld id="{69EA1A26-A095-45B7-AC9F-041832E92BB7}" type="slidenum">
              <a:rPr lang="en-AU" smtClean="0"/>
              <a:t>7</a:t>
            </a:fld>
            <a:endParaRPr lang="en-AU"/>
          </a:p>
        </p:txBody>
      </p:sp>
    </p:spTree>
    <p:extLst>
      <p:ext uri="{BB962C8B-B14F-4D97-AF65-F5344CB8AC3E}">
        <p14:creationId xmlns:p14="http://schemas.microsoft.com/office/powerpoint/2010/main" val="1041313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of the issues with these interfaces can be abnormalities when positioning application components, this can be over come by researching and testing different layouts and views.</a:t>
            </a:r>
          </a:p>
          <a:p>
            <a:r>
              <a:rPr lang="en-AU" dirty="0"/>
              <a:t>Another is the issue of updating files from cloud services if a online leader board was to be implemented these solution may come up in the upcoming class materials, so reading ahead would be necessary. Here is Ryan to explain His game and the issues he might face and some solutions.</a:t>
            </a:r>
          </a:p>
        </p:txBody>
      </p:sp>
      <p:sp>
        <p:nvSpPr>
          <p:cNvPr id="4" name="Slide Number Placeholder 3"/>
          <p:cNvSpPr>
            <a:spLocks noGrp="1"/>
          </p:cNvSpPr>
          <p:nvPr>
            <p:ph type="sldNum" sz="quarter" idx="10"/>
          </p:nvPr>
        </p:nvSpPr>
        <p:spPr/>
        <p:txBody>
          <a:bodyPr/>
          <a:lstStyle/>
          <a:p>
            <a:fld id="{69EA1A26-A095-45B7-AC9F-041832E92BB7}" type="slidenum">
              <a:rPr lang="en-AU" smtClean="0"/>
              <a:t>8</a:t>
            </a:fld>
            <a:endParaRPr lang="en-AU"/>
          </a:p>
        </p:txBody>
      </p:sp>
    </p:spTree>
    <p:extLst>
      <p:ext uri="{BB962C8B-B14F-4D97-AF65-F5344CB8AC3E}">
        <p14:creationId xmlns:p14="http://schemas.microsoft.com/office/powerpoint/2010/main" val="665860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356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083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4166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61000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9783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4865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1629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3557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695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45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492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39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34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452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07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169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370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4/2/2017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083575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S.C.a.R</a:t>
            </a:r>
            <a:r>
              <a:rPr lang="en-US" dirty="0"/>
              <a:t>. arcade</a:t>
            </a:r>
          </a:p>
        </p:txBody>
      </p:sp>
      <p:sp>
        <p:nvSpPr>
          <p:cNvPr id="3" name="Subtitle 2"/>
          <p:cNvSpPr>
            <a:spLocks noGrp="1"/>
          </p:cNvSpPr>
          <p:nvPr>
            <p:ph type="subTitle" idx="1"/>
          </p:nvPr>
        </p:nvSpPr>
        <p:spPr/>
        <p:txBody>
          <a:bodyPr/>
          <a:lstStyle/>
          <a:p>
            <a:r>
              <a:rPr lang="en-US" dirty="0"/>
              <a:t>Presented by Saxon, Ryan and MARTIN.</a:t>
            </a:r>
          </a:p>
        </p:txBody>
      </p:sp>
    </p:spTree>
    <p:extLst>
      <p:ext uri="{BB962C8B-B14F-4D97-AF65-F5344CB8AC3E}">
        <p14:creationId xmlns:p14="http://schemas.microsoft.com/office/powerpoint/2010/main" val="5366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 interface:</a:t>
            </a:r>
          </a:p>
        </p:txBody>
      </p:sp>
      <p:sp>
        <p:nvSpPr>
          <p:cNvPr id="3" name="Text Placeholder 2"/>
          <p:cNvSpPr>
            <a:spLocks noGrp="1"/>
          </p:cNvSpPr>
          <p:nvPr>
            <p:ph type="body" idx="1"/>
          </p:nvPr>
        </p:nvSpPr>
        <p:spPr>
          <a:xfrm>
            <a:off x="646111" y="1270681"/>
            <a:ext cx="4396338" cy="576262"/>
          </a:xfrm>
        </p:spPr>
        <p:txBody>
          <a:bodyPr/>
          <a:lstStyle/>
          <a:p>
            <a:r>
              <a:rPr lang="en-US" dirty="0"/>
              <a:t>Notes:</a:t>
            </a:r>
          </a:p>
        </p:txBody>
      </p:sp>
      <p:sp>
        <p:nvSpPr>
          <p:cNvPr id="4" name="Content Placeholder 3"/>
          <p:cNvSpPr>
            <a:spLocks noGrp="1"/>
          </p:cNvSpPr>
          <p:nvPr>
            <p:ph sz="half" idx="2"/>
          </p:nvPr>
        </p:nvSpPr>
        <p:spPr>
          <a:xfrm>
            <a:off x="646110" y="1880281"/>
            <a:ext cx="4396339" cy="3741738"/>
          </a:xfrm>
        </p:spPr>
        <p:txBody>
          <a:bodyPr>
            <a:normAutofit fontScale="92500" lnSpcReduction="10000"/>
          </a:bodyPr>
          <a:lstStyle/>
          <a:p>
            <a:r>
              <a:rPr lang="en-US" dirty="0"/>
              <a:t>The timer will be recorded and be viewable from the leaderboard.</a:t>
            </a:r>
          </a:p>
          <a:p>
            <a:r>
              <a:rPr lang="en-US" dirty="0"/>
              <a:t>Once the game has ended the score will be submitted for evaluation to the leaderboard.</a:t>
            </a:r>
          </a:p>
          <a:p>
            <a:r>
              <a:rPr lang="en-US" dirty="0"/>
              <a:t>Disks will display numbers to make it easier to differentiate. </a:t>
            </a:r>
          </a:p>
          <a:p>
            <a:r>
              <a:rPr lang="en-US" dirty="0"/>
              <a:t>Optimal number of moves will also be displayed as to challenge the player. </a:t>
            </a:r>
          </a:p>
          <a:p>
            <a:r>
              <a:rPr lang="en-US" dirty="0"/>
              <a:t>Player can increase number of disks, but cannot increase the number of poles. </a:t>
            </a:r>
          </a:p>
        </p:txBody>
      </p:sp>
      <p:sp>
        <p:nvSpPr>
          <p:cNvPr id="5" name="Text Placeholder 4"/>
          <p:cNvSpPr>
            <a:spLocks noGrp="1"/>
          </p:cNvSpPr>
          <p:nvPr>
            <p:ph type="body" sz="quarter" idx="3"/>
          </p:nvPr>
        </p:nvSpPr>
        <p:spPr>
          <a:xfrm>
            <a:off x="5233760" y="5094290"/>
            <a:ext cx="5275901" cy="576262"/>
          </a:xfrm>
        </p:spPr>
        <p:txBody>
          <a:bodyPr/>
          <a:lstStyle/>
          <a:p>
            <a:r>
              <a:rPr lang="en-US" sz="1400" dirty="0"/>
              <a:t>Figure 3: Tower of Hanoi interface (Ryan)</a:t>
            </a:r>
          </a:p>
        </p:txBody>
      </p:sp>
      <p:pic>
        <p:nvPicPr>
          <p:cNvPr id="15" name="Content Placeholder 14"/>
          <p:cNvPicPr>
            <a:picLocks noGrp="1" noChangeAspect="1"/>
          </p:cNvPicPr>
          <p:nvPr>
            <p:ph sz="quarter" idx="4"/>
          </p:nvPr>
        </p:nvPicPr>
        <p:blipFill>
          <a:blip r:embed="rId2"/>
          <a:stretch>
            <a:fillRect/>
          </a:stretch>
        </p:blipFill>
        <p:spPr>
          <a:xfrm>
            <a:off x="5233759" y="2003437"/>
            <a:ext cx="5275901" cy="2967694"/>
          </a:xfrm>
        </p:spPr>
      </p:pic>
    </p:spTree>
    <p:extLst>
      <p:ext uri="{BB962C8B-B14F-4D97-AF65-F5344CB8AC3E}">
        <p14:creationId xmlns:p14="http://schemas.microsoft.com/office/powerpoint/2010/main" val="108671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 Problems/Solutions:</a:t>
            </a:r>
            <a:endParaRPr lang="en-AU" dirty="0"/>
          </a:p>
        </p:txBody>
      </p:sp>
      <p:sp>
        <p:nvSpPr>
          <p:cNvPr id="3" name="Text Placeholder 2"/>
          <p:cNvSpPr>
            <a:spLocks noGrp="1"/>
          </p:cNvSpPr>
          <p:nvPr>
            <p:ph type="body" idx="1"/>
          </p:nvPr>
        </p:nvSpPr>
        <p:spPr>
          <a:xfrm>
            <a:off x="1103312" y="1338263"/>
            <a:ext cx="4396338" cy="576262"/>
          </a:xfrm>
        </p:spPr>
        <p:txBody>
          <a:bodyPr/>
          <a:lstStyle/>
          <a:p>
            <a:r>
              <a:rPr lang="en-US" dirty="0"/>
              <a:t>Problems</a:t>
            </a:r>
            <a:endParaRPr lang="en-AU" dirty="0"/>
          </a:p>
        </p:txBody>
      </p:sp>
      <p:sp>
        <p:nvSpPr>
          <p:cNvPr id="4" name="Content Placeholder 3"/>
          <p:cNvSpPr>
            <a:spLocks noGrp="1"/>
          </p:cNvSpPr>
          <p:nvPr>
            <p:ph sz="half" idx="2"/>
          </p:nvPr>
        </p:nvSpPr>
        <p:spPr>
          <a:xfrm>
            <a:off x="461412" y="1966912"/>
            <a:ext cx="4396339" cy="4529138"/>
          </a:xfrm>
        </p:spPr>
        <p:txBody>
          <a:bodyPr/>
          <a:lstStyle/>
          <a:p>
            <a:pPr>
              <a:buFont typeface="+mj-lt"/>
              <a:buAutoNum type="arabicPeriod"/>
            </a:pPr>
            <a:r>
              <a:rPr lang="en-US" dirty="0"/>
              <a:t>Drag, and drop functionality. </a:t>
            </a:r>
          </a:p>
          <a:p>
            <a:pPr lvl="1">
              <a:buFont typeface="+mj-lt"/>
              <a:buAutoNum type="arabicPeriod"/>
            </a:pPr>
            <a:r>
              <a:rPr lang="en-US" dirty="0"/>
              <a:t>Event handlers will not be triggered correctly or at all.</a:t>
            </a:r>
          </a:p>
          <a:p>
            <a:pPr>
              <a:buFont typeface="+mj-lt"/>
              <a:buAutoNum type="arabicPeriod"/>
            </a:pPr>
            <a:r>
              <a:rPr lang="en-US" dirty="0"/>
              <a:t>Image sizes.</a:t>
            </a:r>
          </a:p>
          <a:p>
            <a:pPr lvl="1">
              <a:buFont typeface="+mj-lt"/>
              <a:buAutoNum type="arabicPeriod"/>
            </a:pPr>
            <a:r>
              <a:rPr lang="en-US" dirty="0"/>
              <a:t>Images decrease in size as number of disks are created, with distance between disks increase.</a:t>
            </a:r>
          </a:p>
          <a:p>
            <a:pPr>
              <a:buFont typeface="+mj-lt"/>
              <a:buAutoNum type="arabicPeriod"/>
            </a:pPr>
            <a:r>
              <a:rPr lang="en-US" dirty="0"/>
              <a:t>Freedom of customization.</a:t>
            </a:r>
          </a:p>
          <a:p>
            <a:pPr>
              <a:buFont typeface="+mj-lt"/>
              <a:buAutoNum type="arabicPeriod"/>
            </a:pPr>
            <a:r>
              <a:rPr lang="en-US" dirty="0"/>
              <a:t>Implementing game logic.</a:t>
            </a:r>
          </a:p>
          <a:p>
            <a:pPr lvl="1">
              <a:buFont typeface="+mj-lt"/>
              <a:buAutoNum type="arabicPeriod"/>
            </a:pPr>
            <a:r>
              <a:rPr lang="en-US" dirty="0"/>
              <a:t>Incorrect functions not being implemented correctly.</a:t>
            </a:r>
          </a:p>
          <a:p>
            <a:pPr>
              <a:buFont typeface="+mj-lt"/>
              <a:buAutoNum type="arabicPeriod"/>
            </a:pPr>
            <a:r>
              <a:rPr lang="en-AU" dirty="0"/>
              <a:t>Unforeseen exceptions thrown</a:t>
            </a:r>
          </a:p>
        </p:txBody>
      </p:sp>
      <p:sp>
        <p:nvSpPr>
          <p:cNvPr id="5" name="Text Placeholder 4"/>
          <p:cNvSpPr>
            <a:spLocks noGrp="1"/>
          </p:cNvSpPr>
          <p:nvPr>
            <p:ph type="body" sz="quarter" idx="3"/>
          </p:nvPr>
        </p:nvSpPr>
        <p:spPr>
          <a:xfrm>
            <a:off x="4857751" y="1285876"/>
            <a:ext cx="4396339" cy="576262"/>
          </a:xfrm>
        </p:spPr>
        <p:txBody>
          <a:bodyPr/>
          <a:lstStyle/>
          <a:p>
            <a:r>
              <a:rPr lang="en-US" dirty="0"/>
              <a:t>Solutions:</a:t>
            </a:r>
            <a:endParaRPr lang="en-AU" dirty="0"/>
          </a:p>
        </p:txBody>
      </p:sp>
      <p:sp>
        <p:nvSpPr>
          <p:cNvPr id="6" name="Content Placeholder 5"/>
          <p:cNvSpPr>
            <a:spLocks noGrp="1"/>
          </p:cNvSpPr>
          <p:nvPr>
            <p:ph sz="quarter" idx="4"/>
          </p:nvPr>
        </p:nvSpPr>
        <p:spPr>
          <a:xfrm>
            <a:off x="4857750" y="1919287"/>
            <a:ext cx="5193084" cy="4552949"/>
          </a:xfrm>
        </p:spPr>
        <p:txBody>
          <a:bodyPr>
            <a:normAutofit lnSpcReduction="10000"/>
          </a:bodyPr>
          <a:lstStyle/>
          <a:p>
            <a:pPr>
              <a:buFont typeface="+mj-lt"/>
              <a:buAutoNum type="arabicPeriod"/>
            </a:pPr>
            <a:r>
              <a:rPr lang="en-US" dirty="0"/>
              <a:t>Drag and drop:</a:t>
            </a:r>
          </a:p>
          <a:p>
            <a:pPr lvl="1">
              <a:buFont typeface="+mj-lt"/>
              <a:buAutoNum type="arabicPeriod"/>
            </a:pPr>
            <a:r>
              <a:rPr lang="en-US" dirty="0"/>
              <a:t>Additional research into user input data collection, for triggering key event handlers.</a:t>
            </a:r>
          </a:p>
          <a:p>
            <a:pPr>
              <a:buFont typeface="+mj-lt"/>
              <a:buAutoNum type="arabicPeriod"/>
            </a:pPr>
            <a:r>
              <a:rPr lang="en-US" dirty="0"/>
              <a:t>Image size:</a:t>
            </a:r>
          </a:p>
          <a:p>
            <a:pPr lvl="1">
              <a:buFont typeface="+mj-lt"/>
              <a:buAutoNum type="arabicPeriod"/>
            </a:pPr>
            <a:r>
              <a:rPr lang="en-US" dirty="0"/>
              <a:t>Downscaling image resolution to fit a desired screen.</a:t>
            </a:r>
          </a:p>
          <a:p>
            <a:pPr lvl="1">
              <a:buFont typeface="+mj-lt"/>
              <a:buAutoNum type="arabicPeriod"/>
            </a:pPr>
            <a:r>
              <a:rPr lang="en-US" dirty="0"/>
              <a:t>Setting an image size to a set value. </a:t>
            </a:r>
          </a:p>
          <a:p>
            <a:pPr>
              <a:buFont typeface="+mj-lt"/>
              <a:buAutoNum type="arabicPeriod"/>
            </a:pPr>
            <a:r>
              <a:rPr lang="en-US" dirty="0"/>
              <a:t>Freedom of customization:</a:t>
            </a:r>
          </a:p>
          <a:p>
            <a:pPr lvl="1">
              <a:buFont typeface="+mj-lt"/>
              <a:buAutoNum type="arabicPeriod"/>
            </a:pPr>
            <a:r>
              <a:rPr lang="en-US" dirty="0"/>
              <a:t>Limit number of disks.</a:t>
            </a:r>
          </a:p>
          <a:p>
            <a:pPr lvl="1">
              <a:buFont typeface="+mj-lt"/>
              <a:buAutoNum type="arabicPeriod"/>
            </a:pPr>
            <a:r>
              <a:rPr lang="en-US" dirty="0"/>
              <a:t>Fixed number of poles.</a:t>
            </a:r>
          </a:p>
          <a:p>
            <a:pPr>
              <a:buFont typeface="+mj-lt"/>
              <a:buAutoNum type="arabicPeriod"/>
            </a:pPr>
            <a:r>
              <a:rPr lang="en-US" dirty="0"/>
              <a:t>Game logic:</a:t>
            </a:r>
          </a:p>
          <a:p>
            <a:pPr lvl="1">
              <a:buFont typeface="+mj-lt"/>
              <a:buAutoNum type="arabicPeriod"/>
            </a:pPr>
            <a:r>
              <a:rPr lang="en-US" dirty="0"/>
              <a:t>Research into the rules of the game and its components.</a:t>
            </a:r>
          </a:p>
          <a:p>
            <a:endParaRPr lang="en-AU" dirty="0"/>
          </a:p>
        </p:txBody>
      </p:sp>
    </p:spTree>
    <p:extLst>
      <p:ext uri="{BB962C8B-B14F-4D97-AF65-F5344CB8AC3E}">
        <p14:creationId xmlns:p14="http://schemas.microsoft.com/office/powerpoint/2010/main" val="81665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Memory Test (Deck of Cards)</a:t>
            </a:r>
          </a:p>
        </p:txBody>
      </p:sp>
      <p:sp>
        <p:nvSpPr>
          <p:cNvPr id="3" name="Subtitle 2"/>
          <p:cNvSpPr>
            <a:spLocks noGrp="1"/>
          </p:cNvSpPr>
          <p:nvPr>
            <p:ph type="subTitle" idx="1"/>
          </p:nvPr>
        </p:nvSpPr>
        <p:spPr/>
        <p:txBody>
          <a:bodyPr/>
          <a:lstStyle/>
          <a:p>
            <a:r>
              <a:rPr lang="en-US" dirty="0"/>
              <a:t>PRESENTED BY Saxon:</a:t>
            </a:r>
          </a:p>
        </p:txBody>
      </p:sp>
    </p:spTree>
    <p:extLst>
      <p:ext uri="{BB962C8B-B14F-4D97-AF65-F5344CB8AC3E}">
        <p14:creationId xmlns:p14="http://schemas.microsoft.com/office/powerpoint/2010/main" val="58155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Memory Test (Deck of Cards)</a:t>
            </a:r>
          </a:p>
        </p:txBody>
      </p:sp>
      <p:sp>
        <p:nvSpPr>
          <p:cNvPr id="3" name="Text Placeholder 2"/>
          <p:cNvSpPr>
            <a:spLocks noGrp="1"/>
          </p:cNvSpPr>
          <p:nvPr>
            <p:ph type="body" idx="1"/>
          </p:nvPr>
        </p:nvSpPr>
        <p:spPr/>
        <p:txBody>
          <a:bodyPr/>
          <a:lstStyle/>
          <a:p>
            <a:r>
              <a:rPr lang="en-AU" dirty="0"/>
              <a:t>Notes</a:t>
            </a:r>
          </a:p>
        </p:txBody>
      </p:sp>
      <p:sp>
        <p:nvSpPr>
          <p:cNvPr id="4" name="Content Placeholder 3"/>
          <p:cNvSpPr>
            <a:spLocks noGrp="1"/>
          </p:cNvSpPr>
          <p:nvPr>
            <p:ph sz="half" idx="2"/>
          </p:nvPr>
        </p:nvSpPr>
        <p:spPr/>
        <p:txBody>
          <a:bodyPr/>
          <a:lstStyle/>
          <a:p>
            <a:r>
              <a:rPr lang="en-US" dirty="0"/>
              <a:t>Memory test difficulties: hint can be disabled, number of cards can increase, and cards can re-shuffle upon fail.</a:t>
            </a:r>
          </a:p>
          <a:p>
            <a:r>
              <a:rPr lang="en-US" dirty="0"/>
              <a:t>Once the game has ended the score will be submitted for evaluation to the leaderboard.</a:t>
            </a:r>
          </a:p>
          <a:p>
            <a:r>
              <a:rPr lang="en-US" dirty="0"/>
              <a:t>Player can increase number of cards, but cannot increase the time or the number of failures. </a:t>
            </a:r>
          </a:p>
          <a:p>
            <a:endParaRPr lang="en-US" dirty="0"/>
          </a:p>
          <a:p>
            <a:endParaRPr lang="en-AU" dirty="0"/>
          </a:p>
        </p:txBody>
      </p:sp>
      <p:pic>
        <p:nvPicPr>
          <p:cNvPr id="8" name="Content Placeholder 7"/>
          <p:cNvPicPr>
            <a:picLocks noGrp="1" noChangeAspect="1"/>
          </p:cNvPicPr>
          <p:nvPr>
            <p:ph sz="quarter" idx="4"/>
          </p:nvPr>
        </p:nvPicPr>
        <p:blipFill>
          <a:blip r:embed="rId2"/>
          <a:stretch>
            <a:fillRect/>
          </a:stretch>
        </p:blipFill>
        <p:spPr>
          <a:xfrm>
            <a:off x="5557315" y="1786513"/>
            <a:ext cx="3470144" cy="2788509"/>
          </a:xfrm>
        </p:spPr>
      </p:pic>
      <p:pic>
        <p:nvPicPr>
          <p:cNvPr id="10" name="Picture 9"/>
          <p:cNvPicPr>
            <a:picLocks noChangeAspect="1"/>
          </p:cNvPicPr>
          <p:nvPr/>
        </p:nvPicPr>
        <p:blipFill>
          <a:blip r:embed="rId3"/>
          <a:stretch>
            <a:fillRect/>
          </a:stretch>
        </p:blipFill>
        <p:spPr>
          <a:xfrm>
            <a:off x="8170527" y="3594415"/>
            <a:ext cx="3470144" cy="2661923"/>
          </a:xfrm>
          <a:prstGeom prst="rect">
            <a:avLst/>
          </a:prstGeom>
        </p:spPr>
      </p:pic>
    </p:spTree>
    <p:extLst>
      <p:ext uri="{BB962C8B-B14F-4D97-AF65-F5344CB8AC3E}">
        <p14:creationId xmlns:p14="http://schemas.microsoft.com/office/powerpoint/2010/main" val="592090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Memory Test </a:t>
            </a:r>
            <a:r>
              <a:rPr lang="en-US" dirty="0"/>
              <a:t>Problems/Solutions:</a:t>
            </a:r>
            <a:endParaRPr lang="en-AU" dirty="0"/>
          </a:p>
        </p:txBody>
      </p:sp>
      <p:sp>
        <p:nvSpPr>
          <p:cNvPr id="3" name="Text Placeholder 2"/>
          <p:cNvSpPr>
            <a:spLocks noGrp="1"/>
          </p:cNvSpPr>
          <p:nvPr>
            <p:ph type="body" idx="1"/>
          </p:nvPr>
        </p:nvSpPr>
        <p:spPr>
          <a:xfrm>
            <a:off x="1103312" y="1338263"/>
            <a:ext cx="4396338" cy="576262"/>
          </a:xfrm>
        </p:spPr>
        <p:txBody>
          <a:bodyPr/>
          <a:lstStyle/>
          <a:p>
            <a:r>
              <a:rPr lang="en-US" dirty="0"/>
              <a:t>Problems</a:t>
            </a:r>
            <a:endParaRPr lang="en-AU" dirty="0"/>
          </a:p>
        </p:txBody>
      </p:sp>
      <p:sp>
        <p:nvSpPr>
          <p:cNvPr id="4" name="Content Placeholder 3"/>
          <p:cNvSpPr>
            <a:spLocks noGrp="1"/>
          </p:cNvSpPr>
          <p:nvPr>
            <p:ph sz="half" idx="2"/>
          </p:nvPr>
        </p:nvSpPr>
        <p:spPr>
          <a:xfrm>
            <a:off x="461412" y="1966912"/>
            <a:ext cx="4396339" cy="4529138"/>
          </a:xfrm>
        </p:spPr>
        <p:txBody>
          <a:bodyPr/>
          <a:lstStyle/>
          <a:p>
            <a:pPr>
              <a:buFont typeface="+mj-lt"/>
              <a:buAutoNum type="arabicPeriod"/>
            </a:pPr>
            <a:r>
              <a:rPr lang="en-US" dirty="0"/>
              <a:t>Image sizes.</a:t>
            </a:r>
          </a:p>
          <a:p>
            <a:pPr lvl="1">
              <a:buFont typeface="+mj-lt"/>
              <a:buAutoNum type="arabicPeriod"/>
            </a:pPr>
            <a:r>
              <a:rPr lang="en-US" dirty="0"/>
              <a:t>Images decrease in size as number of pairs are created, with distance between cards decreased.</a:t>
            </a:r>
          </a:p>
          <a:p>
            <a:pPr>
              <a:buFont typeface="+mj-lt"/>
              <a:buAutoNum type="arabicPeriod"/>
            </a:pPr>
            <a:r>
              <a:rPr lang="en-US" dirty="0"/>
              <a:t>Freedom of customization.</a:t>
            </a:r>
          </a:p>
          <a:p>
            <a:pPr>
              <a:buFont typeface="+mj-lt"/>
              <a:buAutoNum type="arabicPeriod"/>
            </a:pPr>
            <a:r>
              <a:rPr lang="en-US" dirty="0"/>
              <a:t>Implementing game logic.</a:t>
            </a:r>
          </a:p>
          <a:p>
            <a:pPr lvl="1">
              <a:buFont typeface="+mj-lt"/>
              <a:buAutoNum type="arabicPeriod"/>
            </a:pPr>
            <a:r>
              <a:rPr lang="en-US" dirty="0"/>
              <a:t>Incorrect functions not being implemented correctly.</a:t>
            </a:r>
          </a:p>
          <a:p>
            <a:pPr>
              <a:buFont typeface="+mj-lt"/>
              <a:buAutoNum type="arabicPeriod"/>
            </a:pPr>
            <a:r>
              <a:rPr lang="en-AU" dirty="0"/>
              <a:t>Cards</a:t>
            </a:r>
          </a:p>
          <a:p>
            <a:pPr marL="800100" lvl="1" indent="-342900">
              <a:buFont typeface="+mj-lt"/>
              <a:buAutoNum type="arabicPeriod"/>
            </a:pPr>
            <a:r>
              <a:rPr lang="en-AU" dirty="0"/>
              <a:t>Shuffling.</a:t>
            </a:r>
          </a:p>
          <a:p>
            <a:pPr marL="800100" lvl="1" indent="-342900">
              <a:buFont typeface="+mj-lt"/>
              <a:buAutoNum type="arabicPeriod"/>
            </a:pPr>
            <a:r>
              <a:rPr lang="en-AU" dirty="0"/>
              <a:t>Animations</a:t>
            </a:r>
          </a:p>
        </p:txBody>
      </p:sp>
      <p:sp>
        <p:nvSpPr>
          <p:cNvPr id="5" name="Text Placeholder 4"/>
          <p:cNvSpPr>
            <a:spLocks noGrp="1"/>
          </p:cNvSpPr>
          <p:nvPr>
            <p:ph type="body" sz="quarter" idx="3"/>
          </p:nvPr>
        </p:nvSpPr>
        <p:spPr>
          <a:xfrm>
            <a:off x="4857751" y="1285876"/>
            <a:ext cx="4396339" cy="576262"/>
          </a:xfrm>
        </p:spPr>
        <p:txBody>
          <a:bodyPr/>
          <a:lstStyle/>
          <a:p>
            <a:r>
              <a:rPr lang="en-US" dirty="0"/>
              <a:t>Solutions:</a:t>
            </a:r>
            <a:endParaRPr lang="en-AU" dirty="0"/>
          </a:p>
        </p:txBody>
      </p:sp>
      <p:sp>
        <p:nvSpPr>
          <p:cNvPr id="6" name="Content Placeholder 5"/>
          <p:cNvSpPr>
            <a:spLocks noGrp="1"/>
          </p:cNvSpPr>
          <p:nvPr>
            <p:ph sz="quarter" idx="4"/>
          </p:nvPr>
        </p:nvSpPr>
        <p:spPr>
          <a:xfrm>
            <a:off x="4857750" y="1919287"/>
            <a:ext cx="5193084" cy="4552949"/>
          </a:xfrm>
        </p:spPr>
        <p:txBody>
          <a:bodyPr>
            <a:normAutofit/>
          </a:bodyPr>
          <a:lstStyle/>
          <a:p>
            <a:pPr>
              <a:buFont typeface="+mj-lt"/>
              <a:buAutoNum type="arabicPeriod"/>
            </a:pPr>
            <a:r>
              <a:rPr lang="en-US" dirty="0"/>
              <a:t>Image size:</a:t>
            </a:r>
          </a:p>
          <a:p>
            <a:pPr lvl="1">
              <a:buFont typeface="+mj-lt"/>
              <a:buAutoNum type="arabicPeriod"/>
            </a:pPr>
            <a:r>
              <a:rPr lang="en-US" dirty="0"/>
              <a:t>Downscaling image resolution to fit a desired screen.</a:t>
            </a:r>
          </a:p>
          <a:p>
            <a:pPr lvl="1">
              <a:buFont typeface="+mj-lt"/>
              <a:buAutoNum type="arabicPeriod"/>
            </a:pPr>
            <a:r>
              <a:rPr lang="en-US" dirty="0"/>
              <a:t>Setting an image size to a set value. </a:t>
            </a:r>
          </a:p>
          <a:p>
            <a:pPr>
              <a:buFont typeface="+mj-lt"/>
              <a:buAutoNum type="arabicPeriod"/>
            </a:pPr>
            <a:r>
              <a:rPr lang="en-US" dirty="0"/>
              <a:t>Freedom of customization:</a:t>
            </a:r>
          </a:p>
          <a:p>
            <a:pPr lvl="1">
              <a:buFont typeface="+mj-lt"/>
              <a:buAutoNum type="arabicPeriod"/>
            </a:pPr>
            <a:r>
              <a:rPr lang="en-US" dirty="0"/>
              <a:t>Limit number of pairs.</a:t>
            </a:r>
          </a:p>
          <a:p>
            <a:pPr lvl="1">
              <a:buFont typeface="+mj-lt"/>
              <a:buAutoNum type="arabicPeriod"/>
            </a:pPr>
            <a:r>
              <a:rPr lang="en-US" dirty="0"/>
              <a:t>Fixed time/failures.</a:t>
            </a:r>
          </a:p>
          <a:p>
            <a:pPr lvl="1">
              <a:buFont typeface="+mj-lt"/>
              <a:buAutoNum type="arabicPeriod"/>
            </a:pPr>
            <a:r>
              <a:rPr lang="en-US" dirty="0"/>
              <a:t>Having a deck on the side to pull new pairs </a:t>
            </a:r>
          </a:p>
          <a:p>
            <a:pPr>
              <a:buFont typeface="+mj-lt"/>
              <a:buAutoNum type="arabicPeriod"/>
            </a:pPr>
            <a:r>
              <a:rPr lang="en-US" dirty="0"/>
              <a:t>Game logic:</a:t>
            </a:r>
          </a:p>
          <a:p>
            <a:pPr lvl="1">
              <a:buFont typeface="+mj-lt"/>
              <a:buAutoNum type="arabicPeriod"/>
            </a:pPr>
            <a:r>
              <a:rPr lang="en-US" dirty="0"/>
              <a:t>Research into the rules of the game and its components.</a:t>
            </a:r>
          </a:p>
          <a:p>
            <a:endParaRPr lang="en-AU" dirty="0"/>
          </a:p>
        </p:txBody>
      </p:sp>
    </p:spTree>
    <p:extLst>
      <p:ext uri="{BB962C8B-B14F-4D97-AF65-F5344CB8AC3E}">
        <p14:creationId xmlns:p14="http://schemas.microsoft.com/office/powerpoint/2010/main" val="2840896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00227"/>
          </a:xfrm>
        </p:spPr>
        <p:txBody>
          <a:bodyPr/>
          <a:lstStyle/>
          <a:p>
            <a:r>
              <a:rPr lang="en-US" dirty="0"/>
              <a:t>Optional Features</a:t>
            </a:r>
          </a:p>
        </p:txBody>
      </p:sp>
      <p:sp>
        <p:nvSpPr>
          <p:cNvPr id="3" name="Content Placeholder 2"/>
          <p:cNvSpPr>
            <a:spLocks noGrp="1"/>
          </p:cNvSpPr>
          <p:nvPr>
            <p:ph idx="1"/>
          </p:nvPr>
        </p:nvSpPr>
        <p:spPr>
          <a:xfrm>
            <a:off x="646111" y="1233920"/>
            <a:ext cx="10178907" cy="4987637"/>
          </a:xfrm>
        </p:spPr>
        <p:txBody>
          <a:bodyPr/>
          <a:lstStyle/>
          <a:p>
            <a:r>
              <a:rPr lang="en-US" dirty="0"/>
              <a:t>Adjustable games library</a:t>
            </a:r>
          </a:p>
          <a:p>
            <a:pPr lvl="1">
              <a:buFont typeface="Courier New" panose="02070309020205020404" pitchFamily="49" charset="0"/>
              <a:buChar char="o"/>
            </a:pPr>
            <a:r>
              <a:rPr lang="en-US" dirty="0"/>
              <a:t>Add/Remove games</a:t>
            </a:r>
          </a:p>
          <a:p>
            <a:pPr lvl="1">
              <a:buFont typeface="Courier New" panose="02070309020205020404" pitchFamily="49" charset="0"/>
              <a:buChar char="o"/>
            </a:pPr>
            <a:r>
              <a:rPr lang="en-US" dirty="0"/>
              <a:t>Customizable ordering of games in menu:</a:t>
            </a:r>
          </a:p>
          <a:p>
            <a:pPr marL="1257300" lvl="2" indent="-342900">
              <a:buFont typeface="+mj-lt"/>
              <a:buAutoNum type="alphaLcPeriod"/>
            </a:pPr>
            <a:r>
              <a:rPr lang="en-US" dirty="0"/>
              <a:t>Alphabetically</a:t>
            </a:r>
          </a:p>
          <a:p>
            <a:pPr marL="1257300" lvl="2" indent="-342900">
              <a:buFont typeface="+mj-lt"/>
              <a:buAutoNum type="alphaLcPeriod"/>
            </a:pPr>
            <a:r>
              <a:rPr lang="en-US" dirty="0"/>
              <a:t>Or by the user’s preference. </a:t>
            </a:r>
          </a:p>
          <a:p>
            <a:pPr lvl="1">
              <a:buFont typeface="Courier New" panose="02070309020205020404" pitchFamily="49" charset="0"/>
              <a:buChar char="o"/>
            </a:pPr>
            <a:r>
              <a:rPr lang="en-US" dirty="0"/>
              <a:t>Additional games available through cloud</a:t>
            </a:r>
          </a:p>
          <a:p>
            <a:r>
              <a:rPr lang="en-US" dirty="0"/>
              <a:t>Cloud-based Leaderboard</a:t>
            </a:r>
          </a:p>
          <a:p>
            <a:pPr lvl="1">
              <a:buFont typeface="Courier New" panose="02070309020205020404" pitchFamily="49" charset="0"/>
              <a:buChar char="o"/>
            </a:pPr>
            <a:r>
              <a:rPr lang="en-US" dirty="0"/>
              <a:t>Track country data (Google maps API?)</a:t>
            </a:r>
          </a:p>
          <a:p>
            <a:pPr lvl="1">
              <a:buFont typeface="Courier New" panose="02070309020205020404" pitchFamily="49" charset="0"/>
              <a:buChar char="o"/>
            </a:pPr>
            <a:r>
              <a:rPr lang="en-US" dirty="0"/>
              <a:t>Single database stored on cloud (top 100)</a:t>
            </a:r>
          </a:p>
          <a:p>
            <a:pPr lvl="1"/>
            <a:endParaRPr lang="en-US" dirty="0"/>
          </a:p>
          <a:p>
            <a:pPr lvl="1"/>
            <a:endParaRPr lang="en-US" dirty="0"/>
          </a:p>
        </p:txBody>
      </p:sp>
    </p:spTree>
    <p:extLst>
      <p:ext uri="{BB962C8B-B14F-4D97-AF65-F5344CB8AC3E}">
        <p14:creationId xmlns:p14="http://schemas.microsoft.com/office/powerpoint/2010/main" val="3421208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INFT2050 Techniques used in this application.</a:t>
            </a:r>
            <a:endParaRPr lang="en-AU" dirty="0"/>
          </a:p>
        </p:txBody>
      </p:sp>
      <p:sp>
        <p:nvSpPr>
          <p:cNvPr id="3" name="Content Placeholder 2"/>
          <p:cNvSpPr>
            <a:spLocks noGrp="1"/>
          </p:cNvSpPr>
          <p:nvPr>
            <p:ph idx="1"/>
          </p:nvPr>
        </p:nvSpPr>
        <p:spPr/>
        <p:txBody>
          <a:bodyPr/>
          <a:lstStyle/>
          <a:p>
            <a:pPr lvl="1">
              <a:buFont typeface="Wingdings" panose="05000000000000000000" pitchFamily="2" charset="2"/>
              <a:buChar char="Ø"/>
            </a:pPr>
            <a:r>
              <a:rPr lang="en-US" dirty="0"/>
              <a:t>Layout manager:</a:t>
            </a:r>
          </a:p>
          <a:p>
            <a:pPr lvl="2">
              <a:buFont typeface="Wingdings" panose="05000000000000000000" pitchFamily="2" charset="2"/>
              <a:buChar char="Ø"/>
            </a:pPr>
            <a:r>
              <a:rPr lang="en-US" dirty="0"/>
              <a:t>Positioning of key components. </a:t>
            </a:r>
          </a:p>
          <a:p>
            <a:pPr lvl="2">
              <a:buFont typeface="Wingdings" panose="05000000000000000000" pitchFamily="2" charset="2"/>
              <a:buChar char="Ø"/>
            </a:pPr>
            <a:r>
              <a:rPr lang="en-US" dirty="0"/>
              <a:t>Modulization of distinct components.</a:t>
            </a:r>
          </a:p>
          <a:p>
            <a:pPr lvl="1">
              <a:buFont typeface="Wingdings" panose="05000000000000000000" pitchFamily="2" charset="2"/>
              <a:buChar char="Ø"/>
            </a:pPr>
            <a:r>
              <a:rPr lang="en-US" dirty="0"/>
              <a:t>UI design</a:t>
            </a:r>
          </a:p>
          <a:p>
            <a:pPr lvl="2">
              <a:buFont typeface="Wingdings" panose="05000000000000000000" pitchFamily="2" charset="2"/>
              <a:buChar char="Ø"/>
            </a:pPr>
            <a:r>
              <a:rPr lang="en-US" dirty="0"/>
              <a:t>Decluttered </a:t>
            </a:r>
          </a:p>
          <a:p>
            <a:pPr lvl="2">
              <a:buFont typeface="Wingdings" panose="05000000000000000000" pitchFamily="2" charset="2"/>
              <a:buChar char="Ø"/>
            </a:pPr>
            <a:r>
              <a:rPr lang="en-US" dirty="0"/>
              <a:t>Avoiding colour confrontation</a:t>
            </a:r>
          </a:p>
          <a:p>
            <a:pPr lvl="2">
              <a:buFont typeface="Wingdings" panose="05000000000000000000" pitchFamily="2" charset="2"/>
              <a:buChar char="Ø"/>
            </a:pPr>
            <a:r>
              <a:rPr lang="en-US" dirty="0"/>
              <a:t>User friendly controls scheme</a:t>
            </a:r>
          </a:p>
          <a:p>
            <a:pPr lvl="1">
              <a:buFont typeface="Wingdings" panose="05000000000000000000" pitchFamily="2" charset="2"/>
              <a:buChar char="Ø"/>
            </a:pPr>
            <a:r>
              <a:rPr lang="en-US" dirty="0"/>
              <a:t>Graphics</a:t>
            </a:r>
          </a:p>
          <a:p>
            <a:pPr lvl="2">
              <a:buFont typeface="Wingdings" panose="05000000000000000000" pitchFamily="2" charset="2"/>
              <a:buChar char="Ø"/>
            </a:pPr>
            <a:r>
              <a:rPr lang="en-US" dirty="0"/>
              <a:t>Simple graphics</a:t>
            </a:r>
          </a:p>
          <a:p>
            <a:pPr lvl="1">
              <a:buFont typeface="Wingdings" panose="05000000000000000000" pitchFamily="2" charset="2"/>
              <a:buChar char="Ø"/>
            </a:pPr>
            <a:r>
              <a:rPr lang="en-US" dirty="0"/>
              <a:t>Sprite Generation </a:t>
            </a:r>
          </a:p>
        </p:txBody>
      </p:sp>
    </p:spTree>
    <p:extLst>
      <p:ext uri="{BB962C8B-B14F-4D97-AF65-F5344CB8AC3E}">
        <p14:creationId xmlns:p14="http://schemas.microsoft.com/office/powerpoint/2010/main" val="413980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required and where to find them.</a:t>
            </a:r>
            <a:endParaRPr lang="en-AU" dirty="0"/>
          </a:p>
        </p:txBody>
      </p:sp>
      <p:sp>
        <p:nvSpPr>
          <p:cNvPr id="3" name="Content Placeholder 2"/>
          <p:cNvSpPr>
            <a:spLocks noGrp="1"/>
          </p:cNvSpPr>
          <p:nvPr>
            <p:ph idx="1"/>
          </p:nvPr>
        </p:nvSpPr>
        <p:spPr/>
        <p:txBody>
          <a:bodyPr>
            <a:normAutofit fontScale="85000" lnSpcReduction="10000"/>
          </a:bodyPr>
          <a:lstStyle/>
          <a:p>
            <a:r>
              <a:rPr lang="en-US" dirty="0"/>
              <a:t>Menus</a:t>
            </a:r>
            <a:endParaRPr lang="en-AU" sz="1400" dirty="0"/>
          </a:p>
          <a:p>
            <a:pPr lvl="1">
              <a:buFont typeface="Wingdings" panose="05000000000000000000" pitchFamily="2" charset="2"/>
              <a:buChar char="Ø"/>
            </a:pPr>
            <a:r>
              <a:rPr lang="en-AU" sz="1400" dirty="0"/>
              <a:t>https://developer.xamarin.com/guides/android/user_interface/working_with_listviews_and_adapters/part_3_-_customizing_a_listview's_appearance/</a:t>
            </a:r>
          </a:p>
          <a:p>
            <a:pPr lvl="1">
              <a:buFont typeface="Wingdings" panose="05000000000000000000" pitchFamily="2" charset="2"/>
              <a:buChar char="Ø"/>
            </a:pPr>
            <a:r>
              <a:rPr lang="en-AU" sz="1400" dirty="0"/>
              <a:t>https://developer.xamarin.com/guides/android/user_interface/designer_overview/designer_walkthrough/</a:t>
            </a:r>
          </a:p>
          <a:p>
            <a:r>
              <a:rPr lang="en-US" dirty="0"/>
              <a:t>Sprite Clipping</a:t>
            </a:r>
          </a:p>
          <a:p>
            <a:pPr lvl="1">
              <a:buFont typeface="Wingdings" panose="05000000000000000000" pitchFamily="2" charset="2"/>
              <a:buChar char="Ø"/>
            </a:pPr>
            <a:r>
              <a:rPr lang="en-US" sz="1400" dirty="0"/>
              <a:t>https://uonline.newcastle.edu.au/bbcswebdav/pid-3195529-dt-content-rid-10647750_1/xid-10647750_1</a:t>
            </a:r>
          </a:p>
          <a:p>
            <a:pPr lvl="1">
              <a:buFont typeface="Wingdings" panose="05000000000000000000" pitchFamily="2" charset="2"/>
              <a:buChar char="Ø"/>
            </a:pPr>
            <a:r>
              <a:rPr lang="en-US" sz="1400" dirty="0"/>
              <a:t>http://gamecodeschool.com/android/coding-android-sprite-sheet-animations/</a:t>
            </a:r>
          </a:p>
          <a:p>
            <a:r>
              <a:rPr lang="en-US" dirty="0"/>
              <a:t>Cloud</a:t>
            </a:r>
          </a:p>
          <a:p>
            <a:pPr lvl="1">
              <a:buFont typeface="Wingdings" panose="05000000000000000000" pitchFamily="2" charset="2"/>
              <a:buChar char="Ø"/>
            </a:pPr>
            <a:r>
              <a:rPr lang="en-US" sz="1500" dirty="0"/>
              <a:t>(Week 7-11) https://uonline.newcastle.edu.au/webapps/blackboard/content/listContent.jsp?course_id=_1387923_1&amp;content_id=_3110559_1&amp;mode=reset</a:t>
            </a:r>
            <a:endParaRPr lang="en-US" dirty="0"/>
          </a:p>
          <a:p>
            <a:r>
              <a:rPr lang="en-US" dirty="0"/>
              <a:t>Drag and Drop</a:t>
            </a:r>
          </a:p>
          <a:p>
            <a:pPr lvl="1">
              <a:buFont typeface="Wingdings" panose="05000000000000000000" pitchFamily="2" charset="2"/>
              <a:buChar char="Ø"/>
            </a:pPr>
            <a:r>
              <a:rPr lang="en-US" sz="1400" dirty="0"/>
              <a:t>https://developer.xamarin.com/samples/mac/DragAndDropExample/</a:t>
            </a:r>
          </a:p>
          <a:p>
            <a:pPr lvl="1">
              <a:buFont typeface="Wingdings" panose="05000000000000000000" pitchFamily="2" charset="2"/>
              <a:buChar char="Ø"/>
            </a:pPr>
            <a:r>
              <a:rPr lang="en-AU" sz="1400" dirty="0"/>
              <a:t>https://blog.xamarin.com/android-tricks-supporting-drag-and-drop-in-an-app/</a:t>
            </a:r>
          </a:p>
          <a:p>
            <a:pPr marL="457200" lvl="1" indent="0">
              <a:buNone/>
            </a:pPr>
            <a:endParaRPr lang="en-AU" sz="1400" dirty="0"/>
          </a:p>
          <a:p>
            <a:pPr lvl="1">
              <a:buFont typeface="Wingdings" panose="05000000000000000000" pitchFamily="2" charset="2"/>
              <a:buChar char="Ø"/>
            </a:pPr>
            <a:endParaRPr lang="en-AU" sz="1400" dirty="0"/>
          </a:p>
        </p:txBody>
      </p:sp>
    </p:spTree>
    <p:extLst>
      <p:ext uri="{BB962C8B-B14F-4D97-AF65-F5344CB8AC3E}">
        <p14:creationId xmlns:p14="http://schemas.microsoft.com/office/powerpoint/2010/main" val="3470267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 </a:t>
            </a:r>
            <a:r>
              <a:rPr lang="en-US" dirty="0">
                <a:sym typeface="Wingdings" panose="05000000000000000000" pitchFamily="2" charset="2"/>
              </a:rPr>
              <a:t>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7227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S.C.a.R</a:t>
            </a:r>
            <a:r>
              <a:rPr lang="en-US" dirty="0"/>
              <a:t>. arcade?</a:t>
            </a:r>
          </a:p>
        </p:txBody>
      </p:sp>
      <p:sp>
        <p:nvSpPr>
          <p:cNvPr id="3" name="Content Placeholder 2"/>
          <p:cNvSpPr>
            <a:spLocks noGrp="1"/>
          </p:cNvSpPr>
          <p:nvPr>
            <p:ph idx="1"/>
          </p:nvPr>
        </p:nvSpPr>
        <p:spPr>
          <a:xfrm>
            <a:off x="1104293" y="1456151"/>
            <a:ext cx="9444995" cy="4771394"/>
          </a:xfrm>
        </p:spPr>
        <p:txBody>
          <a:bodyPr/>
          <a:lstStyle/>
          <a:p>
            <a:r>
              <a:rPr lang="en-US" dirty="0"/>
              <a:t>A </a:t>
            </a:r>
            <a:r>
              <a:rPr lang="en-US" dirty="0" err="1"/>
              <a:t>S.C.a.R</a:t>
            </a:r>
            <a:r>
              <a:rPr lang="en-US" dirty="0"/>
              <a:t>. is a Game Manager application. </a:t>
            </a:r>
          </a:p>
          <a:p>
            <a:r>
              <a:rPr lang="en-US" dirty="0"/>
              <a:t>It is designed for the Android OS, featuring 2 different games:</a:t>
            </a:r>
          </a:p>
          <a:p>
            <a:pPr lvl="1"/>
            <a:r>
              <a:rPr lang="en-US" dirty="0"/>
              <a:t>Tower of Hanoi</a:t>
            </a:r>
          </a:p>
          <a:p>
            <a:pPr lvl="1"/>
            <a:r>
              <a:rPr lang="en-US" dirty="0"/>
              <a:t>Picture Memory test.</a:t>
            </a:r>
          </a:p>
          <a:p>
            <a:r>
              <a:rPr lang="en-US" dirty="0"/>
              <a:t>Possible stretch goals:</a:t>
            </a:r>
          </a:p>
          <a:p>
            <a:pPr lvl="1"/>
            <a:r>
              <a:rPr lang="en-US" dirty="0"/>
              <a:t>Features cloud-integrated leaderboards.</a:t>
            </a:r>
          </a:p>
          <a:p>
            <a:pPr lvl="1"/>
            <a:r>
              <a:rPr lang="en-US" dirty="0"/>
              <a:t>Adjustable games library.</a:t>
            </a:r>
          </a:p>
          <a:p>
            <a:pPr lvl="1"/>
            <a:r>
              <a:rPr lang="en-US" dirty="0"/>
              <a:t>Possible third game implemented.</a:t>
            </a:r>
          </a:p>
        </p:txBody>
      </p:sp>
    </p:spTree>
    <p:extLst>
      <p:ext uri="{BB962C8B-B14F-4D97-AF65-F5344CB8AC3E}">
        <p14:creationId xmlns:p14="http://schemas.microsoft.com/office/powerpoint/2010/main" val="321698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 game arcade?</a:t>
            </a:r>
          </a:p>
        </p:txBody>
      </p:sp>
      <p:sp>
        <p:nvSpPr>
          <p:cNvPr id="3" name="Content Placeholder 2"/>
          <p:cNvSpPr>
            <a:spLocks noGrp="1"/>
          </p:cNvSpPr>
          <p:nvPr>
            <p:ph idx="1"/>
          </p:nvPr>
        </p:nvSpPr>
        <p:spPr>
          <a:xfrm>
            <a:off x="1104293" y="1552404"/>
            <a:ext cx="8946541" cy="4195481"/>
          </a:xfrm>
        </p:spPr>
        <p:txBody>
          <a:bodyPr>
            <a:normAutofit/>
          </a:bodyPr>
          <a:lstStyle/>
          <a:p>
            <a:r>
              <a:rPr lang="en-US" dirty="0"/>
              <a:t>Developing games provides us the opportunity to utilize the skills taught in this course related to mobile application development, including:</a:t>
            </a:r>
          </a:p>
          <a:p>
            <a:pPr lvl="1"/>
            <a:r>
              <a:rPr lang="en-US" dirty="0"/>
              <a:t>Programming with C#</a:t>
            </a:r>
          </a:p>
          <a:p>
            <a:pPr lvl="1"/>
            <a:r>
              <a:rPr lang="en-US" dirty="0"/>
              <a:t>Event driven programming</a:t>
            </a:r>
          </a:p>
          <a:p>
            <a:pPr lvl="1"/>
            <a:r>
              <a:rPr lang="en-US" dirty="0"/>
              <a:t>Use of sensors</a:t>
            </a:r>
          </a:p>
          <a:p>
            <a:pPr lvl="1"/>
            <a:r>
              <a:rPr lang="en-US" dirty="0"/>
              <a:t>Utilizing cloud services</a:t>
            </a:r>
          </a:p>
          <a:p>
            <a:r>
              <a:rPr lang="en-US" dirty="0"/>
              <a:t>Additionally, game development is a sensible, realistic goal because the foundational knowledge has been provided; it just needs to be expanded upon.</a:t>
            </a:r>
          </a:p>
        </p:txBody>
      </p:sp>
    </p:spTree>
    <p:extLst>
      <p:ext uri="{BB962C8B-B14F-4D97-AF65-F5344CB8AC3E}">
        <p14:creationId xmlns:p14="http://schemas.microsoft.com/office/powerpoint/2010/main" val="58254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Plan:</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1048579398"/>
              </p:ext>
            </p:extLst>
          </p:nvPr>
        </p:nvGraphicFramePr>
        <p:xfrm>
          <a:off x="778427" y="1219682"/>
          <a:ext cx="9918148" cy="5540828"/>
        </p:xfrm>
        <a:graphic>
          <a:graphicData uri="http://schemas.openxmlformats.org/drawingml/2006/table">
            <a:tbl>
              <a:tblPr firstRow="1" bandRow="1">
                <a:tableStyleId>{5C22544A-7EE6-4342-B048-85BDC9FD1C3A}</a:tableStyleId>
              </a:tblPr>
              <a:tblGrid>
                <a:gridCol w="1307548">
                  <a:extLst>
                    <a:ext uri="{9D8B030D-6E8A-4147-A177-3AD203B41FA5}">
                      <a16:colId xmlns:a16="http://schemas.microsoft.com/office/drawing/2014/main" val="1147423011"/>
                    </a:ext>
                  </a:extLst>
                </a:gridCol>
                <a:gridCol w="8610600">
                  <a:extLst>
                    <a:ext uri="{9D8B030D-6E8A-4147-A177-3AD203B41FA5}">
                      <a16:colId xmlns:a16="http://schemas.microsoft.com/office/drawing/2014/main" val="3114691219"/>
                    </a:ext>
                  </a:extLst>
                </a:gridCol>
              </a:tblGrid>
              <a:tr h="571883">
                <a:tc>
                  <a:txBody>
                    <a:bodyPr/>
                    <a:lstStyle/>
                    <a:p>
                      <a:r>
                        <a:rPr lang="en-US" dirty="0"/>
                        <a:t>Phase:</a:t>
                      </a:r>
                      <a:r>
                        <a:rPr lang="en-US" baseline="0" dirty="0"/>
                        <a:t> </a:t>
                      </a:r>
                      <a:endParaRPr lang="en-AU" dirty="0"/>
                    </a:p>
                  </a:txBody>
                  <a:tcPr/>
                </a:tc>
                <a:tc>
                  <a:txBody>
                    <a:bodyPr/>
                    <a:lstStyle/>
                    <a:p>
                      <a:r>
                        <a:rPr lang="en-US" dirty="0"/>
                        <a:t>Description:</a:t>
                      </a:r>
                      <a:endParaRPr lang="en-AU" dirty="0"/>
                    </a:p>
                  </a:txBody>
                  <a:tcPr/>
                </a:tc>
                <a:extLst>
                  <a:ext uri="{0D108BD9-81ED-4DB2-BD59-A6C34878D82A}">
                    <a16:rowId xmlns:a16="http://schemas.microsoft.com/office/drawing/2014/main" val="885381404"/>
                  </a:ext>
                </a:extLst>
              </a:tr>
              <a:tr h="1412751">
                <a:tc>
                  <a:txBody>
                    <a:bodyPr/>
                    <a:lstStyle/>
                    <a:p>
                      <a:r>
                        <a:rPr lang="en-US" dirty="0"/>
                        <a:t>1</a:t>
                      </a:r>
                      <a:endParaRPr lang="en-AU" dirty="0"/>
                    </a:p>
                  </a:txBody>
                  <a:tcPr/>
                </a:tc>
                <a:tc>
                  <a:txBody>
                    <a:bodyPr/>
                    <a:lstStyle/>
                    <a:p>
                      <a:r>
                        <a:rPr lang="en-US" dirty="0"/>
                        <a:t>Design:</a:t>
                      </a:r>
                    </a:p>
                    <a:p>
                      <a:pPr marL="342900" indent="-342900">
                        <a:buFont typeface="+mj-lt"/>
                        <a:buAutoNum type="arabicPeriod"/>
                      </a:pPr>
                      <a:r>
                        <a:rPr lang="en-US" dirty="0">
                          <a:solidFill>
                            <a:schemeClr val="tx1">
                              <a:lumMod val="65000"/>
                            </a:schemeClr>
                          </a:solidFill>
                        </a:rPr>
                        <a:t>Interface</a:t>
                      </a:r>
                    </a:p>
                    <a:p>
                      <a:pPr marL="342900" indent="-342900">
                        <a:buFont typeface="+mj-lt"/>
                        <a:buAutoNum type="arabicPeriod"/>
                      </a:pPr>
                      <a:r>
                        <a:rPr lang="en-US" dirty="0">
                          <a:solidFill>
                            <a:schemeClr val="tx1">
                              <a:lumMod val="65000"/>
                            </a:schemeClr>
                          </a:solidFill>
                        </a:rPr>
                        <a:t>Navigational</a:t>
                      </a:r>
                      <a:r>
                        <a:rPr lang="en-US" baseline="0" dirty="0">
                          <a:solidFill>
                            <a:schemeClr val="tx1">
                              <a:lumMod val="65000"/>
                            </a:schemeClr>
                          </a:solidFill>
                        </a:rPr>
                        <a:t> mapping of application</a:t>
                      </a:r>
                    </a:p>
                    <a:p>
                      <a:pPr marL="342900" indent="-342900">
                        <a:buFont typeface="+mj-lt"/>
                        <a:buAutoNum type="arabicPeriod"/>
                      </a:pPr>
                      <a:r>
                        <a:rPr lang="en-US" baseline="0" dirty="0">
                          <a:solidFill>
                            <a:schemeClr val="tx1">
                              <a:lumMod val="65000"/>
                            </a:schemeClr>
                          </a:solidFill>
                        </a:rPr>
                        <a:t>Games to be implemented.</a:t>
                      </a:r>
                    </a:p>
                    <a:p>
                      <a:pPr marL="342900" indent="-342900">
                        <a:buFont typeface="+mj-lt"/>
                        <a:buAutoNum type="arabicPeriod"/>
                      </a:pPr>
                      <a:r>
                        <a:rPr lang="en-US" baseline="0" dirty="0">
                          <a:solidFill>
                            <a:schemeClr val="tx1">
                              <a:lumMod val="65000"/>
                            </a:schemeClr>
                          </a:solidFill>
                        </a:rPr>
                        <a:t>Leaderboard. </a:t>
                      </a:r>
                      <a:endParaRPr lang="en-US" dirty="0">
                        <a:solidFill>
                          <a:schemeClr val="tx1">
                            <a:lumMod val="65000"/>
                          </a:schemeClr>
                        </a:solidFill>
                      </a:endParaRPr>
                    </a:p>
                  </a:txBody>
                  <a:tcPr/>
                </a:tc>
                <a:extLst>
                  <a:ext uri="{0D108BD9-81ED-4DB2-BD59-A6C34878D82A}">
                    <a16:rowId xmlns:a16="http://schemas.microsoft.com/office/drawing/2014/main" val="1551036057"/>
                  </a:ext>
                </a:extLst>
              </a:tr>
              <a:tr h="1412751">
                <a:tc>
                  <a:txBody>
                    <a:bodyPr/>
                    <a:lstStyle/>
                    <a:p>
                      <a:r>
                        <a:rPr lang="en-US" dirty="0"/>
                        <a:t>2</a:t>
                      </a:r>
                      <a:endParaRPr lang="en-AU" dirty="0"/>
                    </a:p>
                  </a:txBody>
                  <a:tcPr/>
                </a:tc>
                <a:tc>
                  <a:txBody>
                    <a:bodyPr/>
                    <a:lstStyle/>
                    <a:p>
                      <a:r>
                        <a:rPr lang="en-US" dirty="0"/>
                        <a:t>Prototype:</a:t>
                      </a:r>
                    </a:p>
                    <a:p>
                      <a:pPr marL="342900" indent="-342900">
                        <a:buFont typeface="+mj-lt"/>
                        <a:buAutoNum type="arabicPeriod"/>
                      </a:pPr>
                      <a:r>
                        <a:rPr lang="en-US" dirty="0">
                          <a:solidFill>
                            <a:schemeClr val="bg1"/>
                          </a:solidFill>
                        </a:rPr>
                        <a:t>Build interfaces (game, menu)</a:t>
                      </a:r>
                      <a:r>
                        <a:rPr lang="en-US" baseline="0" dirty="0">
                          <a:solidFill>
                            <a:schemeClr val="bg1"/>
                          </a:solidFill>
                        </a:rPr>
                        <a:t> from design plan</a:t>
                      </a:r>
                    </a:p>
                    <a:p>
                      <a:pPr marL="342900" indent="-342900">
                        <a:buFont typeface="+mj-lt"/>
                        <a:buAutoNum type="arabicPeriod"/>
                      </a:pPr>
                      <a:r>
                        <a:rPr lang="en-US" baseline="0" dirty="0">
                          <a:solidFill>
                            <a:schemeClr val="bg1"/>
                          </a:solidFill>
                        </a:rPr>
                        <a:t>Connect games, and menus together. </a:t>
                      </a:r>
                    </a:p>
                    <a:p>
                      <a:pPr marL="342900" indent="-342900">
                        <a:buFont typeface="+mj-lt"/>
                        <a:buAutoNum type="arabicPeriod"/>
                      </a:pPr>
                      <a:r>
                        <a:rPr lang="en-US" baseline="0" dirty="0">
                          <a:solidFill>
                            <a:schemeClr val="bg1"/>
                          </a:solidFill>
                        </a:rPr>
                        <a:t>Build prototype of games.  </a:t>
                      </a:r>
                    </a:p>
                    <a:p>
                      <a:pPr marL="342900" indent="-342900">
                        <a:buFont typeface="+mj-lt"/>
                        <a:buAutoNum type="arabicPeriod"/>
                      </a:pPr>
                      <a:r>
                        <a:rPr lang="en-US" baseline="0" dirty="0">
                          <a:solidFill>
                            <a:schemeClr val="bg1"/>
                          </a:solidFill>
                        </a:rPr>
                        <a:t>Leaderboard (storage). </a:t>
                      </a:r>
                      <a:endParaRPr lang="en-AU" dirty="0">
                        <a:solidFill>
                          <a:schemeClr val="bg1"/>
                        </a:solidFill>
                      </a:endParaRPr>
                    </a:p>
                  </a:txBody>
                  <a:tcPr/>
                </a:tc>
                <a:extLst>
                  <a:ext uri="{0D108BD9-81ED-4DB2-BD59-A6C34878D82A}">
                    <a16:rowId xmlns:a16="http://schemas.microsoft.com/office/drawing/2014/main" val="3600784983"/>
                  </a:ext>
                </a:extLst>
              </a:tr>
              <a:tr h="1147861">
                <a:tc>
                  <a:txBody>
                    <a:bodyPr/>
                    <a:lstStyle/>
                    <a:p>
                      <a:r>
                        <a:rPr lang="en-US" dirty="0"/>
                        <a:t>3</a:t>
                      </a:r>
                      <a:endParaRPr lang="en-AU" dirty="0"/>
                    </a:p>
                  </a:txBody>
                  <a:tcPr/>
                </a:tc>
                <a:tc>
                  <a:txBody>
                    <a:bodyPr/>
                    <a:lstStyle/>
                    <a:p>
                      <a:r>
                        <a:rPr lang="en-US" dirty="0"/>
                        <a:t>Test:</a:t>
                      </a:r>
                    </a:p>
                    <a:p>
                      <a:pPr marL="342900" indent="-342900">
                        <a:buFont typeface="+mj-lt"/>
                        <a:buAutoNum type="arabicPeriod"/>
                      </a:pPr>
                      <a:r>
                        <a:rPr lang="en-US" dirty="0">
                          <a:solidFill>
                            <a:schemeClr val="tx1">
                              <a:lumMod val="50000"/>
                            </a:schemeClr>
                          </a:solidFill>
                        </a:rPr>
                        <a:t>Navigational</a:t>
                      </a:r>
                      <a:r>
                        <a:rPr lang="en-US" baseline="0" dirty="0">
                          <a:solidFill>
                            <a:schemeClr val="tx1">
                              <a:lumMod val="50000"/>
                            </a:schemeClr>
                          </a:solidFill>
                        </a:rPr>
                        <a:t> mapping. </a:t>
                      </a:r>
                    </a:p>
                    <a:p>
                      <a:pPr marL="342900" indent="-342900">
                        <a:buFont typeface="+mj-lt"/>
                        <a:buAutoNum type="arabicPeriod"/>
                      </a:pPr>
                      <a:r>
                        <a:rPr lang="en-US" baseline="0" dirty="0">
                          <a:solidFill>
                            <a:schemeClr val="tx1">
                              <a:lumMod val="50000"/>
                            </a:schemeClr>
                          </a:solidFill>
                        </a:rPr>
                        <a:t>Different phone specifications (screen size, and android version).</a:t>
                      </a:r>
                    </a:p>
                    <a:p>
                      <a:pPr marL="342900" indent="-342900">
                        <a:buFont typeface="+mj-lt"/>
                        <a:buAutoNum type="arabicPeriod"/>
                      </a:pPr>
                      <a:r>
                        <a:rPr lang="en-US" baseline="0" dirty="0">
                          <a:solidFill>
                            <a:schemeClr val="tx1">
                              <a:lumMod val="50000"/>
                            </a:schemeClr>
                          </a:solidFill>
                        </a:rPr>
                        <a:t>User inputs.</a:t>
                      </a:r>
                    </a:p>
                    <a:p>
                      <a:pPr marL="342900" indent="-342900">
                        <a:buFont typeface="+mj-lt"/>
                        <a:buAutoNum type="arabicPeriod"/>
                      </a:pPr>
                      <a:r>
                        <a:rPr lang="en-US" baseline="0" dirty="0">
                          <a:solidFill>
                            <a:schemeClr val="tx1">
                              <a:lumMod val="50000"/>
                            </a:schemeClr>
                          </a:solidFill>
                        </a:rPr>
                        <a:t>Leaderboard.</a:t>
                      </a:r>
                      <a:endParaRPr lang="en-AU" dirty="0">
                        <a:solidFill>
                          <a:schemeClr val="tx1">
                            <a:lumMod val="50000"/>
                          </a:schemeClr>
                        </a:solidFill>
                      </a:endParaRPr>
                    </a:p>
                  </a:txBody>
                  <a:tcPr/>
                </a:tc>
                <a:extLst>
                  <a:ext uri="{0D108BD9-81ED-4DB2-BD59-A6C34878D82A}">
                    <a16:rowId xmlns:a16="http://schemas.microsoft.com/office/drawing/2014/main" val="427228105"/>
                  </a:ext>
                </a:extLst>
              </a:tr>
              <a:tr h="579825">
                <a:tc>
                  <a:txBody>
                    <a:bodyPr/>
                    <a:lstStyle/>
                    <a:p>
                      <a:r>
                        <a:rPr lang="en-US" dirty="0"/>
                        <a:t>4</a:t>
                      </a:r>
                      <a:endParaRPr lang="en-AU" dirty="0"/>
                    </a:p>
                  </a:txBody>
                  <a:tcPr/>
                </a:tc>
                <a:tc>
                  <a:txBody>
                    <a:bodyPr/>
                    <a:lstStyle/>
                    <a:p>
                      <a:r>
                        <a:rPr lang="en-US" dirty="0"/>
                        <a:t>Finalize</a:t>
                      </a:r>
                      <a:r>
                        <a:rPr lang="en-US" baseline="0" dirty="0"/>
                        <a:t>, and </a:t>
                      </a:r>
                      <a:r>
                        <a:rPr lang="en-US" dirty="0"/>
                        <a:t>Deploy</a:t>
                      </a:r>
                      <a:endParaRPr lang="en-AU" dirty="0"/>
                    </a:p>
                  </a:txBody>
                  <a:tcPr/>
                </a:tc>
                <a:extLst>
                  <a:ext uri="{0D108BD9-81ED-4DB2-BD59-A6C34878D82A}">
                    <a16:rowId xmlns:a16="http://schemas.microsoft.com/office/drawing/2014/main" val="3253755334"/>
                  </a:ext>
                </a:extLst>
              </a:tr>
            </a:tbl>
          </a:graphicData>
        </a:graphic>
      </p:graphicFrame>
    </p:spTree>
    <p:extLst>
      <p:ext uri="{BB962C8B-B14F-4D97-AF65-F5344CB8AC3E}">
        <p14:creationId xmlns:p14="http://schemas.microsoft.com/office/powerpoint/2010/main" val="269482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selection interface</a:t>
            </a:r>
          </a:p>
        </p:txBody>
      </p:sp>
      <p:sp>
        <p:nvSpPr>
          <p:cNvPr id="3" name="Text Placeholder 2"/>
          <p:cNvSpPr>
            <a:spLocks noGrp="1"/>
          </p:cNvSpPr>
          <p:nvPr>
            <p:ph type="body" idx="1"/>
          </p:nvPr>
        </p:nvSpPr>
        <p:spPr>
          <a:xfrm>
            <a:off x="952134" y="1731745"/>
            <a:ext cx="4396338" cy="576262"/>
          </a:xfrm>
        </p:spPr>
        <p:txBody>
          <a:bodyPr/>
          <a:lstStyle/>
          <a:p>
            <a:r>
              <a:rPr lang="en-US" dirty="0"/>
              <a:t>Notes:</a:t>
            </a:r>
          </a:p>
        </p:txBody>
      </p:sp>
      <p:sp>
        <p:nvSpPr>
          <p:cNvPr id="13" name="Content Placeholder 12"/>
          <p:cNvSpPr>
            <a:spLocks noGrp="1"/>
          </p:cNvSpPr>
          <p:nvPr>
            <p:ph sz="half" idx="2"/>
          </p:nvPr>
        </p:nvSpPr>
        <p:spPr>
          <a:xfrm>
            <a:off x="943276" y="2308007"/>
            <a:ext cx="4556375" cy="3741738"/>
          </a:xfrm>
        </p:spPr>
        <p:txBody>
          <a:bodyPr>
            <a:normAutofit lnSpcReduction="10000"/>
          </a:bodyPr>
          <a:lstStyle/>
          <a:p>
            <a:r>
              <a:rPr lang="en-US" dirty="0"/>
              <a:t>This is the screen that users are presented with upon starting the application.</a:t>
            </a:r>
          </a:p>
          <a:p>
            <a:r>
              <a:rPr lang="en-US" dirty="0"/>
              <a:t>Linear layout(vertical) with selectable buttons to run a specific game.</a:t>
            </a:r>
          </a:p>
          <a:p>
            <a:r>
              <a:rPr lang="en-US" dirty="0"/>
              <a:t>Each item will display the name, and a button to show description/rules of the game.</a:t>
            </a:r>
          </a:p>
          <a:p>
            <a:r>
              <a:rPr lang="en-US" dirty="0"/>
              <a:t>Simple, informative, conveys all necessary information while efficiently using screen ‘real-estate’.</a:t>
            </a:r>
          </a:p>
          <a:p>
            <a:endParaRPr lang="en-US" dirty="0"/>
          </a:p>
          <a:p>
            <a:pPr marL="0" indent="0">
              <a:buNone/>
            </a:pPr>
            <a:endParaRPr lang="en-US" dirty="0"/>
          </a:p>
        </p:txBody>
      </p:sp>
      <p:sp>
        <p:nvSpPr>
          <p:cNvPr id="4" name="Text Placeholder 3"/>
          <p:cNvSpPr>
            <a:spLocks noGrp="1"/>
          </p:cNvSpPr>
          <p:nvPr>
            <p:ph type="body" sz="quarter" idx="3"/>
          </p:nvPr>
        </p:nvSpPr>
        <p:spPr>
          <a:xfrm>
            <a:off x="5837741" y="5190571"/>
            <a:ext cx="4511842" cy="406126"/>
          </a:xfrm>
        </p:spPr>
        <p:txBody>
          <a:bodyPr/>
          <a:lstStyle/>
          <a:p>
            <a:r>
              <a:rPr lang="en-US" sz="1400" dirty="0"/>
              <a:t>Figure 1: Game selection interface v.1 (Ryan)</a:t>
            </a:r>
          </a:p>
        </p:txBody>
      </p:sp>
      <p:pic>
        <p:nvPicPr>
          <p:cNvPr id="11" name="Content Placeholder 10"/>
          <p:cNvPicPr>
            <a:picLocks noGrp="1" noChangeAspect="1"/>
          </p:cNvPicPr>
          <p:nvPr>
            <p:ph sz="quarter" idx="4"/>
          </p:nvPr>
        </p:nvPicPr>
        <p:blipFill>
          <a:blip r:embed="rId3"/>
          <a:stretch>
            <a:fillRect/>
          </a:stretch>
        </p:blipFill>
        <p:spPr>
          <a:xfrm>
            <a:off x="6798468" y="1448833"/>
            <a:ext cx="2104727" cy="3741738"/>
          </a:xfrm>
        </p:spPr>
      </p:pic>
    </p:spTree>
    <p:extLst>
      <p:ext uri="{BB962C8B-B14F-4D97-AF65-F5344CB8AC3E}">
        <p14:creationId xmlns:p14="http://schemas.microsoft.com/office/powerpoint/2010/main" val="372120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Generic game menu interface</a:t>
            </a:r>
          </a:p>
        </p:txBody>
      </p:sp>
      <p:sp>
        <p:nvSpPr>
          <p:cNvPr id="3" name="Text Placeholder 2"/>
          <p:cNvSpPr>
            <a:spLocks noGrp="1"/>
          </p:cNvSpPr>
          <p:nvPr>
            <p:ph type="body" idx="1"/>
          </p:nvPr>
        </p:nvSpPr>
        <p:spPr>
          <a:xfrm>
            <a:off x="727928" y="1276986"/>
            <a:ext cx="4396338" cy="576262"/>
          </a:xfrm>
        </p:spPr>
        <p:txBody>
          <a:bodyPr/>
          <a:lstStyle/>
          <a:p>
            <a:r>
              <a:rPr lang="en-US" dirty="0"/>
              <a:t>NOTES:</a:t>
            </a:r>
          </a:p>
        </p:txBody>
      </p:sp>
      <p:sp>
        <p:nvSpPr>
          <p:cNvPr id="4" name="Content Placeholder 3"/>
          <p:cNvSpPr>
            <a:spLocks noGrp="1"/>
          </p:cNvSpPr>
          <p:nvPr>
            <p:ph sz="half" idx="2"/>
          </p:nvPr>
        </p:nvSpPr>
        <p:spPr>
          <a:xfrm>
            <a:off x="727927" y="1886586"/>
            <a:ext cx="5692124" cy="3741738"/>
          </a:xfrm>
        </p:spPr>
        <p:txBody>
          <a:bodyPr>
            <a:normAutofit/>
          </a:bodyPr>
          <a:lstStyle/>
          <a:p>
            <a:r>
              <a:rPr lang="en-US" dirty="0"/>
              <a:t>Each game uses the same menu interface, providing a consistent look and feel across the application.</a:t>
            </a:r>
          </a:p>
          <a:p>
            <a:r>
              <a:rPr lang="en-US" dirty="0"/>
              <a:t>Aesthetic variations can be applied to uniquely identify games (colour scheme, diffused background, game title).</a:t>
            </a:r>
          </a:p>
          <a:p>
            <a:r>
              <a:rPr lang="en-US" dirty="0"/>
              <a:t>Each game will range in difficulty (information for difficulty will be provided in the description).</a:t>
            </a:r>
          </a:p>
        </p:txBody>
      </p:sp>
      <p:sp>
        <p:nvSpPr>
          <p:cNvPr id="5" name="Text Placeholder 4"/>
          <p:cNvSpPr>
            <a:spLocks noGrp="1"/>
          </p:cNvSpPr>
          <p:nvPr>
            <p:ph type="body" sz="quarter" idx="3"/>
          </p:nvPr>
        </p:nvSpPr>
        <p:spPr>
          <a:xfrm>
            <a:off x="5358487" y="5180672"/>
            <a:ext cx="4396339" cy="576262"/>
          </a:xfrm>
        </p:spPr>
        <p:txBody>
          <a:bodyPr/>
          <a:lstStyle/>
          <a:p>
            <a:pPr algn="r"/>
            <a:r>
              <a:rPr lang="en-US" sz="1600" dirty="0"/>
              <a:t>Figure 2: Menu Interface</a:t>
            </a:r>
          </a:p>
          <a:p>
            <a:pPr algn="r"/>
            <a:r>
              <a:rPr lang="en-US" sz="1600" dirty="0"/>
              <a:t>(Martin)</a:t>
            </a:r>
          </a:p>
        </p:txBody>
      </p:sp>
      <p:pic>
        <p:nvPicPr>
          <p:cNvPr id="10" name="Content Placeholder 9"/>
          <p:cNvPicPr>
            <a:picLocks noGrp="1" noChangeAspect="1"/>
          </p:cNvPicPr>
          <p:nvPr>
            <p:ph sz="quarter" idx="4"/>
          </p:nvPr>
        </p:nvPicPr>
        <p:blipFill rotWithShape="1">
          <a:blip r:embed="rId3"/>
          <a:srcRect l="30347" r="29127"/>
          <a:stretch/>
        </p:blipFill>
        <p:spPr>
          <a:xfrm>
            <a:off x="6927326" y="1459240"/>
            <a:ext cx="2946347" cy="3574578"/>
          </a:xfrm>
        </p:spPr>
      </p:pic>
    </p:spTree>
    <p:extLst>
      <p:ext uri="{BB962C8B-B14F-4D97-AF65-F5344CB8AC3E}">
        <p14:creationId xmlns:p14="http://schemas.microsoft.com/office/powerpoint/2010/main" val="251670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Leaderboard Interface</a:t>
            </a:r>
          </a:p>
        </p:txBody>
      </p:sp>
      <p:sp>
        <p:nvSpPr>
          <p:cNvPr id="6" name="Text Placeholder 5"/>
          <p:cNvSpPr>
            <a:spLocks noGrp="1"/>
          </p:cNvSpPr>
          <p:nvPr>
            <p:ph type="body" idx="1"/>
          </p:nvPr>
        </p:nvSpPr>
        <p:spPr/>
        <p:txBody>
          <a:bodyPr/>
          <a:lstStyle/>
          <a:p>
            <a:r>
              <a:rPr lang="en-US" dirty="0"/>
              <a:t>Notes:</a:t>
            </a:r>
            <a:endParaRPr lang="en-AU" dirty="0"/>
          </a:p>
        </p:txBody>
      </p:sp>
      <p:sp>
        <p:nvSpPr>
          <p:cNvPr id="7" name="Content Placeholder 6"/>
          <p:cNvSpPr>
            <a:spLocks noGrp="1"/>
          </p:cNvSpPr>
          <p:nvPr>
            <p:ph sz="half" idx="2"/>
          </p:nvPr>
        </p:nvSpPr>
        <p:spPr>
          <a:xfrm>
            <a:off x="1103312" y="2514600"/>
            <a:ext cx="6661067" cy="3741738"/>
          </a:xfrm>
        </p:spPr>
        <p:txBody>
          <a:bodyPr/>
          <a:lstStyle/>
          <a:p>
            <a:r>
              <a:rPr lang="en-US" dirty="0"/>
              <a:t>Generic leaderboard interface shared across games.</a:t>
            </a:r>
          </a:p>
          <a:p>
            <a:r>
              <a:rPr lang="en-US" dirty="0"/>
              <a:t>The background will be based upon game menu interface.</a:t>
            </a:r>
          </a:p>
          <a:p>
            <a:r>
              <a:rPr lang="en-US" dirty="0"/>
              <a:t>Leaderboard is a scrollable list updated from local database in the application.</a:t>
            </a:r>
          </a:p>
          <a:p>
            <a:r>
              <a:rPr lang="en-US" dirty="0"/>
              <a:t>Shows top 100 players.</a:t>
            </a:r>
          </a:p>
          <a:p>
            <a:r>
              <a:rPr lang="en-US" dirty="0"/>
              <a:t>Score from previous game is highlighted in leaderboard.</a:t>
            </a:r>
          </a:p>
        </p:txBody>
      </p:sp>
      <p:sp>
        <p:nvSpPr>
          <p:cNvPr id="8" name="Text Placeholder 7"/>
          <p:cNvSpPr>
            <a:spLocks noGrp="1"/>
          </p:cNvSpPr>
          <p:nvPr>
            <p:ph type="body" sz="quarter" idx="3"/>
          </p:nvPr>
        </p:nvSpPr>
        <p:spPr>
          <a:xfrm>
            <a:off x="7002032" y="5797599"/>
            <a:ext cx="4396339" cy="576262"/>
          </a:xfrm>
        </p:spPr>
        <p:txBody>
          <a:bodyPr/>
          <a:lstStyle/>
          <a:p>
            <a:r>
              <a:rPr lang="en-US" sz="1600" dirty="0"/>
              <a:t>Figure</a:t>
            </a:r>
            <a:r>
              <a:rPr lang="en-AU" sz="1600" dirty="0"/>
              <a:t> 3: Leaderboard Interface</a:t>
            </a:r>
            <a:endParaRPr lang="en-US" sz="1600"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940842" y="1905000"/>
            <a:ext cx="2286455" cy="4064810"/>
          </a:xfrm>
        </p:spPr>
      </p:pic>
    </p:spTree>
    <p:extLst>
      <p:ext uri="{BB962C8B-B14F-4D97-AF65-F5344CB8AC3E}">
        <p14:creationId xmlns:p14="http://schemas.microsoft.com/office/powerpoint/2010/main" val="374368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62343"/>
            <a:ext cx="9404723" cy="1400530"/>
          </a:xfrm>
        </p:spPr>
        <p:txBody>
          <a:bodyPr/>
          <a:lstStyle/>
          <a:p>
            <a:r>
              <a:rPr lang="en-US" dirty="0"/>
              <a:t>Issues anticipated, and solutions:</a:t>
            </a:r>
            <a:endParaRPr lang="en-AU" dirty="0"/>
          </a:p>
        </p:txBody>
      </p:sp>
      <p:sp>
        <p:nvSpPr>
          <p:cNvPr id="3" name="Content Placeholder 2"/>
          <p:cNvSpPr>
            <a:spLocks noGrp="1"/>
          </p:cNvSpPr>
          <p:nvPr>
            <p:ph sz="half" idx="1"/>
          </p:nvPr>
        </p:nvSpPr>
        <p:spPr>
          <a:xfrm>
            <a:off x="1103312" y="1480201"/>
            <a:ext cx="4396339" cy="4195763"/>
          </a:xfrm>
        </p:spPr>
        <p:txBody>
          <a:bodyPr>
            <a:normAutofit/>
          </a:bodyPr>
          <a:lstStyle/>
          <a:p>
            <a:pPr marL="0" indent="0">
              <a:buNone/>
            </a:pPr>
            <a:endParaRPr lang="en-US" dirty="0"/>
          </a:p>
          <a:p>
            <a:pPr>
              <a:buFont typeface="+mj-lt"/>
              <a:buAutoNum type="arabicPeriod"/>
            </a:pPr>
            <a:r>
              <a:rPr lang="en-US" dirty="0"/>
              <a:t>Deployment to various Android OS’s.</a:t>
            </a:r>
          </a:p>
          <a:p>
            <a:pPr>
              <a:buFont typeface="+mj-lt"/>
              <a:buAutoNum type="arabicPeriod"/>
            </a:pPr>
            <a:r>
              <a:rPr lang="en-US" dirty="0"/>
              <a:t>Unable to connect to cloud-services.</a:t>
            </a:r>
          </a:p>
          <a:p>
            <a:pPr>
              <a:buFont typeface="+mj-lt"/>
              <a:buAutoNum type="arabicPeriod"/>
            </a:pPr>
            <a:r>
              <a:rPr lang="en-US" dirty="0"/>
              <a:t>Unable to save necessary game data (scores, or game state). </a:t>
            </a:r>
          </a:p>
          <a:p>
            <a:pPr>
              <a:buFont typeface="+mj-lt"/>
              <a:buAutoNum type="arabicPeriod"/>
            </a:pPr>
            <a:r>
              <a:rPr lang="en-US" dirty="0"/>
              <a:t>Abnormalities in positioning application components. </a:t>
            </a:r>
          </a:p>
          <a:p>
            <a:pPr marL="0" indent="0">
              <a:buNone/>
            </a:pPr>
            <a:endParaRPr lang="en-US" dirty="0"/>
          </a:p>
          <a:p>
            <a:endParaRPr lang="en-US" dirty="0"/>
          </a:p>
          <a:p>
            <a:endParaRPr lang="en-US" dirty="0"/>
          </a:p>
          <a:p>
            <a:endParaRPr lang="en-AU" dirty="0"/>
          </a:p>
        </p:txBody>
      </p:sp>
      <p:sp>
        <p:nvSpPr>
          <p:cNvPr id="4" name="Content Placeholder 3"/>
          <p:cNvSpPr>
            <a:spLocks noGrp="1"/>
          </p:cNvSpPr>
          <p:nvPr>
            <p:ph sz="half" idx="2"/>
          </p:nvPr>
        </p:nvSpPr>
        <p:spPr>
          <a:xfrm>
            <a:off x="5577072" y="1889553"/>
            <a:ext cx="5203223" cy="4405369"/>
          </a:xfrm>
        </p:spPr>
        <p:txBody>
          <a:bodyPr>
            <a:normAutofit/>
          </a:bodyPr>
          <a:lstStyle/>
          <a:p>
            <a:pPr>
              <a:buFont typeface="+mj-lt"/>
              <a:buAutoNum type="arabicPeriod"/>
            </a:pPr>
            <a:r>
              <a:rPr lang="en-US" dirty="0"/>
              <a:t>Android OS:</a:t>
            </a:r>
          </a:p>
          <a:p>
            <a:pPr lvl="1"/>
            <a:r>
              <a:rPr lang="en-US" dirty="0"/>
              <a:t>Specify minimum Android OS.</a:t>
            </a:r>
          </a:p>
          <a:p>
            <a:pPr lvl="1"/>
            <a:r>
              <a:rPr lang="en-US" dirty="0"/>
              <a:t>Specify target Android OS. </a:t>
            </a:r>
          </a:p>
          <a:p>
            <a:pPr>
              <a:buFont typeface="+mj-lt"/>
              <a:buAutoNum type="arabicPeriod"/>
            </a:pPr>
            <a:r>
              <a:rPr lang="en-US" dirty="0"/>
              <a:t>cloud-services:</a:t>
            </a:r>
          </a:p>
          <a:p>
            <a:pPr lvl="1"/>
            <a:r>
              <a:rPr lang="en-US" dirty="0"/>
              <a:t>Upcoming class material.</a:t>
            </a:r>
          </a:p>
          <a:p>
            <a:pPr>
              <a:buFont typeface="+mj-lt"/>
              <a:buAutoNum type="arabicPeriod"/>
            </a:pPr>
            <a:r>
              <a:rPr lang="en-US" dirty="0"/>
              <a:t>Saving game data:</a:t>
            </a:r>
          </a:p>
          <a:p>
            <a:pPr lvl="1"/>
            <a:r>
              <a:rPr lang="en-US" dirty="0"/>
              <a:t>Implement procedures for saving, and updating high-scores. </a:t>
            </a:r>
          </a:p>
          <a:p>
            <a:pPr>
              <a:buFont typeface="+mj-lt"/>
              <a:buAutoNum type="arabicPeriod"/>
            </a:pPr>
            <a:r>
              <a:rPr lang="en-US" dirty="0"/>
              <a:t>Abnormalities: </a:t>
            </a:r>
          </a:p>
          <a:p>
            <a:pPr lvl="1"/>
            <a:r>
              <a:rPr lang="en-US" dirty="0"/>
              <a:t>Research components for layout. </a:t>
            </a:r>
          </a:p>
          <a:p>
            <a:pPr lvl="1"/>
            <a:r>
              <a:rPr lang="en-US" dirty="0"/>
              <a:t>Test different parameters, and layout managers. </a:t>
            </a:r>
          </a:p>
          <a:p>
            <a:pPr lvl="1">
              <a:buFont typeface="+mj-lt"/>
              <a:buAutoNum type="arabicPeriod"/>
            </a:pPr>
            <a:endParaRPr lang="en-US" dirty="0"/>
          </a:p>
          <a:p>
            <a:pPr lvl="1"/>
            <a:endParaRPr lang="en-US" dirty="0"/>
          </a:p>
          <a:p>
            <a:pPr marL="457200" lvl="1" indent="0">
              <a:buNone/>
            </a:pPr>
            <a:endParaRPr lang="en-US" dirty="0"/>
          </a:p>
          <a:p>
            <a:pPr lvl="1">
              <a:buFont typeface="+mj-lt"/>
              <a:buAutoNum type="arabicPeriod"/>
            </a:pPr>
            <a:endParaRPr lang="en-AU" dirty="0"/>
          </a:p>
        </p:txBody>
      </p:sp>
      <p:sp>
        <p:nvSpPr>
          <p:cNvPr id="5" name="TextBox 4"/>
          <p:cNvSpPr txBox="1"/>
          <p:nvPr/>
        </p:nvSpPr>
        <p:spPr>
          <a:xfrm>
            <a:off x="1103312" y="1348895"/>
            <a:ext cx="4551181" cy="369332"/>
          </a:xfrm>
          <a:prstGeom prst="rect">
            <a:avLst/>
          </a:prstGeom>
          <a:noFill/>
        </p:spPr>
        <p:txBody>
          <a:bodyPr wrap="square" rtlCol="0">
            <a:spAutoFit/>
          </a:bodyPr>
          <a:lstStyle/>
          <a:p>
            <a:r>
              <a:rPr lang="en-US" dirty="0"/>
              <a:t>Problems:</a:t>
            </a:r>
            <a:endParaRPr lang="en-AU" dirty="0"/>
          </a:p>
        </p:txBody>
      </p:sp>
      <p:sp>
        <p:nvSpPr>
          <p:cNvPr id="6" name="TextBox 5"/>
          <p:cNvSpPr txBox="1"/>
          <p:nvPr/>
        </p:nvSpPr>
        <p:spPr>
          <a:xfrm>
            <a:off x="5538363" y="1322215"/>
            <a:ext cx="4551181" cy="369332"/>
          </a:xfrm>
          <a:prstGeom prst="rect">
            <a:avLst/>
          </a:prstGeom>
          <a:noFill/>
        </p:spPr>
        <p:txBody>
          <a:bodyPr wrap="square" rtlCol="0">
            <a:spAutoFit/>
          </a:bodyPr>
          <a:lstStyle/>
          <a:p>
            <a:r>
              <a:rPr lang="en-US" dirty="0"/>
              <a:t>Solutions:</a:t>
            </a:r>
            <a:endParaRPr lang="en-AU" dirty="0"/>
          </a:p>
        </p:txBody>
      </p:sp>
    </p:spTree>
    <p:extLst>
      <p:ext uri="{BB962C8B-B14F-4D97-AF65-F5344CB8AC3E}">
        <p14:creationId xmlns:p14="http://schemas.microsoft.com/office/powerpoint/2010/main" val="3256103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Tower of Hanoi:</a:t>
            </a:r>
          </a:p>
        </p:txBody>
      </p:sp>
      <p:sp>
        <p:nvSpPr>
          <p:cNvPr id="3" name="Subtitle 2"/>
          <p:cNvSpPr>
            <a:spLocks noGrp="1"/>
          </p:cNvSpPr>
          <p:nvPr>
            <p:ph type="subTitle" idx="1"/>
          </p:nvPr>
        </p:nvSpPr>
        <p:spPr/>
        <p:txBody>
          <a:bodyPr/>
          <a:lstStyle/>
          <a:p>
            <a:r>
              <a:rPr lang="en-US" dirty="0"/>
              <a:t>Presented by Ryan:</a:t>
            </a:r>
          </a:p>
        </p:txBody>
      </p:sp>
    </p:spTree>
    <p:extLst>
      <p:ext uri="{BB962C8B-B14F-4D97-AF65-F5344CB8AC3E}">
        <p14:creationId xmlns:p14="http://schemas.microsoft.com/office/powerpoint/2010/main" val="993397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1668</TotalTime>
  <Words>1566</Words>
  <Application>Microsoft Office PowerPoint</Application>
  <PresentationFormat>Widescreen</PresentationFormat>
  <Paragraphs>194</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Courier New</vt:lpstr>
      <vt:lpstr>Wingdings</vt:lpstr>
      <vt:lpstr>Wingdings 3</vt:lpstr>
      <vt:lpstr>Ion</vt:lpstr>
      <vt:lpstr>S.C.a.R. arcade</vt:lpstr>
      <vt:lpstr>What is S.C.a.R. arcade?</vt:lpstr>
      <vt:lpstr>Why a game arcade?</vt:lpstr>
      <vt:lpstr>Development Plan:</vt:lpstr>
      <vt:lpstr>Game selection interface</vt:lpstr>
      <vt:lpstr>Generic game menu interface</vt:lpstr>
      <vt:lpstr>Leaderboard Interface</vt:lpstr>
      <vt:lpstr>Issues anticipated, and solutions:</vt:lpstr>
      <vt:lpstr>Tower of Hanoi:</vt:lpstr>
      <vt:lpstr>Tower of Hanoi interface:</vt:lpstr>
      <vt:lpstr>Tower of Hanoi Problems/Solutions:</vt:lpstr>
      <vt:lpstr>Memory Test (Deck of Cards)</vt:lpstr>
      <vt:lpstr>Memory Test (Deck of Cards)</vt:lpstr>
      <vt:lpstr>Memory Test Problems/Solutions:</vt:lpstr>
      <vt:lpstr>Optional Features</vt:lpstr>
      <vt:lpstr>INFT2050 Techniques used in this application.</vt:lpstr>
      <vt:lpstr>Resources required and where to find them.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S.C.A.R Arcade</dc:title>
  <dc:creator>Ryan Cunneen</dc:creator>
  <cp:lastModifiedBy>Martin O'Connor</cp:lastModifiedBy>
  <cp:revision>325</cp:revision>
  <dcterms:created xsi:type="dcterms:W3CDTF">2017-03-13T01:10:09Z</dcterms:created>
  <dcterms:modified xsi:type="dcterms:W3CDTF">2017-04-02T11:59:54Z</dcterms:modified>
</cp:coreProperties>
</file>