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9" r:id="rId1"/>
  </p:sldMasterIdLst>
  <p:sldIdLst>
    <p:sldId id="256" r:id="rId2"/>
    <p:sldId id="257" r:id="rId3"/>
    <p:sldId id="258" r:id="rId4"/>
    <p:sldId id="305" r:id="rId5"/>
    <p:sldId id="308" r:id="rId6"/>
    <p:sldId id="309" r:id="rId7"/>
    <p:sldId id="315" r:id="rId8"/>
    <p:sldId id="316" r:id="rId9"/>
    <p:sldId id="317" r:id="rId10"/>
    <p:sldId id="318" r:id="rId11"/>
    <p:sldId id="319" r:id="rId12"/>
    <p:sldId id="311" r:id="rId13"/>
    <p:sldId id="310" r:id="rId14"/>
    <p:sldId id="312" r:id="rId15"/>
    <p:sldId id="313" r:id="rId16"/>
    <p:sldId id="320" r:id="rId17"/>
    <p:sldId id="322" r:id="rId18"/>
    <p:sldId id="321" r:id="rId19"/>
    <p:sldId id="325" r:id="rId20"/>
    <p:sldId id="323" r:id="rId21"/>
    <p:sldId id="324" r:id="rId22"/>
    <p:sldId id="30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94" d="100"/>
          <a:sy n="94" d="100"/>
        </p:scale>
        <p:origin x="42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BHU KUMAR" userId="30112f2822c5bee2" providerId="LiveId" clId="{FA4EE5E9-B58E-45B4-9D2B-65CD40783C22}"/>
    <pc:docChg chg="custSel addSld modSld">
      <pc:chgData name="PRABHU KUMAR" userId="30112f2822c5bee2" providerId="LiveId" clId="{FA4EE5E9-B58E-45B4-9D2B-65CD40783C22}" dt="2022-04-25T08:17:13.454" v="57" actId="1076"/>
      <pc:docMkLst>
        <pc:docMk/>
      </pc:docMkLst>
      <pc:sldChg chg="modSp mod">
        <pc:chgData name="PRABHU KUMAR" userId="30112f2822c5bee2" providerId="LiveId" clId="{FA4EE5E9-B58E-45B4-9D2B-65CD40783C22}" dt="2022-04-25T08:16:35.870" v="54" actId="14100"/>
        <pc:sldMkLst>
          <pc:docMk/>
          <pc:sldMk cId="2492034271" sldId="256"/>
        </pc:sldMkLst>
        <pc:spChg chg="mod">
          <ac:chgData name="PRABHU KUMAR" userId="30112f2822c5bee2" providerId="LiveId" clId="{FA4EE5E9-B58E-45B4-9D2B-65CD40783C22}" dt="2022-04-25T08:16:35.870" v="54" actId="14100"/>
          <ac:spMkLst>
            <pc:docMk/>
            <pc:sldMk cId="2492034271" sldId="256"/>
            <ac:spMk id="2" creationId="{00000000-0000-0000-0000-000000000000}"/>
          </ac:spMkLst>
        </pc:spChg>
      </pc:sldChg>
      <pc:sldChg chg="modSp mod">
        <pc:chgData name="PRABHU KUMAR" userId="30112f2822c5bee2" providerId="LiveId" clId="{FA4EE5E9-B58E-45B4-9D2B-65CD40783C22}" dt="2022-04-25T08:17:13.454" v="57" actId="1076"/>
        <pc:sldMkLst>
          <pc:docMk/>
          <pc:sldMk cId="3415740448" sldId="311"/>
        </pc:sldMkLst>
        <pc:spChg chg="mod">
          <ac:chgData name="PRABHU KUMAR" userId="30112f2822c5bee2" providerId="LiveId" clId="{FA4EE5E9-B58E-45B4-9D2B-65CD40783C22}" dt="2022-04-25T08:17:13.454" v="57" actId="1076"/>
          <ac:spMkLst>
            <pc:docMk/>
            <pc:sldMk cId="3415740448" sldId="311"/>
            <ac:spMk id="2" creationId="{F70CBA32-6597-4644-A816-9B9E23C08358}"/>
          </ac:spMkLst>
        </pc:spChg>
      </pc:sldChg>
      <pc:sldChg chg="addSp delSp modSp new mod">
        <pc:chgData name="PRABHU KUMAR" userId="30112f2822c5bee2" providerId="LiveId" clId="{FA4EE5E9-B58E-45B4-9D2B-65CD40783C22}" dt="2022-04-25T08:14:42.041" v="27" actId="313"/>
        <pc:sldMkLst>
          <pc:docMk/>
          <pc:sldMk cId="2059206312" sldId="321"/>
        </pc:sldMkLst>
        <pc:spChg chg="add del mod">
          <ac:chgData name="PRABHU KUMAR" userId="30112f2822c5bee2" providerId="LiveId" clId="{FA4EE5E9-B58E-45B4-9D2B-65CD40783C22}" dt="2022-04-25T08:13:01.473" v="3" actId="478"/>
          <ac:spMkLst>
            <pc:docMk/>
            <pc:sldMk cId="2059206312" sldId="321"/>
            <ac:spMk id="2" creationId="{2C8FB249-3421-4A14-B72B-5F2CAE4B34AF}"/>
          </ac:spMkLst>
        </pc:spChg>
        <pc:spChg chg="add mod">
          <ac:chgData name="PRABHU KUMAR" userId="30112f2822c5bee2" providerId="LiveId" clId="{FA4EE5E9-B58E-45B4-9D2B-65CD40783C22}" dt="2022-04-25T08:14:42.041" v="27" actId="313"/>
          <ac:spMkLst>
            <pc:docMk/>
            <pc:sldMk cId="2059206312" sldId="321"/>
            <ac:spMk id="4" creationId="{0D739AEB-1C1D-4581-918C-4E4C2B03A19D}"/>
          </ac:spMkLst>
        </pc:spChg>
        <pc:graphicFrameChg chg="add mod">
          <ac:chgData name="PRABHU KUMAR" userId="30112f2822c5bee2" providerId="LiveId" clId="{FA4EE5E9-B58E-45B4-9D2B-65CD40783C22}" dt="2022-04-25T08:13:26.972" v="6" actId="1076"/>
          <ac:graphicFrameMkLst>
            <pc:docMk/>
            <pc:sldMk cId="2059206312" sldId="321"/>
            <ac:graphicFrameMk id="3" creationId="{50BCCCE5-9933-4953-A85C-852854C075D7}"/>
          </ac:graphicFrameMkLst>
        </pc:graphicFrameChg>
      </pc:sldChg>
      <pc:sldChg chg="addSp modSp new mod">
        <pc:chgData name="PRABHU KUMAR" userId="30112f2822c5bee2" providerId="LiveId" clId="{FA4EE5E9-B58E-45B4-9D2B-65CD40783C22}" dt="2022-04-25T08:15:54.508" v="51" actId="14100"/>
        <pc:sldMkLst>
          <pc:docMk/>
          <pc:sldMk cId="901278127" sldId="322"/>
        </pc:sldMkLst>
        <pc:spChg chg="add mod">
          <ac:chgData name="PRABHU KUMAR" userId="30112f2822c5bee2" providerId="LiveId" clId="{FA4EE5E9-B58E-45B4-9D2B-65CD40783C22}" dt="2022-04-25T08:15:54.508" v="51" actId="14100"/>
          <ac:spMkLst>
            <pc:docMk/>
            <pc:sldMk cId="901278127" sldId="322"/>
            <ac:spMk id="2" creationId="{0D8275C6-99F4-481E-A93F-BB374973D3B8}"/>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666081-21EA-455B-87D0-06DD50955364}" type="datetimeFigureOut">
              <a:rPr lang="en-IN" smtClean="0"/>
              <a:t>27-04-2022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6D6B09C-D92D-46CD-8BE9-555C7F4B78B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6116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66081-21EA-455B-87D0-06DD50955364}"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D6B09C-D92D-46CD-8BE9-555C7F4B78B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761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66081-21EA-455B-87D0-06DD50955364}"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D6B09C-D92D-46CD-8BE9-555C7F4B78B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6119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66081-21EA-455B-87D0-06DD50955364}"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D6B09C-D92D-46CD-8BE9-555C7F4B78B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9325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666081-21EA-455B-87D0-06DD50955364}"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D6B09C-D92D-46CD-8BE9-555C7F4B78B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3229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666081-21EA-455B-87D0-06DD50955364}"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D6B09C-D92D-46CD-8BE9-555C7F4B78B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6820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666081-21EA-455B-87D0-06DD50955364}" type="datetimeFigureOut">
              <a:rPr lang="en-IN" smtClean="0"/>
              <a:t>27-04-2022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D6B09C-D92D-46CD-8BE9-555C7F4B78B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14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666081-21EA-455B-87D0-06DD50955364}" type="datetimeFigureOut">
              <a:rPr lang="en-IN" smtClean="0"/>
              <a:t>27-04-2022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D6B09C-D92D-46CD-8BE9-555C7F4B78B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6817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666081-21EA-455B-87D0-06DD50955364}" type="datetimeFigureOut">
              <a:rPr lang="en-IN" smtClean="0"/>
              <a:t>27-04-2022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D6B09C-D92D-46CD-8BE9-555C7F4B78B6}" type="slidenum">
              <a:rPr lang="en-IN" smtClean="0"/>
              <a:t>‹#›</a:t>
            </a:fld>
            <a:endParaRPr lang="en-IN"/>
          </a:p>
        </p:txBody>
      </p:sp>
    </p:spTree>
    <p:extLst>
      <p:ext uri="{BB962C8B-B14F-4D97-AF65-F5344CB8AC3E}">
        <p14:creationId xmlns:p14="http://schemas.microsoft.com/office/powerpoint/2010/main" val="493322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666081-21EA-455B-87D0-06DD50955364}"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D6B09C-D92D-46CD-8BE9-555C7F4B78B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219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5666081-21EA-455B-87D0-06DD50955364}" type="datetimeFigureOut">
              <a:rPr lang="en-IN" smtClean="0"/>
              <a:t>27-04-2022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6D6B09C-D92D-46CD-8BE9-555C7F4B78B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375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5666081-21EA-455B-87D0-06DD50955364}" type="datetimeFigureOut">
              <a:rPr lang="en-IN" smtClean="0"/>
              <a:t>27-04-2022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6D6B09C-D92D-46CD-8BE9-555C7F4B78B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037344"/>
      </p:ext>
    </p:extLst>
  </p:cSld>
  <p:clrMap bg1="lt1" tx1="dk1" bg2="lt2" tx2="dk2" accent1="accent1" accent2="accent2" accent3="accent3" accent4="accent4" accent5="accent5" accent6="accent6" hlink="hlink" folHlink="folHlink"/>
  <p:sldLayoutIdLst>
    <p:sldLayoutId id="2147484290" r:id="rId1"/>
    <p:sldLayoutId id="2147484291" r:id="rId2"/>
    <p:sldLayoutId id="2147484292" r:id="rId3"/>
    <p:sldLayoutId id="2147484293" r:id="rId4"/>
    <p:sldLayoutId id="2147484294" r:id="rId5"/>
    <p:sldLayoutId id="2147484295" r:id="rId6"/>
    <p:sldLayoutId id="2147484296" r:id="rId7"/>
    <p:sldLayoutId id="2147484297" r:id="rId8"/>
    <p:sldLayoutId id="2147484298" r:id="rId9"/>
    <p:sldLayoutId id="2147484299" r:id="rId10"/>
    <p:sldLayoutId id="214748430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7458" y="259976"/>
            <a:ext cx="8606117" cy="1971415"/>
          </a:xfrm>
        </p:spPr>
        <p:txBody>
          <a:bodyPr>
            <a:normAutofit fontScale="90000"/>
          </a:bodyPr>
          <a:lstStyle/>
          <a:p>
            <a:pPr algn="ctr"/>
            <a:r>
              <a:rPr lang="en-US" sz="4800" b="1" dirty="0">
                <a:solidFill>
                  <a:schemeClr val="accent2">
                    <a:lumMod val="75000"/>
                  </a:schemeClr>
                </a:solidFill>
              </a:rPr>
              <a:t>Summary Extraction along with sentiment analysis</a:t>
            </a:r>
            <a:endParaRPr lang="en-IN" sz="4800" b="1" dirty="0">
              <a:solidFill>
                <a:schemeClr val="accent2">
                  <a:lumMod val="75000"/>
                </a:schemeClr>
              </a:solidFill>
            </a:endParaRPr>
          </a:p>
        </p:txBody>
      </p:sp>
      <p:sp>
        <p:nvSpPr>
          <p:cNvPr id="3" name="Subtitle 2"/>
          <p:cNvSpPr>
            <a:spLocks noGrp="1"/>
          </p:cNvSpPr>
          <p:nvPr>
            <p:ph type="subTitle" idx="1"/>
          </p:nvPr>
        </p:nvSpPr>
        <p:spPr>
          <a:xfrm>
            <a:off x="7603957" y="3429000"/>
            <a:ext cx="1678835" cy="2137611"/>
          </a:xfrm>
        </p:spPr>
        <p:txBody>
          <a:bodyPr>
            <a:normAutofit fontScale="92500" lnSpcReduction="10000"/>
          </a:bodyPr>
          <a:lstStyle/>
          <a:p>
            <a:pPr algn="ctr"/>
            <a:endParaRPr lang="en-IN" sz="2600" dirty="0"/>
          </a:p>
          <a:p>
            <a:endParaRPr lang="en-IN" sz="2400" dirty="0"/>
          </a:p>
          <a:p>
            <a:r>
              <a:rPr lang="en-IN" sz="2400" b="1" dirty="0">
                <a:solidFill>
                  <a:schemeClr val="tx1"/>
                </a:solidFill>
              </a:rPr>
              <a:t>Mentor</a:t>
            </a:r>
          </a:p>
          <a:p>
            <a:r>
              <a:rPr lang="en-IN" sz="2400" b="1" dirty="0">
                <a:solidFill>
                  <a:schemeClr val="tx1"/>
                </a:solidFill>
              </a:rPr>
              <a:t>Karthik</a:t>
            </a:r>
          </a:p>
        </p:txBody>
      </p:sp>
      <p:sp>
        <p:nvSpPr>
          <p:cNvPr id="4" name="TextBox 3">
            <a:extLst>
              <a:ext uri="{FF2B5EF4-FFF2-40B4-BE49-F238E27FC236}">
                <a16:creationId xmlns="" xmlns:a16="http://schemas.microsoft.com/office/drawing/2014/main" id="{05F6FF7A-6687-4311-ACE9-3FC71BDCFFAE}"/>
              </a:ext>
            </a:extLst>
          </p:cNvPr>
          <p:cNvSpPr txBox="1"/>
          <p:nvPr/>
        </p:nvSpPr>
        <p:spPr>
          <a:xfrm>
            <a:off x="277906" y="2734234"/>
            <a:ext cx="5478883" cy="4154984"/>
          </a:xfrm>
          <a:prstGeom prst="rect">
            <a:avLst/>
          </a:prstGeom>
          <a:noFill/>
        </p:spPr>
        <p:txBody>
          <a:bodyPr wrap="square" rtlCol="0">
            <a:spAutoFit/>
          </a:bodyPr>
          <a:lstStyle/>
          <a:p>
            <a:r>
              <a:rPr lang="en-IN" sz="2400" b="1" dirty="0"/>
              <a:t> Group-2 </a:t>
            </a:r>
          </a:p>
          <a:p>
            <a:r>
              <a:rPr lang="en-IN" sz="2400" b="1" dirty="0"/>
              <a:t>Members:</a:t>
            </a:r>
          </a:p>
          <a:p>
            <a:pPr marL="342900" indent="-342900">
              <a:buFont typeface="Wingdings" panose="05000000000000000000" pitchFamily="2" charset="2"/>
              <a:buChar char="v"/>
            </a:pPr>
            <a:r>
              <a:rPr lang="en-IN" sz="2400" dirty="0"/>
              <a:t>Pooja Rani Nayak</a:t>
            </a:r>
            <a:endParaRPr lang="en-IN" sz="2400" i="1" u="sng" dirty="0"/>
          </a:p>
          <a:p>
            <a:pPr marL="342900" indent="-342900">
              <a:buFont typeface="Wingdings" panose="05000000000000000000" pitchFamily="2" charset="2"/>
              <a:buChar char="v"/>
            </a:pPr>
            <a:r>
              <a:rPr lang="en-IN" sz="2400" dirty="0"/>
              <a:t>Mrudulaiswarya Subha Vyakaranam</a:t>
            </a:r>
          </a:p>
          <a:p>
            <a:pPr marL="342900" indent="-342900">
              <a:buFont typeface="Wingdings" panose="05000000000000000000" pitchFamily="2" charset="2"/>
              <a:buChar char="v"/>
            </a:pPr>
            <a:r>
              <a:rPr lang="en-IN" sz="2400" dirty="0"/>
              <a:t>Venkata Sandeep Pesala</a:t>
            </a:r>
          </a:p>
          <a:p>
            <a:pPr marL="342900" indent="-342900">
              <a:buFont typeface="Wingdings" panose="05000000000000000000" pitchFamily="2" charset="2"/>
              <a:buChar char="v"/>
            </a:pPr>
            <a:r>
              <a:rPr lang="en-IN" sz="2400" dirty="0"/>
              <a:t>Sagar Mahadev Panchal</a:t>
            </a:r>
          </a:p>
          <a:p>
            <a:pPr marL="342900" indent="-342900">
              <a:buFont typeface="Wingdings" panose="05000000000000000000" pitchFamily="2" charset="2"/>
              <a:buChar char="v"/>
            </a:pPr>
            <a:r>
              <a:rPr lang="en-IN" sz="2400" dirty="0"/>
              <a:t>Mani Aditya Tellakula</a:t>
            </a:r>
          </a:p>
          <a:p>
            <a:pPr marL="342900" indent="-342900">
              <a:buFont typeface="Wingdings" panose="05000000000000000000" pitchFamily="2" charset="2"/>
              <a:buChar char="v"/>
            </a:pPr>
            <a:r>
              <a:rPr lang="en-IN" sz="2400" dirty="0"/>
              <a:t>Prabhu Kumar Sambar</a:t>
            </a:r>
          </a:p>
          <a:p>
            <a:pPr marL="342900" indent="-342900">
              <a:buFont typeface="Wingdings" panose="05000000000000000000" pitchFamily="2" charset="2"/>
              <a:buChar char="v"/>
            </a:pPr>
            <a:r>
              <a:rPr lang="en-IN" sz="2400" dirty="0"/>
              <a:t>Sandeep Kumar Balaga</a:t>
            </a:r>
          </a:p>
          <a:p>
            <a:pPr marL="342900" indent="-342900">
              <a:buFont typeface="Wingdings" panose="05000000000000000000" pitchFamily="2" charset="2"/>
              <a:buChar char="v"/>
            </a:pPr>
            <a:endParaRPr lang="en-IN" sz="2400" dirty="0">
              <a:solidFill>
                <a:schemeClr val="accent2">
                  <a:lumMod val="75000"/>
                </a:schemeClr>
              </a:solidFill>
            </a:endParaRPr>
          </a:p>
          <a:p>
            <a:pPr marL="342900" indent="-342900">
              <a:buFont typeface="Wingdings" panose="05000000000000000000" pitchFamily="2" charset="2"/>
              <a:buChar char="v"/>
            </a:pPr>
            <a:endParaRPr lang="en-IN" sz="2400" dirty="0"/>
          </a:p>
        </p:txBody>
      </p:sp>
    </p:spTree>
    <p:extLst>
      <p:ext uri="{BB962C8B-B14F-4D97-AF65-F5344CB8AC3E}">
        <p14:creationId xmlns:p14="http://schemas.microsoft.com/office/powerpoint/2010/main" val="249203427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 xmlns:a16="http://schemas.microsoft.com/office/drawing/2014/main" id="{65A9088F-0428-475D-B970-2256DAE02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906" y="1407459"/>
            <a:ext cx="6714565" cy="46078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300FC589-9F30-4AC2-9754-FA786835E81F}"/>
              </a:ext>
            </a:extLst>
          </p:cNvPr>
          <p:cNvSpPr txBox="1"/>
          <p:nvPr/>
        </p:nvSpPr>
        <p:spPr>
          <a:xfrm>
            <a:off x="591671" y="493059"/>
            <a:ext cx="403411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10 Most Frequent Bigrams:</a:t>
            </a:r>
          </a:p>
        </p:txBody>
      </p:sp>
    </p:spTree>
    <p:extLst>
      <p:ext uri="{BB962C8B-B14F-4D97-AF65-F5344CB8AC3E}">
        <p14:creationId xmlns:p14="http://schemas.microsoft.com/office/powerpoint/2010/main" val="4115071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 xmlns:a16="http://schemas.microsoft.com/office/drawing/2014/main" id="{544B4556-0985-49D4-A269-0381792FC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375" y="1541929"/>
            <a:ext cx="5979459" cy="44823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5E564F6E-F494-4421-B60A-A6EF3EE0F6C1}"/>
              </a:ext>
            </a:extLst>
          </p:cNvPr>
          <p:cNvSpPr txBox="1"/>
          <p:nvPr/>
        </p:nvSpPr>
        <p:spPr>
          <a:xfrm>
            <a:off x="457200" y="672352"/>
            <a:ext cx="4016188" cy="73866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10 Most Frequent Trigrams:</a:t>
            </a:r>
          </a:p>
          <a:p>
            <a:endParaRPr lang="en-IN" dirty="0"/>
          </a:p>
        </p:txBody>
      </p:sp>
    </p:spTree>
    <p:extLst>
      <p:ext uri="{BB962C8B-B14F-4D97-AF65-F5344CB8AC3E}">
        <p14:creationId xmlns:p14="http://schemas.microsoft.com/office/powerpoint/2010/main" val="2156962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70CBA32-6597-4644-A816-9B9E23C08358}"/>
              </a:ext>
            </a:extLst>
          </p:cNvPr>
          <p:cNvSpPr txBox="1"/>
          <p:nvPr/>
        </p:nvSpPr>
        <p:spPr>
          <a:xfrm>
            <a:off x="430306" y="425842"/>
            <a:ext cx="303007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Word Cloud:</a:t>
            </a:r>
          </a:p>
        </p:txBody>
      </p:sp>
      <p:pic>
        <p:nvPicPr>
          <p:cNvPr id="7170" name="Picture 2">
            <a:extLst>
              <a:ext uri="{FF2B5EF4-FFF2-40B4-BE49-F238E27FC236}">
                <a16:creationId xmlns="" xmlns:a16="http://schemas.microsoft.com/office/drawing/2014/main" id="{5ECD84BE-D9D9-4FEC-9757-4461AF1CF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213" y="1285874"/>
            <a:ext cx="8678676" cy="4684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740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B9B1C68-D432-46C8-B065-663645BF5A12}"/>
              </a:ext>
            </a:extLst>
          </p:cNvPr>
          <p:cNvSpPr txBox="1"/>
          <p:nvPr/>
        </p:nvSpPr>
        <p:spPr>
          <a:xfrm>
            <a:off x="1479176" y="2277035"/>
            <a:ext cx="7871012" cy="1015663"/>
          </a:xfrm>
          <a:prstGeom prst="rect">
            <a:avLst/>
          </a:prstGeom>
          <a:noFill/>
        </p:spPr>
        <p:txBody>
          <a:bodyPr wrap="square" rtlCol="0">
            <a:spAutoFit/>
          </a:bodyPr>
          <a:lstStyle/>
          <a:p>
            <a:r>
              <a:rPr lang="en-IN" sz="6000" b="1" dirty="0">
                <a:solidFill>
                  <a:srgbClr val="0070C0"/>
                </a:solidFill>
                <a:latin typeface="Times New Roman" panose="02020603050405020304" pitchFamily="18" charset="0"/>
                <a:cs typeface="Times New Roman" panose="02020603050405020304" pitchFamily="18" charset="0"/>
              </a:rPr>
              <a:t>  Sentiment Analysis</a:t>
            </a:r>
          </a:p>
        </p:txBody>
      </p:sp>
    </p:spTree>
    <p:extLst>
      <p:ext uri="{BB962C8B-B14F-4D97-AF65-F5344CB8AC3E}">
        <p14:creationId xmlns:p14="http://schemas.microsoft.com/office/powerpoint/2010/main" val="3470019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7BFB902-CA3D-4822-8330-BD1C76C32C26}"/>
              </a:ext>
            </a:extLst>
          </p:cNvPr>
          <p:cNvSpPr txBox="1"/>
          <p:nvPr/>
        </p:nvSpPr>
        <p:spPr>
          <a:xfrm>
            <a:off x="537881" y="493060"/>
            <a:ext cx="8946777" cy="5693866"/>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Vader:</a:t>
            </a:r>
          </a:p>
          <a:p>
            <a:endParaRPr lang="en-IN" sz="2800" b="1" dirty="0">
              <a:latin typeface="Times New Roman" panose="02020603050405020304" pitchFamily="18" charset="0"/>
              <a:cs typeface="Times New Roman" panose="02020603050405020304" pitchFamily="18" charset="0"/>
            </a:endParaRPr>
          </a:p>
          <a:p>
            <a:pPr algn="just"/>
            <a:r>
              <a:rPr lang="en-US" i="0" dirty="0">
                <a:solidFill>
                  <a:srgbClr val="202124"/>
                </a:solidFill>
                <a:effectLst/>
                <a:latin typeface="Times New Roman" panose="02020603050405020304" pitchFamily="18" charset="0"/>
                <a:cs typeface="Times New Roman" panose="02020603050405020304" pitchFamily="18" charset="0"/>
              </a:rPr>
              <a:t>VADER ( Valence Aware Dictionary for Sentiment Reasoning) is a model used for text sentiment analysis that is sensitive to both polarity (positive/negative) and intensity (strength) of emotion. It is available in the NLTK package and can be applied directly to unlabeled text data.</a:t>
            </a:r>
          </a:p>
          <a:p>
            <a:pPr algn="just"/>
            <a:endParaRPr lang="en-US" dirty="0">
              <a:solidFill>
                <a:srgbClr val="202124"/>
              </a:solidFill>
              <a:latin typeface="Times New Roman" panose="02020603050405020304" pitchFamily="18" charset="0"/>
              <a:cs typeface="Times New Roman" panose="02020603050405020304" pitchFamily="18" charset="0"/>
            </a:endParaRPr>
          </a:p>
          <a:p>
            <a:pPr algn="just"/>
            <a:endParaRPr lang="en-US" dirty="0">
              <a:solidFill>
                <a:srgbClr val="202124"/>
              </a:solidFill>
              <a:latin typeface="Times New Roman" panose="02020603050405020304" pitchFamily="18" charset="0"/>
              <a:cs typeface="Times New Roman" panose="02020603050405020304" pitchFamily="18" charset="0"/>
            </a:endParaRPr>
          </a:p>
          <a:p>
            <a:pPr algn="just"/>
            <a:endParaRPr lang="en-US" dirty="0">
              <a:solidFill>
                <a:srgbClr val="202124"/>
              </a:solidFill>
              <a:latin typeface="Times New Roman" panose="02020603050405020304" pitchFamily="18" charset="0"/>
              <a:cs typeface="Times New Roman" panose="02020603050405020304" pitchFamily="18" charset="0"/>
            </a:endParaRPr>
          </a:p>
          <a:p>
            <a:pPr algn="just"/>
            <a:endParaRPr lang="en-US" sz="2800" dirty="0">
              <a:solidFill>
                <a:srgbClr val="202124"/>
              </a:solidFill>
              <a:latin typeface="Times New Roman" panose="02020603050405020304" pitchFamily="18" charset="0"/>
              <a:cs typeface="Times New Roman" panose="02020603050405020304" pitchFamily="18" charset="0"/>
            </a:endParaRPr>
          </a:p>
          <a:p>
            <a:pPr algn="just"/>
            <a:r>
              <a:rPr lang="en-US" sz="2800" b="1" dirty="0">
                <a:solidFill>
                  <a:srgbClr val="202124"/>
                </a:solidFill>
                <a:latin typeface="Times New Roman" panose="02020603050405020304" pitchFamily="18" charset="0"/>
                <a:cs typeface="Times New Roman" panose="02020603050405020304" pitchFamily="18" charset="0"/>
              </a:rPr>
              <a:t>Polarity:</a:t>
            </a:r>
          </a:p>
          <a:p>
            <a:pPr algn="just"/>
            <a:endParaRPr lang="en-US" dirty="0">
              <a:solidFill>
                <a:srgbClr val="202124"/>
              </a:solidFill>
              <a:latin typeface="Times New Roman" panose="02020603050405020304" pitchFamily="18" charset="0"/>
              <a:cs typeface="Times New Roman" panose="02020603050405020304" pitchFamily="18" charset="0"/>
            </a:endParaRPr>
          </a:p>
          <a:p>
            <a:pPr algn="just"/>
            <a:r>
              <a:rPr lang="en-US" i="0" dirty="0">
                <a:solidFill>
                  <a:srgbClr val="202124"/>
                </a:solidFill>
                <a:effectLst/>
                <a:latin typeface="Times New Roman" panose="02020603050405020304" pitchFamily="18" charset="0"/>
                <a:cs typeface="Times New Roman" panose="02020603050405020304" pitchFamily="18" charset="0"/>
              </a:rPr>
              <a:t>Polarity analysis takes into account the amount of positive or negative terms that appear in a given sentence. It is useful to some extent, since it does a good job of structuring data sets</a:t>
            </a:r>
            <a:endParaRPr lang="en-US" dirty="0">
              <a:solidFill>
                <a:srgbClr val="202124"/>
              </a:solidFill>
              <a:latin typeface="Times New Roman" panose="02020603050405020304" pitchFamily="18" charset="0"/>
              <a:cs typeface="Times New Roman" panose="02020603050405020304" pitchFamily="18" charset="0"/>
            </a:endParaRPr>
          </a:p>
          <a:p>
            <a:pPr algn="just"/>
            <a:endParaRPr lang="en-US" dirty="0">
              <a:solidFill>
                <a:srgbClr val="202124"/>
              </a:solidFill>
              <a:latin typeface="Times New Roman" panose="02020603050405020304" pitchFamily="18" charset="0"/>
              <a:cs typeface="Times New Roman" panose="02020603050405020304" pitchFamily="18" charset="0"/>
            </a:endParaRPr>
          </a:p>
          <a:p>
            <a:pPr algn="just"/>
            <a:endParaRPr lang="en-US" dirty="0">
              <a:solidFill>
                <a:srgbClr val="202124"/>
              </a:solidFill>
              <a:latin typeface="Times New Roman" panose="02020603050405020304" pitchFamily="18" charset="0"/>
              <a:cs typeface="Times New Roman" panose="02020603050405020304" pitchFamily="18" charset="0"/>
            </a:endParaRPr>
          </a:p>
          <a:p>
            <a:pPr algn="just"/>
            <a:endParaRPr lang="en-US" dirty="0">
              <a:solidFill>
                <a:srgbClr val="202124"/>
              </a:solidFill>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0554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942AC8D7-0930-4230-A5B4-F405131C4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854" y="412377"/>
            <a:ext cx="7263492" cy="5880848"/>
          </a:xfrm>
          <a:prstGeom prst="rect">
            <a:avLst/>
          </a:prstGeom>
        </p:spPr>
      </p:pic>
      <p:sp>
        <p:nvSpPr>
          <p:cNvPr id="2" name="TextBox 1">
            <a:extLst>
              <a:ext uri="{FF2B5EF4-FFF2-40B4-BE49-F238E27FC236}">
                <a16:creationId xmlns="" xmlns:a16="http://schemas.microsoft.com/office/drawing/2014/main" id="{D9CB52D6-8AEA-4947-B96E-72F6E7079473}"/>
              </a:ext>
            </a:extLst>
          </p:cNvPr>
          <p:cNvSpPr txBox="1"/>
          <p:nvPr/>
        </p:nvSpPr>
        <p:spPr>
          <a:xfrm>
            <a:off x="107576" y="197224"/>
            <a:ext cx="4087906"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Sentiment Analysis:</a:t>
            </a:r>
          </a:p>
        </p:txBody>
      </p:sp>
    </p:spTree>
    <p:extLst>
      <p:ext uri="{BB962C8B-B14F-4D97-AF65-F5344CB8AC3E}">
        <p14:creationId xmlns:p14="http://schemas.microsoft.com/office/powerpoint/2010/main" val="3227227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 xmlns:a16="http://schemas.microsoft.com/office/drawing/2014/main" id="{917A6EA0-BC6F-402D-8851-1938B32F6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318" y="802325"/>
            <a:ext cx="6534149" cy="51830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6B94B1AB-F583-4F3E-B3E5-52D6A9FD9E38}"/>
              </a:ext>
            </a:extLst>
          </p:cNvPr>
          <p:cNvSpPr txBox="1"/>
          <p:nvPr/>
        </p:nvSpPr>
        <p:spPr>
          <a:xfrm>
            <a:off x="358588" y="340659"/>
            <a:ext cx="385482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Emotion Analysis:</a:t>
            </a:r>
          </a:p>
        </p:txBody>
      </p:sp>
    </p:spTree>
    <p:extLst>
      <p:ext uri="{BB962C8B-B14F-4D97-AF65-F5344CB8AC3E}">
        <p14:creationId xmlns:p14="http://schemas.microsoft.com/office/powerpoint/2010/main" val="2207344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D8275C6-99F4-481E-A93F-BB374973D3B8}"/>
              </a:ext>
            </a:extLst>
          </p:cNvPr>
          <p:cNvSpPr txBox="1"/>
          <p:nvPr/>
        </p:nvSpPr>
        <p:spPr>
          <a:xfrm>
            <a:off x="2913529" y="2366682"/>
            <a:ext cx="8095130" cy="923330"/>
          </a:xfrm>
          <a:prstGeom prst="rect">
            <a:avLst/>
          </a:prstGeom>
          <a:noFill/>
        </p:spPr>
        <p:txBody>
          <a:bodyPr wrap="square" rtlCol="0">
            <a:spAutoFit/>
          </a:bodyPr>
          <a:lstStyle/>
          <a:p>
            <a:r>
              <a:rPr lang="en-IN" sz="5400" b="1" dirty="0">
                <a:latin typeface="Times New Roman" panose="02020603050405020304" pitchFamily="18" charset="0"/>
                <a:cs typeface="Times New Roman" panose="02020603050405020304" pitchFamily="18" charset="0"/>
              </a:rPr>
              <a:t>Model Deployment</a:t>
            </a:r>
          </a:p>
        </p:txBody>
      </p:sp>
    </p:spTree>
    <p:extLst>
      <p:ext uri="{BB962C8B-B14F-4D97-AF65-F5344CB8AC3E}">
        <p14:creationId xmlns:p14="http://schemas.microsoft.com/office/powerpoint/2010/main" val="901278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 xmlns:a16="http://schemas.microsoft.com/office/drawing/2014/main" id="{50BCCCE5-9933-4953-A85C-852854C075D7}"/>
              </a:ext>
            </a:extLst>
          </p:cNvPr>
          <p:cNvGraphicFramePr>
            <a:graphicFrameLocks noChangeAspect="1"/>
          </p:cNvGraphicFramePr>
          <p:nvPr>
            <p:extLst>
              <p:ext uri="{D42A27DB-BD31-4B8C-83A1-F6EECF244321}">
                <p14:modId xmlns:p14="http://schemas.microsoft.com/office/powerpoint/2010/main" val="741658667"/>
              </p:ext>
            </p:extLst>
          </p:nvPr>
        </p:nvGraphicFramePr>
        <p:xfrm>
          <a:off x="1941139" y="821484"/>
          <a:ext cx="8526462" cy="5215031"/>
        </p:xfrm>
        <a:graphic>
          <a:graphicData uri="http://schemas.openxmlformats.org/presentationml/2006/ole">
            <mc:AlternateContent xmlns:mc="http://schemas.openxmlformats.org/markup-compatibility/2006">
              <mc:Choice xmlns:v="urn:schemas-microsoft-com:vml" Requires="v">
                <p:oleObj spid="_x0000_s2053" name="Bitmap Image" r:id="rId3" imgW="8526960" imgH="6675120" progId="Paint.Picture">
                  <p:embed/>
                </p:oleObj>
              </mc:Choice>
              <mc:Fallback>
                <p:oleObj name="Bitmap Image" r:id="rId3" imgW="8526960" imgH="6675120" progId="Paint.Picture">
                  <p:embed/>
                  <p:pic>
                    <p:nvPicPr>
                      <p:cNvPr id="3" name="Object 2">
                        <a:extLst>
                          <a:ext uri="{FF2B5EF4-FFF2-40B4-BE49-F238E27FC236}">
                            <a16:creationId xmlns="" xmlns:a16="http://schemas.microsoft.com/office/drawing/2014/main" id="{50BCCCE5-9933-4953-A85C-852854C075D7}"/>
                          </a:ext>
                        </a:extLst>
                      </p:cNvPr>
                      <p:cNvPicPr/>
                      <p:nvPr/>
                    </p:nvPicPr>
                    <p:blipFill>
                      <a:blip r:embed="rId4"/>
                      <a:stretch>
                        <a:fillRect/>
                      </a:stretch>
                    </p:blipFill>
                    <p:spPr>
                      <a:xfrm>
                        <a:off x="1941139" y="821484"/>
                        <a:ext cx="8526462" cy="5215031"/>
                      </a:xfrm>
                      <a:prstGeom prst="rect">
                        <a:avLst/>
                      </a:prstGeom>
                    </p:spPr>
                  </p:pic>
                </p:oleObj>
              </mc:Fallback>
            </mc:AlternateContent>
          </a:graphicData>
        </a:graphic>
      </p:graphicFrame>
      <p:sp>
        <p:nvSpPr>
          <p:cNvPr id="4" name="TextBox 3">
            <a:extLst>
              <a:ext uri="{FF2B5EF4-FFF2-40B4-BE49-F238E27FC236}">
                <a16:creationId xmlns="" xmlns:a16="http://schemas.microsoft.com/office/drawing/2014/main" id="{0D739AEB-1C1D-4581-918C-4E4C2B03A19D}"/>
              </a:ext>
            </a:extLst>
          </p:cNvPr>
          <p:cNvSpPr txBox="1"/>
          <p:nvPr/>
        </p:nvSpPr>
        <p:spPr>
          <a:xfrm>
            <a:off x="224118" y="206188"/>
            <a:ext cx="398032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Using Stream lit:</a:t>
            </a:r>
          </a:p>
        </p:txBody>
      </p:sp>
    </p:spTree>
    <p:extLst>
      <p:ext uri="{BB962C8B-B14F-4D97-AF65-F5344CB8AC3E}">
        <p14:creationId xmlns:p14="http://schemas.microsoft.com/office/powerpoint/2010/main" val="2059206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88709" y="322493"/>
            <a:ext cx="7132938" cy="6180356"/>
          </a:xfrm>
          <a:prstGeom prst="rect">
            <a:avLst/>
          </a:prstGeom>
        </p:spPr>
      </p:pic>
    </p:spTree>
    <p:extLst>
      <p:ext uri="{BB962C8B-B14F-4D97-AF65-F5344CB8AC3E}">
        <p14:creationId xmlns:p14="http://schemas.microsoft.com/office/powerpoint/2010/main" val="32673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316" y="753869"/>
            <a:ext cx="8596668" cy="1320800"/>
          </a:xfrm>
        </p:spPr>
        <p:txBody>
          <a:bodyPr>
            <a:normAutofit/>
          </a:bodyPr>
          <a:lstStyle/>
          <a:p>
            <a:r>
              <a:rPr lang="en-IN" sz="3200" dirty="0">
                <a:solidFill>
                  <a:schemeClr val="tx1"/>
                </a:solidFill>
              </a:rPr>
              <a:t> Business problem</a:t>
            </a:r>
            <a:r>
              <a:rPr lang="en-IN" sz="3200" dirty="0"/>
              <a:t>	</a:t>
            </a:r>
          </a:p>
        </p:txBody>
      </p:sp>
      <p:sp>
        <p:nvSpPr>
          <p:cNvPr id="3" name="Content Placeholder 2"/>
          <p:cNvSpPr>
            <a:spLocks noGrp="1"/>
          </p:cNvSpPr>
          <p:nvPr>
            <p:ph idx="1"/>
          </p:nvPr>
        </p:nvSpPr>
        <p:spPr>
          <a:xfrm>
            <a:off x="571316" y="1765773"/>
            <a:ext cx="8596668" cy="598940"/>
          </a:xfrm>
        </p:spPr>
        <p:txBody>
          <a:bodyPr/>
          <a:lstStyle/>
          <a:p>
            <a:pPr marL="0" indent="0">
              <a:buNone/>
            </a:pPr>
            <a:r>
              <a:rPr lang="en-US" sz="1800" i="0" u="none" strike="noStrike" dirty="0">
                <a:solidFill>
                  <a:srgbClr val="000000"/>
                </a:solidFill>
                <a:effectLst/>
                <a:latin typeface="Times New Roman" panose="02020603050405020304" pitchFamily="18" charset="0"/>
                <a:cs typeface="Times New Roman" panose="02020603050405020304" pitchFamily="18" charset="0"/>
              </a:rPr>
              <a:t>  To extract  </a:t>
            </a:r>
            <a:r>
              <a:rPr lang="en-US" dirty="0">
                <a:latin typeface="Times New Roman" panose="02020603050405020304" pitchFamily="18" charset="0"/>
                <a:cs typeface="Times New Roman" panose="02020603050405020304" pitchFamily="18" charset="0"/>
              </a:rPr>
              <a:t>Summary of </a:t>
            </a:r>
            <a:r>
              <a:rPr lang="en-US" sz="1800" i="0" u="none" strike="noStrike" dirty="0">
                <a:solidFill>
                  <a:srgbClr val="000000"/>
                </a:solidFill>
                <a:effectLst/>
                <a:latin typeface="Times New Roman" panose="02020603050405020304" pitchFamily="18" charset="0"/>
                <a:cs typeface="Times New Roman" panose="02020603050405020304" pitchFamily="18" charset="0"/>
              </a:rPr>
              <a:t>E-books</a:t>
            </a:r>
            <a:r>
              <a:rPr lang="en-US" dirty="0">
                <a:latin typeface="Times New Roman" panose="02020603050405020304" pitchFamily="18" charset="0"/>
                <a:cs typeface="Times New Roman" panose="02020603050405020304" pitchFamily="18" charset="0"/>
              </a:rPr>
              <a:t> along with sentiment analysis.</a:t>
            </a:r>
          </a:p>
        </p:txBody>
      </p:sp>
      <p:sp>
        <p:nvSpPr>
          <p:cNvPr id="5" name="Title 1"/>
          <p:cNvSpPr txBox="1">
            <a:spLocks/>
          </p:cNvSpPr>
          <p:nvPr/>
        </p:nvSpPr>
        <p:spPr>
          <a:xfrm>
            <a:off x="677334" y="2674648"/>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dirty="0">
                <a:solidFill>
                  <a:schemeClr val="tx1"/>
                </a:solidFill>
              </a:rPr>
              <a:t>Objective</a:t>
            </a:r>
            <a:r>
              <a:rPr lang="en-IN" sz="3200" dirty="0"/>
              <a:t>	</a:t>
            </a:r>
          </a:p>
        </p:txBody>
      </p:sp>
      <p:sp>
        <p:nvSpPr>
          <p:cNvPr id="6" name="Rectangle 5"/>
          <p:cNvSpPr/>
          <p:nvPr/>
        </p:nvSpPr>
        <p:spPr>
          <a:xfrm>
            <a:off x="677334" y="3626116"/>
            <a:ext cx="8596668" cy="1477328"/>
          </a:xfrm>
          <a:prstGeom prst="rect">
            <a:avLst/>
          </a:prstGeom>
        </p:spPr>
        <p:txBody>
          <a:bodyPr wrap="square">
            <a:spAutoFit/>
          </a:bodyPr>
          <a:lstStyle/>
          <a:p>
            <a:pPr rtl="0">
              <a:spcBef>
                <a:spcPts val="0"/>
              </a:spcBef>
              <a:spcAft>
                <a:spcPts val="0"/>
              </a:spcAft>
            </a:pPr>
            <a:r>
              <a:rPr lang="en-US" sz="1800" i="0" u="none" strike="noStrike" dirty="0">
                <a:solidFill>
                  <a:srgbClr val="000000"/>
                </a:solidFill>
                <a:effectLst/>
                <a:latin typeface="Times New Roman" panose="02020603050405020304" pitchFamily="18" charset="0"/>
                <a:cs typeface="Times New Roman" panose="02020603050405020304" pitchFamily="18" charset="0"/>
              </a:rPr>
              <a:t>To extract E-books of your choice and extract summary ,categorize summary as positive , negative or neutral. Build a NLP model to achieve the said objective with accepted accuracy of 75% and above.</a:t>
            </a:r>
            <a:endParaRPr lang="en-US" dirty="0">
              <a:effectLst/>
              <a:latin typeface="Times New Roman" panose="02020603050405020304" pitchFamily="18" charset="0"/>
              <a:cs typeface="Times New Roman" panose="02020603050405020304" pitchFamily="18" charset="0"/>
            </a:endParaRPr>
          </a:p>
          <a:p>
            <a:r>
              <a:rPr lang="en-US" dirty="0"/>
              <a:t/>
            </a:r>
            <a:br>
              <a:rPr lang="en-US" dirty="0"/>
            </a:br>
            <a:endParaRPr lang="en-IN" dirty="0"/>
          </a:p>
        </p:txBody>
      </p:sp>
    </p:spTree>
    <p:extLst>
      <p:ext uri="{BB962C8B-B14F-4D97-AF65-F5344CB8AC3E}">
        <p14:creationId xmlns:p14="http://schemas.microsoft.com/office/powerpoint/2010/main" val="152743251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51608" y="363330"/>
            <a:ext cx="8039797" cy="5837426"/>
          </a:xfrm>
          <a:prstGeom prst="rect">
            <a:avLst/>
          </a:prstGeom>
        </p:spPr>
      </p:pic>
    </p:spTree>
    <p:extLst>
      <p:ext uri="{BB962C8B-B14F-4D97-AF65-F5344CB8AC3E}">
        <p14:creationId xmlns:p14="http://schemas.microsoft.com/office/powerpoint/2010/main" val="2490972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66778" y="199491"/>
            <a:ext cx="7376799" cy="6050804"/>
          </a:xfrm>
          <a:prstGeom prst="rect">
            <a:avLst/>
          </a:prstGeom>
        </p:spPr>
      </p:pic>
    </p:spTree>
    <p:extLst>
      <p:ext uri="{BB962C8B-B14F-4D97-AF65-F5344CB8AC3E}">
        <p14:creationId xmlns:p14="http://schemas.microsoft.com/office/powerpoint/2010/main" val="1980793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943FFF8-BAF1-4A23-BF03-B3339DB95568}"/>
              </a:ext>
            </a:extLst>
          </p:cNvPr>
          <p:cNvSpPr txBox="1"/>
          <p:nvPr/>
        </p:nvSpPr>
        <p:spPr>
          <a:xfrm>
            <a:off x="2153920" y="2560320"/>
            <a:ext cx="8107680" cy="1569660"/>
          </a:xfrm>
          <a:prstGeom prst="rect">
            <a:avLst/>
          </a:prstGeom>
          <a:noFill/>
        </p:spPr>
        <p:txBody>
          <a:bodyPr wrap="square" rtlCol="0">
            <a:spAutoFit/>
          </a:bodyPr>
          <a:lstStyle/>
          <a:p>
            <a:r>
              <a:rPr lang="en-IN" sz="9600" b="1" dirty="0"/>
              <a:t>THANK YOU</a:t>
            </a:r>
          </a:p>
        </p:txBody>
      </p:sp>
    </p:spTree>
    <p:extLst>
      <p:ext uri="{BB962C8B-B14F-4D97-AF65-F5344CB8AC3E}">
        <p14:creationId xmlns:p14="http://schemas.microsoft.com/office/powerpoint/2010/main" val="791161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accent2">
                    <a:lumMod val="75000"/>
                  </a:schemeClr>
                </a:solidFill>
              </a:rPr>
              <a:t>PROJECT FLOW</a:t>
            </a:r>
          </a:p>
        </p:txBody>
      </p:sp>
      <p:graphicFrame>
        <p:nvGraphicFramePr>
          <p:cNvPr id="5" name="Object 4"/>
          <p:cNvGraphicFramePr>
            <a:graphicFrameLocks noChangeAspect="1"/>
          </p:cNvGraphicFramePr>
          <p:nvPr>
            <p:extLst>
              <p:ext uri="{D42A27DB-BD31-4B8C-83A1-F6EECF244321}">
                <p14:modId xmlns:p14="http://schemas.microsoft.com/office/powerpoint/2010/main" val="3396662675"/>
              </p:ext>
            </p:extLst>
          </p:nvPr>
        </p:nvGraphicFramePr>
        <p:xfrm>
          <a:off x="1451578" y="2351315"/>
          <a:ext cx="9603275" cy="2058534"/>
        </p:xfrm>
        <a:graphic>
          <a:graphicData uri="http://schemas.openxmlformats.org/presentationml/2006/ole">
            <mc:AlternateContent xmlns:mc="http://schemas.openxmlformats.org/markup-compatibility/2006">
              <mc:Choice xmlns:v="urn:schemas-microsoft-com:vml" Requires="v">
                <p:oleObj spid="_x0000_s1029" name="Bitmap Image" r:id="rId3" imgW="11376720" imgH="2438280" progId="Paint.Picture">
                  <p:embed/>
                </p:oleObj>
              </mc:Choice>
              <mc:Fallback>
                <p:oleObj name="Bitmap Image" r:id="rId3" imgW="11376720" imgH="2438280" progId="Paint.Picture">
                  <p:embed/>
                  <p:pic>
                    <p:nvPicPr>
                      <p:cNvPr id="5" name="Object 4"/>
                      <p:cNvPicPr/>
                      <p:nvPr/>
                    </p:nvPicPr>
                    <p:blipFill>
                      <a:blip r:embed="rId4"/>
                      <a:stretch>
                        <a:fillRect/>
                      </a:stretch>
                    </p:blipFill>
                    <p:spPr>
                      <a:xfrm>
                        <a:off x="1451578" y="2351315"/>
                        <a:ext cx="9603275" cy="2058534"/>
                      </a:xfrm>
                      <a:prstGeom prst="rect">
                        <a:avLst/>
                      </a:prstGeom>
                    </p:spPr>
                  </p:pic>
                </p:oleObj>
              </mc:Fallback>
            </mc:AlternateContent>
          </a:graphicData>
        </a:graphic>
      </p:graphicFrame>
    </p:spTree>
    <p:extLst>
      <p:ext uri="{BB962C8B-B14F-4D97-AF65-F5344CB8AC3E}">
        <p14:creationId xmlns:p14="http://schemas.microsoft.com/office/powerpoint/2010/main" val="1616088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37BCFD7-91F3-42EC-BC48-974ACF8C6E41}"/>
              </a:ext>
            </a:extLst>
          </p:cNvPr>
          <p:cNvSpPr txBox="1"/>
          <p:nvPr/>
        </p:nvSpPr>
        <p:spPr>
          <a:xfrm>
            <a:off x="850231" y="2374231"/>
            <a:ext cx="8742947" cy="923330"/>
          </a:xfrm>
          <a:prstGeom prst="rect">
            <a:avLst/>
          </a:prstGeom>
          <a:noFill/>
        </p:spPr>
        <p:txBody>
          <a:bodyPr wrap="square" rtlCol="0">
            <a:spAutoFit/>
          </a:bodyPr>
          <a:lstStyle/>
          <a:p>
            <a:r>
              <a:rPr lang="en-IN" sz="5400" b="1" dirty="0">
                <a:solidFill>
                  <a:schemeClr val="accent2">
                    <a:lumMod val="75000"/>
                  </a:schemeClr>
                </a:solidFill>
              </a:rPr>
              <a:t>         Text Pre Processing</a:t>
            </a:r>
          </a:p>
        </p:txBody>
      </p:sp>
    </p:spTree>
    <p:extLst>
      <p:ext uri="{BB962C8B-B14F-4D97-AF65-F5344CB8AC3E}">
        <p14:creationId xmlns:p14="http://schemas.microsoft.com/office/powerpoint/2010/main" val="123443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9B72CD7-BCFF-4AD0-94E9-859EA288311B}"/>
              </a:ext>
            </a:extLst>
          </p:cNvPr>
          <p:cNvSpPr txBox="1"/>
          <p:nvPr/>
        </p:nvSpPr>
        <p:spPr>
          <a:xfrm>
            <a:off x="510988" y="493059"/>
            <a:ext cx="9072283" cy="1815882"/>
          </a:xfrm>
          <a:prstGeom prst="rect">
            <a:avLst/>
          </a:prstGeom>
          <a:noFill/>
        </p:spPr>
        <p:txBody>
          <a:bodyPr wrap="square" rtlCol="0">
            <a:spAutoFit/>
          </a:bodyPr>
          <a:lstStyle/>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Stop Words:</a:t>
            </a:r>
          </a:p>
          <a:p>
            <a:endParaRPr lang="en-US" dirty="0"/>
          </a:p>
          <a:p>
            <a:pPr algn="just"/>
            <a:r>
              <a:rPr lang="en-US" dirty="0">
                <a:latin typeface="Times New Roman" panose="02020603050405020304" pitchFamily="18" charset="0"/>
                <a:cs typeface="Times New Roman" panose="02020603050405020304" pitchFamily="18" charset="0"/>
              </a:rPr>
              <a:t>The words which are generally filtered out before processing a natural language are called stop words. These are actually the most common words in any language (like articles, prepositions, pronouns, conjunctions,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and does not add much information to the text.</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5B50B57A-C3D0-43F3-A736-B5F5B9A19B0A}"/>
              </a:ext>
            </a:extLst>
          </p:cNvPr>
          <p:cNvSpPr txBox="1"/>
          <p:nvPr/>
        </p:nvSpPr>
        <p:spPr>
          <a:xfrm>
            <a:off x="510988" y="2133600"/>
            <a:ext cx="9493624" cy="2862322"/>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TextBox 3">
            <a:extLst>
              <a:ext uri="{FF2B5EF4-FFF2-40B4-BE49-F238E27FC236}">
                <a16:creationId xmlns="" xmlns:a16="http://schemas.microsoft.com/office/drawing/2014/main" id="{34F82CFF-513F-4E54-BDA4-4498179D1E1A}"/>
              </a:ext>
            </a:extLst>
          </p:cNvPr>
          <p:cNvSpPr txBox="1"/>
          <p:nvPr/>
        </p:nvSpPr>
        <p:spPr>
          <a:xfrm>
            <a:off x="510988" y="3648635"/>
            <a:ext cx="9072283" cy="15081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Word Frequency:</a:t>
            </a:r>
          </a:p>
          <a:p>
            <a:endParaRPr lang="en-US" dirty="0"/>
          </a:p>
          <a:p>
            <a:pPr algn="just"/>
            <a:r>
              <a:rPr lang="en-US" dirty="0">
                <a:latin typeface="Times New Roman" panose="02020603050405020304" pitchFamily="18" charset="0"/>
                <a:cs typeface="Times New Roman" panose="02020603050405020304" pitchFamily="18" charset="0"/>
              </a:rPr>
              <a:t>Term frequency is commonly used in Text Mining, Machine Learning, and Information Retrieval tasks. As documents can have different lengths, it's possible that a term would appear more frequently in longer documents versus shorter ones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632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51B93CE-266A-4EE3-A92B-027989A30DBB}"/>
              </a:ext>
            </a:extLst>
          </p:cNvPr>
          <p:cNvSpPr txBox="1"/>
          <p:nvPr/>
        </p:nvSpPr>
        <p:spPr>
          <a:xfrm>
            <a:off x="358588" y="376519"/>
            <a:ext cx="9215718" cy="5816977"/>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Tokenization :</a:t>
            </a:r>
          </a:p>
          <a:p>
            <a:endParaRPr lang="en-IN" sz="2000" b="1" dirty="0">
              <a:latin typeface="Times New Roman" panose="02020603050405020304" pitchFamily="18" charset="0"/>
              <a:cs typeface="Times New Roman" panose="02020603050405020304" pitchFamily="18" charset="0"/>
            </a:endParaRPr>
          </a:p>
          <a:p>
            <a:pPr algn="just"/>
            <a:r>
              <a:rPr lang="en-US" i="0" dirty="0">
                <a:solidFill>
                  <a:srgbClr val="202124"/>
                </a:solidFill>
                <a:effectLst/>
                <a:latin typeface="Times New Roman" panose="02020603050405020304" pitchFamily="18" charset="0"/>
                <a:cs typeface="Times New Roman" panose="02020603050405020304" pitchFamily="18" charset="0"/>
              </a:rPr>
              <a:t>Tokenization is the process of tokenizing or splitting a string, text into a list of tokens. One can think of token as parts like a word is a token in a sentence, and a sentence is a token in a paragraph.</a:t>
            </a:r>
          </a:p>
          <a:p>
            <a:pPr algn="just"/>
            <a:endParaRPr lang="en-US" dirty="0">
              <a:solidFill>
                <a:srgbClr val="202124"/>
              </a:solidFill>
              <a:latin typeface="Times New Roman" panose="02020603050405020304" pitchFamily="18" charset="0"/>
              <a:cs typeface="Times New Roman" panose="02020603050405020304" pitchFamily="18" charset="0"/>
            </a:endParaRPr>
          </a:p>
          <a:p>
            <a:pPr algn="just"/>
            <a:endParaRPr lang="en-US" dirty="0">
              <a:solidFill>
                <a:srgbClr val="202124"/>
              </a:solidFill>
              <a:latin typeface="Times New Roman" panose="02020603050405020304" pitchFamily="18" charset="0"/>
              <a:cs typeface="Times New Roman" panose="02020603050405020304" pitchFamily="18" charset="0"/>
            </a:endParaRPr>
          </a:p>
          <a:p>
            <a:pPr algn="just"/>
            <a:r>
              <a:rPr lang="en-US" sz="2000" b="1" dirty="0">
                <a:solidFill>
                  <a:srgbClr val="202124"/>
                </a:solidFill>
                <a:latin typeface="Times New Roman" panose="02020603050405020304" pitchFamily="18" charset="0"/>
                <a:cs typeface="Times New Roman" panose="02020603050405020304" pitchFamily="18" charset="0"/>
              </a:rPr>
              <a:t>Word Tokenization:</a:t>
            </a:r>
          </a:p>
          <a:p>
            <a:pPr algn="just"/>
            <a:endParaRPr lang="en-US" sz="2000" b="1" dirty="0">
              <a:solidFill>
                <a:srgbClr val="202124"/>
              </a:solidFill>
              <a:latin typeface="Times New Roman" panose="02020603050405020304" pitchFamily="18" charset="0"/>
              <a:cs typeface="Times New Roman" panose="02020603050405020304" pitchFamily="18" charset="0"/>
            </a:endParaRPr>
          </a:p>
          <a:p>
            <a:pPr algn="just"/>
            <a:r>
              <a:rPr lang="en-US" i="0" dirty="0">
                <a:solidFill>
                  <a:srgbClr val="202124"/>
                </a:solidFill>
                <a:effectLst/>
                <a:latin typeface="Times New Roman" panose="02020603050405020304" pitchFamily="18" charset="0"/>
                <a:cs typeface="Times New Roman" panose="02020603050405020304" pitchFamily="18" charset="0"/>
              </a:rPr>
              <a:t>Tokenization is essentially splitting a phrase, sentence, paragraph, or an entire text document into smaller units, such as individual words or terms. Each of these smaller units are called tokens. Check out the below image to visualize this definition: The tokens could be words, numbers or punctuation marks.</a:t>
            </a:r>
          </a:p>
          <a:p>
            <a:pPr algn="just"/>
            <a:endParaRPr lang="en-US" dirty="0">
              <a:solidFill>
                <a:srgbClr val="202124"/>
              </a:solidFill>
              <a:latin typeface="Times New Roman" panose="02020603050405020304" pitchFamily="18" charset="0"/>
              <a:cs typeface="Times New Roman" panose="02020603050405020304" pitchFamily="18" charset="0"/>
            </a:endParaRPr>
          </a:p>
          <a:p>
            <a:pPr algn="just"/>
            <a:endParaRPr lang="en-US" dirty="0">
              <a:solidFill>
                <a:srgbClr val="202124"/>
              </a:solidFill>
              <a:latin typeface="Times New Roman" panose="02020603050405020304" pitchFamily="18" charset="0"/>
              <a:cs typeface="Times New Roman" panose="02020603050405020304" pitchFamily="18" charset="0"/>
            </a:endParaRPr>
          </a:p>
          <a:p>
            <a:pPr algn="just"/>
            <a:r>
              <a:rPr lang="en-IN" sz="2000" b="1" dirty="0">
                <a:solidFill>
                  <a:srgbClr val="202124"/>
                </a:solidFill>
                <a:latin typeface="Times New Roman" panose="02020603050405020304" pitchFamily="18" charset="0"/>
                <a:cs typeface="Times New Roman" panose="02020603050405020304" pitchFamily="18" charset="0"/>
              </a:rPr>
              <a:t>Sentence Tokenization:</a:t>
            </a:r>
          </a:p>
          <a:p>
            <a:pPr algn="just"/>
            <a:endParaRPr lang="en-IN" sz="2000" b="1" dirty="0">
              <a:solidFill>
                <a:srgbClr val="202124"/>
              </a:solidFill>
              <a:latin typeface="Times New Roman" panose="02020603050405020304" pitchFamily="18" charset="0"/>
              <a:cs typeface="Times New Roman" panose="02020603050405020304" pitchFamily="18" charset="0"/>
            </a:endParaRPr>
          </a:p>
          <a:p>
            <a:pPr algn="just"/>
            <a:r>
              <a:rPr lang="en-US" i="0" dirty="0">
                <a:solidFill>
                  <a:srgbClr val="202124"/>
                </a:solidFill>
                <a:effectLst/>
                <a:latin typeface="Times New Roman" panose="02020603050405020304" pitchFamily="18" charset="0"/>
                <a:cs typeface="Times New Roman" panose="02020603050405020304" pitchFamily="18" charset="0"/>
              </a:rPr>
              <a:t>Sentence tokenization is the process of splitting text into individual sentences. For literature, journalism, and formal documents the tokenization algorithms built in to spacy perform well, since the tokenizer is trained on a corpus of formal English text.</a:t>
            </a:r>
            <a:endParaRPr lang="en-US" dirty="0">
              <a:solidFill>
                <a:srgbClr val="20212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089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 xmlns:a16="http://schemas.microsoft.com/office/drawing/2014/main" id="{BD306064-38CF-4BD7-BDDF-5BB27B576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447" y="1726826"/>
            <a:ext cx="6232434" cy="375060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A395A571-1575-42A0-BA99-A84B601ABD31}"/>
              </a:ext>
            </a:extLst>
          </p:cNvPr>
          <p:cNvSpPr txBox="1"/>
          <p:nvPr/>
        </p:nvSpPr>
        <p:spPr>
          <a:xfrm>
            <a:off x="537882" y="717176"/>
            <a:ext cx="428513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Top 10 Most Common Nouns:</a:t>
            </a:r>
          </a:p>
        </p:txBody>
      </p:sp>
    </p:spTree>
    <p:extLst>
      <p:ext uri="{BB962C8B-B14F-4D97-AF65-F5344CB8AC3E}">
        <p14:creationId xmlns:p14="http://schemas.microsoft.com/office/powerpoint/2010/main" val="168207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 xmlns:a16="http://schemas.microsoft.com/office/drawing/2014/main" id="{BBDCFA4E-1F07-4AEB-8825-C0722AC897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894" y="1694329"/>
            <a:ext cx="5961530" cy="404308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CCCFAC3F-26D1-4CF3-91BE-CD6236EBD7D1}"/>
              </a:ext>
            </a:extLst>
          </p:cNvPr>
          <p:cNvSpPr txBox="1"/>
          <p:nvPr/>
        </p:nvSpPr>
        <p:spPr>
          <a:xfrm>
            <a:off x="573740" y="770965"/>
            <a:ext cx="4204447" cy="73866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Top 10 Most Common Verbs:</a:t>
            </a:r>
          </a:p>
          <a:p>
            <a:endParaRPr lang="en-IN" dirty="0"/>
          </a:p>
        </p:txBody>
      </p:sp>
    </p:spTree>
    <p:extLst>
      <p:ext uri="{BB962C8B-B14F-4D97-AF65-F5344CB8AC3E}">
        <p14:creationId xmlns:p14="http://schemas.microsoft.com/office/powerpoint/2010/main" val="4178531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32A45AB-D9FE-45BE-A3C9-5EFD991257C2}"/>
              </a:ext>
            </a:extLst>
          </p:cNvPr>
          <p:cNvSpPr txBox="1"/>
          <p:nvPr/>
        </p:nvSpPr>
        <p:spPr>
          <a:xfrm>
            <a:off x="609599" y="681318"/>
            <a:ext cx="428513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Top 10 Most Common Words:</a:t>
            </a:r>
          </a:p>
        </p:txBody>
      </p:sp>
      <p:pic>
        <p:nvPicPr>
          <p:cNvPr id="3" name="Picture 2"/>
          <p:cNvPicPr>
            <a:picLocks noChangeAspect="1"/>
          </p:cNvPicPr>
          <p:nvPr/>
        </p:nvPicPr>
        <p:blipFill>
          <a:blip r:embed="rId2"/>
          <a:stretch>
            <a:fillRect/>
          </a:stretch>
        </p:blipFill>
        <p:spPr>
          <a:xfrm>
            <a:off x="2561388" y="1463425"/>
            <a:ext cx="6768143" cy="4261895"/>
          </a:xfrm>
          <a:prstGeom prst="rect">
            <a:avLst/>
          </a:prstGeom>
        </p:spPr>
      </p:pic>
    </p:spTree>
    <p:extLst>
      <p:ext uri="{BB962C8B-B14F-4D97-AF65-F5344CB8AC3E}">
        <p14:creationId xmlns:p14="http://schemas.microsoft.com/office/powerpoint/2010/main" val="69464159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1105</TotalTime>
  <Words>249</Words>
  <Application>Microsoft Office PowerPoint</Application>
  <PresentationFormat>Widescreen</PresentationFormat>
  <Paragraphs>73</Paragraphs>
  <Slides>22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8" baseType="lpstr">
      <vt:lpstr>Arial</vt:lpstr>
      <vt:lpstr>Gill Sans MT</vt:lpstr>
      <vt:lpstr>Times New Roman</vt:lpstr>
      <vt:lpstr>Wingdings</vt:lpstr>
      <vt:lpstr>Gallery</vt:lpstr>
      <vt:lpstr>Bitmap Image</vt:lpstr>
      <vt:lpstr>Summary Extraction along with sentiment analysis</vt:lpstr>
      <vt:lpstr> Business problem </vt:lpstr>
      <vt:lpstr>PROJECT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49</cp:revision>
  <dcterms:created xsi:type="dcterms:W3CDTF">2022-02-22T06:59:24Z</dcterms:created>
  <dcterms:modified xsi:type="dcterms:W3CDTF">2022-04-27T05:43:43Z</dcterms:modified>
</cp:coreProperties>
</file>