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 name="Google Shape;4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c89613386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c89613386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2dc89613386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c07e1147d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c07e1147d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2dc07e1147d_0_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c07e1147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c07e1147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 name="Google Shape;53;g2dc07e1147d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c07e1147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c07e1147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 name="Google Shape;60;g2dc07e1147d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c07e1147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c07e1147d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g2dc07e1147d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c07e1147d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c07e1147d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g2dc07e1147d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c07e1147d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c07e1147d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g2dc07e1147d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07e1147d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07e1147d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g2dc07e1147d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c07e1147d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c07e1147d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 name="Google Shape;101;g2dc07e1147d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c07e1147d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c07e1147d_0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g2dc07e1147d_0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2"/>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2"/>
          <p:cNvGrpSpPr/>
          <p:nvPr/>
        </p:nvGrpSpPr>
        <p:grpSpPr>
          <a:xfrm>
            <a:off x="6146800" y="0"/>
            <a:ext cx="2997200" cy="876300"/>
            <a:chOff x="6096000" y="3924300"/>
            <a:chExt cx="2997200" cy="876300"/>
          </a:xfrm>
        </p:grpSpPr>
        <p:sp>
          <p:nvSpPr>
            <p:cNvPr id="27" name="Google Shape;27;p2"/>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8" name="Google Shape;28;p2"/>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2"/>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30" name="Google Shape;30;p2"/>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9" name="Google Shape;39;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1"/>
          <p:cNvGrpSpPr/>
          <p:nvPr/>
        </p:nvGrpSpPr>
        <p:grpSpPr>
          <a:xfrm>
            <a:off x="6146800" y="0"/>
            <a:ext cx="2997200" cy="876300"/>
            <a:chOff x="6096000" y="3924300"/>
            <a:chExt cx="2997200" cy="876300"/>
          </a:xfrm>
        </p:grpSpPr>
        <p:sp>
          <p:nvSpPr>
            <p:cNvPr id="20" name="Google Shape;20;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1" name="Google Shape;21;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23" name="Google Shape;23;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4"/>
          <p:cNvSpPr txBox="1"/>
          <p:nvPr/>
        </p:nvSpPr>
        <p:spPr>
          <a:xfrm>
            <a:off x="3130425" y="916275"/>
            <a:ext cx="6553200" cy="1240800"/>
          </a:xfrm>
          <a:prstGeom prst="rect">
            <a:avLst/>
          </a:prstGeom>
          <a:noFill/>
          <a:ln>
            <a:noFill/>
          </a:ln>
        </p:spPr>
        <p:txBody>
          <a:bodyPr anchorCtr="0" anchor="ctr" bIns="45700" lIns="91425" spcFirstLastPara="1" rIns="91425" wrap="square" tIns="33100">
            <a:noAutofit/>
          </a:bodyPr>
          <a:lstStyle/>
          <a:p>
            <a:pPr indent="0" lvl="0" marL="0" marR="0" rtl="0" algn="l">
              <a:spcBef>
                <a:spcPts val="0"/>
              </a:spcBef>
              <a:spcAft>
                <a:spcPts val="0"/>
              </a:spcAft>
              <a:buNone/>
            </a:pPr>
            <a:r>
              <a:rPr b="1" lang="en-US" sz="3200">
                <a:solidFill>
                  <a:srgbClr val="3A30FA"/>
                </a:solidFill>
                <a:latin typeface="Calibri"/>
                <a:ea typeface="Calibri"/>
                <a:cs typeface="Calibri"/>
                <a:sym typeface="Calibri"/>
              </a:rPr>
              <a:t>Text Summarizer</a:t>
            </a:r>
            <a:endParaRPr/>
          </a:p>
        </p:txBody>
      </p:sp>
      <p:sp>
        <p:nvSpPr>
          <p:cNvPr id="47" name="Google Shape;47;p4"/>
          <p:cNvSpPr txBox="1"/>
          <p:nvPr/>
        </p:nvSpPr>
        <p:spPr>
          <a:xfrm>
            <a:off x="2590800" y="2202050"/>
            <a:ext cx="4038600" cy="20163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800">
                <a:solidFill>
                  <a:schemeClr val="dk1"/>
                </a:solidFill>
              </a:rPr>
              <a:t>Presented by</a:t>
            </a:r>
            <a:endParaRPr b="1"/>
          </a:p>
          <a:p>
            <a:pPr indent="0" lvl="0" marL="0" marR="0" rtl="0" algn="ctr">
              <a:lnSpc>
                <a:spcPct val="150000"/>
              </a:lnSpc>
              <a:spcBef>
                <a:spcPts val="0"/>
              </a:spcBef>
              <a:spcAft>
                <a:spcPts val="0"/>
              </a:spcAft>
              <a:buNone/>
            </a:pPr>
            <a:r>
              <a:rPr lang="en-US"/>
              <a:t>DIVYA BHORIA         2210990293</a:t>
            </a:r>
            <a:endParaRPr/>
          </a:p>
          <a:p>
            <a:pPr indent="0" lvl="0" marL="0" marR="0" rtl="0" algn="ctr">
              <a:lnSpc>
                <a:spcPct val="150000"/>
              </a:lnSpc>
              <a:spcBef>
                <a:spcPts val="0"/>
              </a:spcBef>
              <a:spcAft>
                <a:spcPts val="0"/>
              </a:spcAft>
              <a:buNone/>
            </a:pPr>
            <a:r>
              <a:rPr lang="en-US"/>
              <a:t>GEETANSH SOOD   2210990323</a:t>
            </a:r>
            <a:endParaRPr/>
          </a:p>
          <a:p>
            <a:pPr indent="0" lvl="0" marL="0" marR="0" rtl="0" algn="ctr">
              <a:lnSpc>
                <a:spcPct val="150000"/>
              </a:lnSpc>
              <a:spcBef>
                <a:spcPts val="0"/>
              </a:spcBef>
              <a:spcAft>
                <a:spcPts val="0"/>
              </a:spcAft>
              <a:buNone/>
            </a:pPr>
            <a:r>
              <a:rPr lang="en-US"/>
              <a:t>OJAS GUPTA            2210990627</a:t>
            </a:r>
            <a:endParaRPr/>
          </a:p>
          <a:p>
            <a:pPr indent="0" lvl="0" marL="0" marR="0" rtl="0" algn="ctr">
              <a:lnSpc>
                <a:spcPct val="150000"/>
              </a:lnSpc>
              <a:spcBef>
                <a:spcPts val="0"/>
              </a:spcBef>
              <a:spcAft>
                <a:spcPts val="0"/>
              </a:spcAft>
              <a:buNone/>
            </a:pPr>
            <a:r>
              <a:rPr lang="en-US"/>
              <a:t>             </a:t>
            </a:r>
            <a:endParaRPr/>
          </a:p>
          <a:p>
            <a:pPr indent="0" lvl="0" marL="0" marR="0" rtl="0" algn="ctr">
              <a:lnSpc>
                <a:spcPct val="150000"/>
              </a:lnSpc>
              <a:spcBef>
                <a:spcPts val="0"/>
              </a:spcBef>
              <a:spcAft>
                <a:spcPts val="0"/>
              </a:spcAft>
              <a:buNone/>
            </a:pPr>
            <a:r>
              <a:t/>
            </a:r>
            <a:endParaRPr/>
          </a:p>
        </p:txBody>
      </p:sp>
      <p:sp>
        <p:nvSpPr>
          <p:cNvPr id="48" name="Google Shape;48;p4"/>
          <p:cNvSpPr txBox="1"/>
          <p:nvPr/>
        </p:nvSpPr>
        <p:spPr>
          <a:xfrm>
            <a:off x="2590800" y="3865775"/>
            <a:ext cx="4267200" cy="7620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800">
                <a:solidFill>
                  <a:schemeClr val="dk1"/>
                </a:solidFill>
              </a:rPr>
              <a:t>Under the supervision of</a:t>
            </a:r>
            <a:endParaRPr b="1"/>
          </a:p>
          <a:p>
            <a:pPr indent="0" lvl="0" marL="0" marR="0" rtl="0" algn="ctr">
              <a:lnSpc>
                <a:spcPct val="150000"/>
              </a:lnSpc>
              <a:spcBef>
                <a:spcPts val="0"/>
              </a:spcBef>
              <a:spcAft>
                <a:spcPts val="0"/>
              </a:spcAft>
              <a:buNone/>
            </a:pPr>
            <a:r>
              <a:rPr lang="en-US" sz="1650">
                <a:solidFill>
                  <a:srgbClr val="333333"/>
                </a:solidFill>
                <a:highlight>
                  <a:srgbClr val="FFFFFF"/>
                </a:highlight>
                <a:latin typeface="Verdana"/>
                <a:ea typeface="Verdana"/>
                <a:cs typeface="Verdana"/>
                <a:sym typeface="Verdana"/>
              </a:rPr>
              <a:t>Dr. Jatin Arora</a:t>
            </a:r>
            <a:endParaRPr sz="1650">
              <a:solidFill>
                <a:srgbClr val="333333"/>
              </a:solidFill>
              <a:highlight>
                <a:srgbClr val="FFFFFF"/>
              </a:highlight>
              <a:latin typeface="Verdana"/>
              <a:ea typeface="Verdana"/>
              <a:cs typeface="Verdana"/>
              <a:sym typeface="Verdana"/>
            </a:endParaRPr>
          </a:p>
        </p:txBody>
      </p:sp>
      <p:sp>
        <p:nvSpPr>
          <p:cNvPr id="49" name="Google Shape;49;p4"/>
          <p:cNvSpPr txBox="1"/>
          <p:nvPr/>
        </p:nvSpPr>
        <p:spPr>
          <a:xfrm>
            <a:off x="1981200" y="5538078"/>
            <a:ext cx="5257800" cy="1015800"/>
          </a:xfrm>
          <a:prstGeom prst="rect">
            <a:avLst/>
          </a:prstGeom>
          <a:noFill/>
          <a:ln>
            <a:noFill/>
          </a:ln>
        </p:spPr>
        <p:txBody>
          <a:bodyPr anchorCtr="0" anchor="t" bIns="45700" lIns="91425" spcFirstLastPara="1" rIns="91425" wrap="square" tIns="45700">
            <a:spAutoFit/>
          </a:bodyPr>
          <a:lstStyle/>
          <a:p>
            <a:pPr indent="-180340" lvl="0" marL="180340" rtl="0" algn="ctr">
              <a:spcBef>
                <a:spcPts val="0"/>
              </a:spcBef>
              <a:spcAft>
                <a:spcPts val="0"/>
              </a:spcAft>
              <a:buClr>
                <a:schemeClr val="dk1"/>
              </a:buClr>
              <a:buSzPts val="1100"/>
              <a:buFont typeface="Arial"/>
              <a:buNone/>
            </a:pPr>
            <a:r>
              <a:rPr lang="en-US">
                <a:solidFill>
                  <a:srgbClr val="FF3300"/>
                </a:solidFill>
                <a:latin typeface="Times New Roman"/>
                <a:ea typeface="Times New Roman"/>
                <a:cs typeface="Times New Roman"/>
                <a:sym typeface="Times New Roman"/>
              </a:rPr>
              <a:t>Department of Computer Science and Engineering</a:t>
            </a:r>
            <a:endParaRPr>
              <a:solidFill>
                <a:srgbClr val="FF3300"/>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100"/>
              <a:buFont typeface="Arial"/>
              <a:buNone/>
            </a:pPr>
            <a:r>
              <a:rPr lang="en-US">
                <a:solidFill>
                  <a:srgbClr val="FF3300"/>
                </a:solidFill>
                <a:latin typeface="Times New Roman"/>
                <a:ea typeface="Times New Roman"/>
                <a:cs typeface="Times New Roman"/>
                <a:sym typeface="Times New Roman"/>
              </a:rPr>
              <a:t>Chitkara University Institute of Engineering &amp; Technology, </a:t>
            </a:r>
            <a:endParaRPr>
              <a:solidFill>
                <a:srgbClr val="FF3300"/>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100"/>
              <a:buFont typeface="Arial"/>
              <a:buNone/>
            </a:pPr>
            <a:r>
              <a:rPr lang="en-US">
                <a:solidFill>
                  <a:srgbClr val="FF3300"/>
                </a:solidFill>
                <a:latin typeface="Times New Roman"/>
                <a:ea typeface="Times New Roman"/>
                <a:cs typeface="Times New Roman"/>
                <a:sym typeface="Times New Roman"/>
              </a:rPr>
              <a:t>Chitkara University, Punjab</a:t>
            </a:r>
            <a:endParaRPr u="sng">
              <a:solidFill>
                <a:srgbClr val="FF3300"/>
              </a:solidFill>
            </a:endParaRPr>
          </a:p>
          <a:p>
            <a:pPr indent="0" lvl="0" marL="0" marR="0" rtl="0" algn="ctr">
              <a:spcBef>
                <a:spcPts val="0"/>
              </a:spcBef>
              <a:spcAft>
                <a:spcPts val="0"/>
              </a:spcAft>
              <a:buNone/>
            </a:pPr>
            <a:r>
              <a:t/>
            </a:r>
            <a:endParaRPr sz="18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227100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lt1"/>
                </a:solidFill>
              </a:rPr>
              <a:t>Reference</a:t>
            </a:r>
            <a:endParaRPr b="1">
              <a:solidFill>
                <a:schemeClr val="lt1"/>
              </a:solidFill>
            </a:endParaRPr>
          </a:p>
        </p:txBody>
      </p:sp>
      <p:sp>
        <p:nvSpPr>
          <p:cNvPr id="123" name="Google Shape;123;p13"/>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300"/>
              <a:t>https://youtu.be/z4DQYprjPSs?si=hnozxqsxFphNkdEl</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30" name="Google Shape;130;p14"/>
          <p:cNvSpPr txBox="1"/>
          <p:nvPr>
            <p:ph idx="1" type="body"/>
          </p:nvPr>
        </p:nvSpPr>
        <p:spPr>
          <a:xfrm>
            <a:off x="457200" y="1371600"/>
            <a:ext cx="8229600" cy="4526100"/>
          </a:xfrm>
          <a:prstGeom prst="rect">
            <a:avLst/>
          </a:prstGeom>
        </p:spPr>
        <p:txBody>
          <a:bodyPr anchorCtr="0" anchor="ctr" bIns="45700" lIns="91425" spcFirstLastPara="1" rIns="91425" wrap="square" tIns="45700">
            <a:noAutofit/>
          </a:bodyPr>
          <a:lstStyle/>
          <a:p>
            <a:pPr indent="0" lvl="0" marL="0" rtl="0" algn="ctr">
              <a:spcBef>
                <a:spcPts val="360"/>
              </a:spcBef>
              <a:spcAft>
                <a:spcPts val="0"/>
              </a:spcAft>
              <a:buNone/>
            </a:pPr>
            <a:r>
              <a:rPr lang="en-US" sz="7800">
                <a:latin typeface="Merriweather"/>
                <a:ea typeface="Merriweather"/>
                <a:cs typeface="Merriweather"/>
                <a:sym typeface="Merriweather"/>
              </a:rPr>
              <a:t>Thank You</a:t>
            </a:r>
            <a:endParaRPr sz="78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5"/>
          <p:cNvSpPr txBox="1"/>
          <p:nvPr>
            <p:ph type="title"/>
          </p:nvPr>
        </p:nvSpPr>
        <p:spPr>
          <a:xfrm>
            <a:off x="-196745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lt1"/>
                </a:solidFill>
              </a:rPr>
              <a:t>Introduction</a:t>
            </a:r>
            <a:endParaRPr b="1">
              <a:solidFill>
                <a:schemeClr val="lt1"/>
              </a:solidFill>
            </a:endParaRPr>
          </a:p>
        </p:txBody>
      </p:sp>
      <p:sp>
        <p:nvSpPr>
          <p:cNvPr id="56" name="Google Shape;56;p5"/>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lang="en-US" sz="1500"/>
              <a:t>Problem Statement:- </a:t>
            </a:r>
            <a:r>
              <a:rPr lang="en-US" sz="1200">
                <a:highlight>
                  <a:schemeClr val="lt1"/>
                </a:highlight>
                <a:latin typeface="Roboto"/>
                <a:ea typeface="Roboto"/>
                <a:cs typeface="Roboto"/>
                <a:sym typeface="Roboto"/>
              </a:rPr>
              <a:t>In the current digital age, the sheer volume of news articles published daily across major news websites is overwhelming. Individuals and organizations often save extensive data of these articles on their systems for reference, research, or analysis. However, manually shifting through and extracting pertinent information from these vast repositories is time-consuming and inefficient.</a:t>
            </a:r>
            <a:endParaRPr sz="15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b="1" lang="en-US" sz="1500"/>
              <a:t>Solution :- </a:t>
            </a:r>
            <a:r>
              <a:rPr lang="en-US" sz="1200">
                <a:latin typeface="Roboto"/>
                <a:ea typeface="Roboto"/>
                <a:cs typeface="Roboto"/>
                <a:sym typeface="Roboto"/>
              </a:rPr>
              <a:t>This challenge necessitates the development of an automated text summarizer built with machine learning in Python to efficiently and accurately summarize saved news articles. Such a summarizer would serve to:</a:t>
            </a:r>
            <a:endParaRPr sz="1200">
              <a:latin typeface="Roboto"/>
              <a:ea typeface="Roboto"/>
              <a:cs typeface="Roboto"/>
              <a:sym typeface="Roboto"/>
            </a:endParaRPr>
          </a:p>
          <a:p>
            <a:pPr indent="-304800" lvl="0" marL="457200" rtl="0" algn="l">
              <a:lnSpc>
                <a:spcPct val="115000"/>
              </a:lnSpc>
              <a:spcBef>
                <a:spcPts val="2100"/>
              </a:spcBef>
              <a:spcAft>
                <a:spcPts val="0"/>
              </a:spcAft>
              <a:buClr>
                <a:schemeClr val="dk1"/>
              </a:buClr>
              <a:buSzPts val="1200"/>
              <a:buFont typeface="Roboto"/>
              <a:buAutoNum type="arabicPeriod"/>
            </a:pPr>
            <a:r>
              <a:rPr b="1" lang="en-US" sz="1200">
                <a:latin typeface="Roboto"/>
                <a:ea typeface="Roboto"/>
                <a:cs typeface="Roboto"/>
                <a:sym typeface="Roboto"/>
              </a:rPr>
              <a:t>Enhance Productivity</a:t>
            </a:r>
            <a:r>
              <a:rPr lang="en-US" sz="1200">
                <a:latin typeface="Roboto"/>
                <a:ea typeface="Roboto"/>
                <a:cs typeface="Roboto"/>
                <a:sym typeface="Roboto"/>
              </a:rPr>
              <a:t>: By quickly condensing lengthy articles into concise summaries, it allows users to grasp the essential information without spending excessive time reading through entire articles.</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US" sz="1200">
                <a:latin typeface="Roboto"/>
                <a:ea typeface="Roboto"/>
                <a:cs typeface="Roboto"/>
                <a:sym typeface="Roboto"/>
              </a:rPr>
              <a:t>Improve Information Management</a:t>
            </a:r>
            <a:r>
              <a:rPr lang="en-US" sz="1200">
                <a:latin typeface="Roboto"/>
                <a:ea typeface="Roboto"/>
                <a:cs typeface="Roboto"/>
                <a:sym typeface="Roboto"/>
              </a:rPr>
              <a:t>: Summaries make it easier to manage and organize large datasets of news articles, aiding in quicker retrieval and better decision-making.</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US" sz="1200">
                <a:latin typeface="Roboto"/>
                <a:ea typeface="Roboto"/>
                <a:cs typeface="Roboto"/>
                <a:sym typeface="Roboto"/>
              </a:rPr>
              <a:t>Support Informed Decision-Making</a:t>
            </a:r>
            <a:r>
              <a:rPr lang="en-US" sz="1200">
                <a:latin typeface="Roboto"/>
                <a:ea typeface="Roboto"/>
                <a:cs typeface="Roboto"/>
                <a:sym typeface="Roboto"/>
              </a:rPr>
              <a:t>: Timely access to summarized information can be crucial for professionals who need to stay updated on current events and trends without the noise of extraneous details.</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US" sz="1200">
                <a:latin typeface="Roboto"/>
                <a:ea typeface="Roboto"/>
                <a:cs typeface="Roboto"/>
                <a:sym typeface="Roboto"/>
              </a:rPr>
              <a:t>Facilitate Research and Analysis</a:t>
            </a:r>
            <a:r>
              <a:rPr lang="en-US" sz="1200">
                <a:latin typeface="Roboto"/>
                <a:ea typeface="Roboto"/>
                <a:cs typeface="Roboto"/>
                <a:sym typeface="Roboto"/>
              </a:rPr>
              <a:t>: Researchers can focus on relevant articles and data points more efficiently, enhancing the quality and speed of their work.</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b="1" lang="en-US" sz="1200">
                <a:latin typeface="Roboto"/>
                <a:ea typeface="Roboto"/>
                <a:cs typeface="Roboto"/>
                <a:sym typeface="Roboto"/>
              </a:rPr>
              <a:t>Reduce Cognitive Load</a:t>
            </a:r>
            <a:r>
              <a:rPr lang="en-US" sz="1200">
                <a:latin typeface="Roboto"/>
                <a:ea typeface="Roboto"/>
                <a:cs typeface="Roboto"/>
                <a:sym typeface="Roboto"/>
              </a:rPr>
              <a:t>: With the increasing information overload, a summarizer can help mitigate the cognitive burden on individuals, allowing them to process and retain important information more effectively.</a:t>
            </a:r>
            <a:endParaRPr sz="1200">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6"/>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lt1"/>
                </a:solidFill>
              </a:rPr>
              <a:t>Motivation of Research</a:t>
            </a:r>
            <a:endParaRPr/>
          </a:p>
        </p:txBody>
      </p:sp>
      <p:sp>
        <p:nvSpPr>
          <p:cNvPr id="63" name="Google Shape;63;p6"/>
          <p:cNvSpPr txBox="1"/>
          <p:nvPr>
            <p:ph idx="1" type="body"/>
          </p:nvPr>
        </p:nvSpPr>
        <p:spPr>
          <a:xfrm>
            <a:off x="412225" y="9444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400"/>
              <a:t>1. Too Much Information: </a:t>
            </a:r>
            <a:r>
              <a:rPr lang="en-US" sz="1400"/>
              <a:t>There’s an overwhelming amount of news every day, making it hard for people to keep up. A summarizer can help by providing quick summaries.</a:t>
            </a:r>
            <a:endParaRPr sz="1400"/>
          </a:p>
          <a:p>
            <a:pPr indent="0" lvl="0" marL="0" rtl="0" algn="l">
              <a:lnSpc>
                <a:spcPct val="115000"/>
              </a:lnSpc>
              <a:spcBef>
                <a:spcPts val="0"/>
              </a:spcBef>
              <a:spcAft>
                <a:spcPts val="0"/>
              </a:spcAft>
              <a:buClr>
                <a:schemeClr val="dk1"/>
              </a:buClr>
              <a:buSzPts val="1100"/>
              <a:buFont typeface="Arial"/>
              <a:buNone/>
            </a:pPr>
            <a:r>
              <a:rPr b="1" lang="en-US" sz="1400"/>
              <a:t>2. Save Time:</a:t>
            </a:r>
            <a:r>
              <a:rPr lang="en-US" sz="1400"/>
              <a:t> Professionals and researchers spend too much time reading articles. Automated summaries can save time and boost productivity.</a:t>
            </a:r>
            <a:endParaRPr sz="1400"/>
          </a:p>
          <a:p>
            <a:pPr indent="0" lvl="0" marL="0" rtl="0" algn="l">
              <a:lnSpc>
                <a:spcPct val="115000"/>
              </a:lnSpc>
              <a:spcBef>
                <a:spcPts val="0"/>
              </a:spcBef>
              <a:spcAft>
                <a:spcPts val="0"/>
              </a:spcAft>
              <a:buClr>
                <a:schemeClr val="dk1"/>
              </a:buClr>
              <a:buSzPts val="1100"/>
              <a:buFont typeface="Arial"/>
              <a:buNone/>
            </a:pPr>
            <a:r>
              <a:rPr b="1" lang="en-US" sz="1400"/>
              <a:t>3. Better Use of Archived Data:</a:t>
            </a:r>
            <a:r>
              <a:rPr lang="en-US" sz="1400"/>
              <a:t> Organizations save many articles for future use. A summarizer can make it easier to find and use important information from these archives.</a:t>
            </a:r>
            <a:endParaRPr sz="1400"/>
          </a:p>
          <a:p>
            <a:pPr indent="0" lvl="0" marL="0" rtl="0" algn="l">
              <a:lnSpc>
                <a:spcPct val="115000"/>
              </a:lnSpc>
              <a:spcBef>
                <a:spcPts val="0"/>
              </a:spcBef>
              <a:spcAft>
                <a:spcPts val="0"/>
              </a:spcAft>
              <a:buClr>
                <a:schemeClr val="dk1"/>
              </a:buClr>
              <a:buSzPts val="1100"/>
              <a:buFont typeface="Arial"/>
              <a:buNone/>
            </a:pPr>
            <a:r>
              <a:rPr b="1" lang="en-US" sz="1400"/>
              <a:t>4. Help Decision-Makers:</a:t>
            </a:r>
            <a:r>
              <a:rPr lang="en-US" sz="1400"/>
              <a:t> People in various fields need to stay informed to make good decisions. Summaries can provide the necessary information quickly and accurately.</a:t>
            </a:r>
            <a:endParaRPr sz="1400"/>
          </a:p>
          <a:p>
            <a:pPr indent="0" lvl="0" marL="0" rtl="0" algn="l">
              <a:lnSpc>
                <a:spcPct val="115000"/>
              </a:lnSpc>
              <a:spcBef>
                <a:spcPts val="0"/>
              </a:spcBef>
              <a:spcAft>
                <a:spcPts val="0"/>
              </a:spcAft>
              <a:buClr>
                <a:schemeClr val="dk1"/>
              </a:buClr>
              <a:buSzPts val="1100"/>
              <a:buFont typeface="Arial"/>
              <a:buNone/>
            </a:pPr>
            <a:r>
              <a:rPr b="1" lang="en-US" sz="1400"/>
              <a:t>5. Use New Technology:</a:t>
            </a:r>
            <a:r>
              <a:rPr lang="en-US" sz="1400"/>
              <a:t> Advances in machine learning and NLP can be used to create an effective summarizer, showcasing the power of these technologies.</a:t>
            </a:r>
            <a:endParaRPr sz="1400"/>
          </a:p>
          <a:p>
            <a:pPr indent="0" lvl="0" marL="0" rtl="0" algn="l">
              <a:lnSpc>
                <a:spcPct val="115000"/>
              </a:lnSpc>
              <a:spcBef>
                <a:spcPts val="0"/>
              </a:spcBef>
              <a:spcAft>
                <a:spcPts val="0"/>
              </a:spcAft>
              <a:buClr>
                <a:schemeClr val="dk1"/>
              </a:buClr>
              <a:buSzPts val="1100"/>
              <a:buFont typeface="Arial"/>
              <a:buNone/>
            </a:pPr>
            <a:r>
              <a:rPr b="1" lang="en-US" sz="1400"/>
              <a:t>6. Reduce Mental Effort:</a:t>
            </a:r>
            <a:r>
              <a:rPr lang="en-US" sz="1400"/>
              <a:t> Reading long articles can be tiring. Summaries can make it easier to understand and remember important information.</a:t>
            </a:r>
            <a:endParaRPr sz="1400"/>
          </a:p>
          <a:p>
            <a:pPr indent="0" lvl="0" marL="0" rtl="0" algn="l">
              <a:lnSpc>
                <a:spcPct val="115000"/>
              </a:lnSpc>
              <a:spcBef>
                <a:spcPts val="0"/>
              </a:spcBef>
              <a:spcAft>
                <a:spcPts val="0"/>
              </a:spcAft>
              <a:buClr>
                <a:schemeClr val="dk1"/>
              </a:buClr>
              <a:buSzPts val="1100"/>
              <a:buFont typeface="Arial"/>
              <a:buNone/>
            </a:pPr>
            <a:r>
              <a:rPr b="1" lang="en-US" sz="1400"/>
              <a:t>7. Personalized Content:</a:t>
            </a:r>
            <a:r>
              <a:rPr lang="en-US" sz="1400"/>
              <a:t> A summarizer can provide summaries tailored to individual interests, making the information more relevant and engaging.</a:t>
            </a:r>
            <a:endParaRPr sz="1400"/>
          </a:p>
          <a:p>
            <a:pPr indent="0" lvl="0" marL="0" rtl="0" algn="l">
              <a:lnSpc>
                <a:spcPct val="115000"/>
              </a:lnSpc>
              <a:spcBef>
                <a:spcPts val="0"/>
              </a:spcBef>
              <a:spcAft>
                <a:spcPts val="0"/>
              </a:spcAft>
              <a:buClr>
                <a:schemeClr val="dk1"/>
              </a:buClr>
              <a:buSzPts val="1100"/>
              <a:buFont typeface="Arial"/>
              <a:buNone/>
            </a:pPr>
            <a:r>
              <a:rPr b="1" lang="en-US" sz="1400"/>
              <a:t>8. Academic and Real-World Benefits:</a:t>
            </a:r>
            <a:r>
              <a:rPr lang="en-US" sz="1400"/>
              <a:t> This research will contribute to knowledge in NLP and provide useful tools for everyday use.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chemeClr val="dk1"/>
              </a:buClr>
              <a:buSzPts val="1100"/>
              <a:buFont typeface="Arial"/>
              <a:buNone/>
            </a:pPr>
            <a:r>
              <a:rPr lang="en-US" sz="1400"/>
              <a:t>In short, this research aims to create a tool that simplifies information overload, saves time, improves data use, aids decision-making, leverages new tech, reduces mental effort, offers personalized content, and benefits both academia and practical applications.</a:t>
            </a:r>
            <a:endParaRPr sz="1400"/>
          </a:p>
          <a:p>
            <a:pPr indent="-222250" lvl="2" marL="1136650" rtl="0" algn="just">
              <a:spcBef>
                <a:spcPts val="0"/>
              </a:spcBef>
              <a:spcAft>
                <a:spcPts val="0"/>
              </a:spcAft>
              <a:buClr>
                <a:schemeClr val="dk1"/>
              </a:buClr>
              <a:buSzPts val="2800"/>
              <a:buFont typeface="Arial"/>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7"/>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a:solidFill>
                  <a:schemeClr val="lt1"/>
                </a:solidFill>
              </a:rPr>
              <a:t>Tools &amp; Technologies</a:t>
            </a:r>
            <a:endParaRPr/>
          </a:p>
        </p:txBody>
      </p:sp>
      <p:sp>
        <p:nvSpPr>
          <p:cNvPr id="70" name="Google Shape;70;p7"/>
          <p:cNvSpPr txBox="1"/>
          <p:nvPr>
            <p:ph idx="1" type="body"/>
          </p:nvPr>
        </p:nvSpPr>
        <p:spPr>
          <a:xfrm>
            <a:off x="457200" y="986700"/>
            <a:ext cx="8229600" cy="4526100"/>
          </a:xfrm>
          <a:prstGeom prst="rect">
            <a:avLst/>
          </a:prstGeom>
        </p:spPr>
        <p:txBody>
          <a:bodyPr anchorCtr="0" anchor="t" bIns="45700" lIns="91425" spcFirstLastPara="1" rIns="91425" wrap="square" tIns="45700">
            <a:noAutofit/>
          </a:bodyPr>
          <a:lstStyle/>
          <a:p>
            <a:pPr indent="-330200" lvl="0" marL="457200" rtl="0" algn="just">
              <a:lnSpc>
                <a:spcPct val="115000"/>
              </a:lnSpc>
              <a:spcBef>
                <a:spcPts val="210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Python (Version 3.6 or higher)</a:t>
            </a:r>
            <a:r>
              <a:rPr lang="en-US" sz="1600">
                <a:latin typeface="Times New Roman"/>
                <a:ea typeface="Times New Roman"/>
                <a:cs typeface="Times New Roman"/>
                <a:sym typeface="Times New Roman"/>
              </a:rPr>
              <a:t>: Python is required as the primary programming language for developing the text summarization tool.</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NLTK (Natural Language Toolkit)</a:t>
            </a:r>
            <a:r>
              <a:rPr lang="en-US" sz="1600">
                <a:latin typeface="Times New Roman"/>
                <a:ea typeface="Times New Roman"/>
                <a:cs typeface="Times New Roman"/>
                <a:sym typeface="Times New Roman"/>
              </a:rPr>
              <a:t>: NLTK will be used for natural language processing tasks such as tokenization, stemming, and lemmatization.</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TextBlob</a:t>
            </a:r>
            <a:r>
              <a:rPr lang="en-US" sz="1600">
                <a:latin typeface="Times New Roman"/>
                <a:ea typeface="Times New Roman"/>
                <a:cs typeface="Times New Roman"/>
                <a:sym typeface="Times New Roman"/>
              </a:rPr>
              <a:t>: TextBlob, a Python library built on top of NLTK and Pattern libraries, will be utilized for sentiment analysis and other text processing functionalities.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Newspaper3k</a:t>
            </a:r>
            <a:r>
              <a:rPr lang="en-US" sz="1600">
                <a:latin typeface="Times New Roman"/>
                <a:ea typeface="Times New Roman"/>
                <a:cs typeface="Times New Roman"/>
                <a:sym typeface="Times New Roman"/>
              </a:rPr>
              <a:t>: The Newspaper3k library will be used for web scraping news articles from major news websites for training and testing the summarization model.</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Pandas</a:t>
            </a:r>
            <a:r>
              <a:rPr lang="en-US" sz="1600">
                <a:latin typeface="Times New Roman"/>
                <a:ea typeface="Times New Roman"/>
                <a:cs typeface="Times New Roman"/>
                <a:sym typeface="Times New Roman"/>
              </a:rPr>
              <a:t>: Pandas, a powerful data manipulation library, will be used for data preprocessing, analysis, and manipulation tasks.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NumPy</a:t>
            </a:r>
            <a:r>
              <a:rPr lang="en-US" sz="1600">
                <a:latin typeface="Times New Roman"/>
                <a:ea typeface="Times New Roman"/>
                <a:cs typeface="Times New Roman"/>
                <a:sym typeface="Times New Roman"/>
              </a:rPr>
              <a:t>: NumPy, a fundamental package for scientific computing with Python, will be used for numerical computations and data manipulation tasks.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Matplotlib</a:t>
            </a:r>
            <a:r>
              <a:rPr lang="en-US" sz="1600">
                <a:latin typeface="Times New Roman"/>
                <a:ea typeface="Times New Roman"/>
                <a:cs typeface="Times New Roman"/>
                <a:sym typeface="Times New Roman"/>
              </a:rPr>
              <a:t>: Matplotlib, a comprehensive library for creating static, interactive, and animated visualizations in Python, will be used for data visualization tasks.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Seaborn</a:t>
            </a:r>
            <a:r>
              <a:rPr lang="en-US" sz="1600">
                <a:latin typeface="Times New Roman"/>
                <a:ea typeface="Times New Roman"/>
                <a:cs typeface="Times New Roman"/>
                <a:sym typeface="Times New Roman"/>
              </a:rPr>
              <a:t>: Seaborn, a Python visualization library based on Matplotlib, will be used for creating visually appealing and informative statistical graphics.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dk1"/>
              </a:buClr>
              <a:buSzPts val="1600"/>
              <a:buFont typeface="Roboto"/>
              <a:buAutoNum type="arabicPeriod"/>
            </a:pPr>
            <a:r>
              <a:rPr b="1" lang="en-US" sz="1600">
                <a:latin typeface="Times New Roman"/>
                <a:ea typeface="Times New Roman"/>
                <a:cs typeface="Times New Roman"/>
                <a:sym typeface="Times New Roman"/>
              </a:rPr>
              <a:t>Plotly Express</a:t>
            </a:r>
            <a:r>
              <a:rPr lang="en-US" sz="1600">
                <a:latin typeface="Times New Roman"/>
                <a:ea typeface="Times New Roman"/>
                <a:cs typeface="Times New Roman"/>
                <a:sym typeface="Times New Roman"/>
              </a:rPr>
              <a:t>: Plotly Express, a high-level interface for creating expressive and interactive visualizations, will be used for advanced data visualization tasks, such as interactive plots and dashboards.</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8"/>
          <p:cNvSpPr txBox="1"/>
          <p:nvPr>
            <p:ph type="title"/>
          </p:nvPr>
        </p:nvSpPr>
        <p:spPr>
          <a:xfrm>
            <a:off x="-2177500" y="-56125"/>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lt1"/>
                </a:solidFill>
              </a:rPr>
              <a:t>Model used </a:t>
            </a:r>
            <a:endParaRPr b="1">
              <a:solidFill>
                <a:schemeClr val="lt1"/>
              </a:solidFill>
            </a:endParaRPr>
          </a:p>
        </p:txBody>
      </p:sp>
      <p:sp>
        <p:nvSpPr>
          <p:cNvPr id="77" name="Google Shape;77;p8"/>
          <p:cNvSpPr txBox="1"/>
          <p:nvPr>
            <p:ph idx="1" type="body"/>
          </p:nvPr>
        </p:nvSpPr>
        <p:spPr>
          <a:xfrm>
            <a:off x="457200" y="106855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300"/>
              <a:t>The Natural Language Processing (NLP) model used in the sentiment analysis and exploratory data analysis (EDA) of news articles relies on the TextBlob library, which offers a simplified API for performing various NLP tasks. TextBlob provides a versatile platform for text processing, including sentiment analysis, part-of-speech tagging, noun phrase extraction, and more.</a:t>
            </a:r>
            <a:endParaRPr sz="1300"/>
          </a:p>
          <a:p>
            <a:pPr indent="0" lvl="0" marL="0" rtl="0" algn="l">
              <a:lnSpc>
                <a:spcPct val="115000"/>
              </a:lnSpc>
              <a:spcBef>
                <a:spcPts val="0"/>
              </a:spcBef>
              <a:spcAft>
                <a:spcPts val="0"/>
              </a:spcAft>
              <a:buClr>
                <a:schemeClr val="dk1"/>
              </a:buClr>
              <a:buSzPts val="1100"/>
              <a:buFont typeface="Arial"/>
              <a:buNone/>
            </a:pPr>
            <a:r>
              <a:t/>
            </a:r>
            <a:endParaRPr sz="1300"/>
          </a:p>
          <a:p>
            <a:pPr indent="0" lvl="0" marL="0" rtl="0" algn="l">
              <a:lnSpc>
                <a:spcPct val="115000"/>
              </a:lnSpc>
              <a:spcBef>
                <a:spcPts val="0"/>
              </a:spcBef>
              <a:spcAft>
                <a:spcPts val="0"/>
              </a:spcAft>
              <a:buClr>
                <a:schemeClr val="dk1"/>
              </a:buClr>
              <a:buSzPts val="1100"/>
              <a:buFont typeface="Arial"/>
              <a:buNone/>
            </a:pPr>
            <a:r>
              <a:rPr lang="en-US" sz="1300"/>
              <a:t>While TextBlob itself is not a deep learning-based NLP model like those found in state-of-the-art frameworks such as TensorFlow or PyTorch, it implements lexicon-based approaches for sentiment analysis. This means that it leverages pre-built sentiment lexicons or dictionaries to assign sentiment scores to words and compute sentiment metrics for text data.</a:t>
            </a:r>
            <a:endParaRPr sz="1300"/>
          </a:p>
          <a:p>
            <a:pPr indent="0" lvl="0" marL="0" rtl="0" algn="l">
              <a:lnSpc>
                <a:spcPct val="115000"/>
              </a:lnSpc>
              <a:spcBef>
                <a:spcPts val="0"/>
              </a:spcBef>
              <a:spcAft>
                <a:spcPts val="0"/>
              </a:spcAft>
              <a:buClr>
                <a:schemeClr val="dk1"/>
              </a:buClr>
              <a:buSzPts val="1100"/>
              <a:buFont typeface="Arial"/>
              <a:buNone/>
            </a:pPr>
            <a:r>
              <a:t/>
            </a:r>
            <a:endParaRPr sz="1300"/>
          </a:p>
          <a:p>
            <a:pPr indent="0" lvl="0" marL="0" rtl="0" algn="l">
              <a:lnSpc>
                <a:spcPct val="115000"/>
              </a:lnSpc>
              <a:spcBef>
                <a:spcPts val="0"/>
              </a:spcBef>
              <a:spcAft>
                <a:spcPts val="0"/>
              </a:spcAft>
              <a:buClr>
                <a:schemeClr val="dk1"/>
              </a:buClr>
              <a:buSzPts val="1100"/>
              <a:buFont typeface="Arial"/>
              <a:buNone/>
            </a:pPr>
            <a:r>
              <a:rPr lang="en-US" sz="1300"/>
              <a:t>The sentiment analysis process in TextBlob involves tokenization, part-of-speech tagging, and lexicon-based sentiment scoring. TextBlob's sentiment analysis module assigns polarity scores to words based on their semantic orientation (positive, negative, or neutral) and computes sentiment polarity and subjectivity scores for the entire text.</a:t>
            </a:r>
            <a:endParaRPr sz="1300"/>
          </a:p>
          <a:p>
            <a:pPr indent="0" lvl="0" marL="0" rtl="0" algn="l">
              <a:lnSpc>
                <a:spcPct val="115000"/>
              </a:lnSpc>
              <a:spcBef>
                <a:spcPts val="0"/>
              </a:spcBef>
              <a:spcAft>
                <a:spcPts val="0"/>
              </a:spcAft>
              <a:buClr>
                <a:schemeClr val="dk1"/>
              </a:buClr>
              <a:buSzPts val="1100"/>
              <a:buFont typeface="Arial"/>
              <a:buNone/>
            </a:pPr>
            <a:r>
              <a:t/>
            </a:r>
            <a:endParaRPr sz="1300"/>
          </a:p>
          <a:p>
            <a:pPr indent="0" lvl="0" marL="0" rtl="0" algn="l">
              <a:lnSpc>
                <a:spcPct val="115000"/>
              </a:lnSpc>
              <a:spcBef>
                <a:spcPts val="0"/>
              </a:spcBef>
              <a:spcAft>
                <a:spcPts val="0"/>
              </a:spcAft>
              <a:buClr>
                <a:schemeClr val="dk1"/>
              </a:buClr>
              <a:buSzPts val="1100"/>
              <a:buFont typeface="Arial"/>
              <a:buNone/>
            </a:pPr>
            <a:r>
              <a:rPr lang="en-US" sz="1300"/>
              <a:t>Although TextBlob's approach may lack the complexity and sophistication of deep learning models, it offers simplicity, ease of use, and efficiency, making it suitable for quick sentiment analysis tasks and exploratory data analysis. It is particularly useful when deep linguistic analysis or extensive training data are not readily available or necessary.</a:t>
            </a:r>
            <a:endParaRPr sz="1300"/>
          </a:p>
          <a:p>
            <a:pPr indent="0" lvl="0" marL="0" rtl="0" algn="l">
              <a:lnSpc>
                <a:spcPct val="115000"/>
              </a:lnSpc>
              <a:spcBef>
                <a:spcPts val="0"/>
              </a:spcBef>
              <a:spcAft>
                <a:spcPts val="0"/>
              </a:spcAft>
              <a:buClr>
                <a:schemeClr val="dk1"/>
              </a:buClr>
              <a:buSzPts val="1100"/>
              <a:buFont typeface="Arial"/>
              <a:buNone/>
            </a:pPr>
            <a:r>
              <a:t/>
            </a:r>
            <a:endParaRPr sz="1300"/>
          </a:p>
          <a:p>
            <a:pPr indent="0" lvl="0" marL="0" rtl="0" algn="l">
              <a:lnSpc>
                <a:spcPct val="115000"/>
              </a:lnSpc>
              <a:spcBef>
                <a:spcPts val="0"/>
              </a:spcBef>
              <a:spcAft>
                <a:spcPts val="0"/>
              </a:spcAft>
              <a:buClr>
                <a:schemeClr val="dk1"/>
              </a:buClr>
              <a:buSzPts val="1100"/>
              <a:buFont typeface="Arial"/>
              <a:buNone/>
            </a:pPr>
            <a:r>
              <a:rPr lang="en-US" sz="1300"/>
              <a:t>In summary, while the NLP model used in this analysis may not be as advanced as deep learning models, TextBlob's lexicon-based approach serves as a practical and accessible tool for conducting sentiment analysis and gaining insights into the sentiment landscape of news articles.</a:t>
            </a:r>
            <a:endParaRPr sz="1300"/>
          </a:p>
          <a:p>
            <a:pPr indent="0" lvl="0" marL="0" rtl="0" algn="l">
              <a:spcBef>
                <a:spcPts val="360"/>
              </a:spcBef>
              <a:spcAft>
                <a:spcPts val="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rPr>
              <a:t>Results</a:t>
            </a:r>
            <a:endParaRPr b="1">
              <a:solidFill>
                <a:schemeClr val="lt1"/>
              </a:solidFill>
            </a:endParaRPr>
          </a:p>
        </p:txBody>
      </p:sp>
      <p:sp>
        <p:nvSpPr>
          <p:cNvPr id="84" name="Google Shape;84;p9"/>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85" name="Google Shape;85;p9"/>
          <p:cNvPicPr preferRelativeResize="0"/>
          <p:nvPr/>
        </p:nvPicPr>
        <p:blipFill>
          <a:blip r:embed="rId3">
            <a:alphaModFix/>
          </a:blip>
          <a:stretch>
            <a:fillRect/>
          </a:stretch>
        </p:blipFill>
        <p:spPr>
          <a:xfrm>
            <a:off x="897950" y="1144802"/>
            <a:ext cx="7222225" cy="3838775"/>
          </a:xfrm>
          <a:prstGeom prst="rect">
            <a:avLst/>
          </a:prstGeom>
          <a:noFill/>
          <a:ln>
            <a:noFill/>
          </a:ln>
        </p:spPr>
      </p:pic>
      <p:sp>
        <p:nvSpPr>
          <p:cNvPr id="86" name="Google Shape;86;p9"/>
          <p:cNvSpPr txBox="1"/>
          <p:nvPr/>
        </p:nvSpPr>
        <p:spPr>
          <a:xfrm>
            <a:off x="457200" y="5290175"/>
            <a:ext cx="822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chemeClr val="lt1"/>
                </a:highlight>
                <a:latin typeface="Roboto"/>
                <a:ea typeface="Roboto"/>
                <a:cs typeface="Roboto"/>
                <a:sym typeface="Roboto"/>
              </a:rPr>
              <a:t>The scatter plot shows the </a:t>
            </a:r>
            <a:r>
              <a:rPr lang="en-US" sz="1200">
                <a:solidFill>
                  <a:schemeClr val="dk1"/>
                </a:solidFill>
                <a:highlight>
                  <a:schemeClr val="lt1"/>
                </a:highlight>
                <a:latin typeface="Roboto"/>
                <a:ea typeface="Roboto"/>
                <a:cs typeface="Roboto"/>
                <a:sym typeface="Roboto"/>
              </a:rPr>
              <a:t>sentiment analysis on the articles, and visualizes the results using scatter plots to show the relationship between sentiment polarity and subjectivity.</a:t>
            </a:r>
            <a:endParaRPr>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0"/>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lt1"/>
                </a:solidFill>
              </a:rPr>
              <a:t>Results</a:t>
            </a:r>
            <a:endParaRPr/>
          </a:p>
        </p:txBody>
      </p:sp>
      <p:sp>
        <p:nvSpPr>
          <p:cNvPr id="93" name="Google Shape;93;p10"/>
          <p:cNvSpPr txBox="1"/>
          <p:nvPr>
            <p:ph idx="1" type="body"/>
          </p:nvPr>
        </p:nvSpPr>
        <p:spPr>
          <a:xfrm>
            <a:off x="457200" y="13716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94" name="Google Shape;94;p10"/>
          <p:cNvPicPr preferRelativeResize="0"/>
          <p:nvPr/>
        </p:nvPicPr>
        <p:blipFill>
          <a:blip r:embed="rId3">
            <a:alphaModFix/>
          </a:blip>
          <a:stretch>
            <a:fillRect/>
          </a:stretch>
        </p:blipFill>
        <p:spPr>
          <a:xfrm>
            <a:off x="939847" y="1167325"/>
            <a:ext cx="3026850" cy="4383049"/>
          </a:xfrm>
          <a:prstGeom prst="rect">
            <a:avLst/>
          </a:prstGeom>
          <a:noFill/>
          <a:ln>
            <a:noFill/>
          </a:ln>
        </p:spPr>
      </p:pic>
      <p:sp>
        <p:nvSpPr>
          <p:cNvPr id="95" name="Google Shape;95;p10"/>
          <p:cNvSpPr txBox="1"/>
          <p:nvPr/>
        </p:nvSpPr>
        <p:spPr>
          <a:xfrm>
            <a:off x="1077525" y="560090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chemeClr val="lt1"/>
                </a:highlight>
                <a:latin typeface="Roboto"/>
                <a:ea typeface="Roboto"/>
                <a:cs typeface="Roboto"/>
                <a:sym typeface="Roboto"/>
              </a:rPr>
              <a:t>helps visualize how the sentiment polarity scores are distributed across the news articles in your dataset.</a:t>
            </a:r>
            <a:endParaRPr>
              <a:solidFill>
                <a:schemeClr val="dk1"/>
              </a:solidFill>
              <a:highlight>
                <a:schemeClr val="lt1"/>
              </a:highlight>
            </a:endParaRPr>
          </a:p>
        </p:txBody>
      </p:sp>
      <p:pic>
        <p:nvPicPr>
          <p:cNvPr id="96" name="Google Shape;96;p10"/>
          <p:cNvPicPr preferRelativeResize="0"/>
          <p:nvPr/>
        </p:nvPicPr>
        <p:blipFill>
          <a:blip r:embed="rId4">
            <a:alphaModFix/>
          </a:blip>
          <a:stretch>
            <a:fillRect/>
          </a:stretch>
        </p:blipFill>
        <p:spPr>
          <a:xfrm>
            <a:off x="4651225" y="1223450"/>
            <a:ext cx="2867150" cy="4119276"/>
          </a:xfrm>
          <a:prstGeom prst="rect">
            <a:avLst/>
          </a:prstGeom>
          <a:noFill/>
          <a:ln>
            <a:noFill/>
          </a:ln>
        </p:spPr>
      </p:pic>
      <p:sp>
        <p:nvSpPr>
          <p:cNvPr id="97" name="Google Shape;97;p10"/>
          <p:cNvSpPr txBox="1"/>
          <p:nvPr/>
        </p:nvSpPr>
        <p:spPr>
          <a:xfrm>
            <a:off x="4747850" y="55503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chemeClr val="lt1"/>
                </a:highlight>
                <a:latin typeface="Roboto"/>
                <a:ea typeface="Roboto"/>
                <a:cs typeface="Roboto"/>
                <a:sym typeface="Roboto"/>
              </a:rPr>
              <a:t>helps visualize how the sentiment subjectivity scores are distributed across the news articles in your dataset.</a:t>
            </a:r>
            <a:endParaRPr>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1"/>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lt1"/>
                </a:solidFill>
              </a:rPr>
              <a:t>Results</a:t>
            </a:r>
            <a:endParaRPr/>
          </a:p>
        </p:txBody>
      </p:sp>
      <p:sp>
        <p:nvSpPr>
          <p:cNvPr id="104" name="Google Shape;104;p11"/>
          <p:cNvSpPr txBox="1"/>
          <p:nvPr>
            <p:ph idx="1" type="body"/>
          </p:nvPr>
        </p:nvSpPr>
        <p:spPr>
          <a:xfrm>
            <a:off x="457200" y="2444825"/>
            <a:ext cx="8229600" cy="39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200">
                <a:highlight>
                  <a:schemeClr val="lt1"/>
                </a:highlight>
                <a:latin typeface="Roboto"/>
                <a:ea typeface="Roboto"/>
                <a:cs typeface="Roboto"/>
                <a:sym typeface="Roboto"/>
              </a:rPr>
              <a:t>shows the url after </a:t>
            </a:r>
            <a:r>
              <a:rPr lang="en-US" sz="1200">
                <a:highlight>
                  <a:schemeClr val="lt1"/>
                </a:highlight>
                <a:latin typeface="Roboto"/>
                <a:ea typeface="Roboto"/>
                <a:cs typeface="Roboto"/>
                <a:sym typeface="Roboto"/>
              </a:rPr>
              <a:t>column</a:t>
            </a:r>
            <a:r>
              <a:rPr lang="en-US" sz="1200">
                <a:highlight>
                  <a:schemeClr val="lt1"/>
                </a:highlight>
                <a:latin typeface="Roboto"/>
                <a:ea typeface="Roboto"/>
                <a:cs typeface="Roboto"/>
                <a:sym typeface="Roboto"/>
              </a:rPr>
              <a:t> id , </a:t>
            </a:r>
            <a:r>
              <a:rPr lang="en-US" sz="1200">
                <a:highlight>
                  <a:schemeClr val="lt1"/>
                </a:highlight>
                <a:latin typeface="Roboto"/>
                <a:ea typeface="Roboto"/>
                <a:cs typeface="Roboto"/>
                <a:sym typeface="Roboto"/>
              </a:rPr>
              <a:t>author</a:t>
            </a:r>
            <a:r>
              <a:rPr lang="en-US" sz="1200">
                <a:highlight>
                  <a:schemeClr val="lt1"/>
                </a:highlight>
                <a:latin typeface="Roboto"/>
                <a:ea typeface="Roboto"/>
                <a:cs typeface="Roboto"/>
                <a:sym typeface="Roboto"/>
              </a:rPr>
              <a:t>,  date have been removed</a:t>
            </a:r>
            <a:endParaRPr sz="1200">
              <a:highlight>
                <a:schemeClr val="lt1"/>
              </a:highlight>
              <a:latin typeface="Roboto"/>
              <a:ea typeface="Roboto"/>
              <a:cs typeface="Roboto"/>
              <a:sym typeface="Roboto"/>
            </a:endParaRPr>
          </a:p>
          <a:p>
            <a:pPr indent="0" lvl="0" marL="0" rtl="0" algn="l">
              <a:spcBef>
                <a:spcPts val="360"/>
              </a:spcBef>
              <a:spcAft>
                <a:spcPts val="0"/>
              </a:spcAft>
              <a:buNone/>
            </a:pPr>
            <a:r>
              <a:t/>
            </a:r>
            <a:endParaRPr sz="1200">
              <a:highlight>
                <a:schemeClr val="lt1"/>
              </a:highlight>
              <a:latin typeface="Roboto"/>
              <a:ea typeface="Roboto"/>
              <a:cs typeface="Roboto"/>
              <a:sym typeface="Roboto"/>
            </a:endParaRPr>
          </a:p>
        </p:txBody>
      </p:sp>
      <p:pic>
        <p:nvPicPr>
          <p:cNvPr id="105" name="Google Shape;105;p11"/>
          <p:cNvPicPr preferRelativeResize="0"/>
          <p:nvPr/>
        </p:nvPicPr>
        <p:blipFill>
          <a:blip r:embed="rId3">
            <a:alphaModFix/>
          </a:blip>
          <a:stretch>
            <a:fillRect/>
          </a:stretch>
        </p:blipFill>
        <p:spPr>
          <a:xfrm>
            <a:off x="412300" y="1001200"/>
            <a:ext cx="5536526" cy="1443625"/>
          </a:xfrm>
          <a:prstGeom prst="rect">
            <a:avLst/>
          </a:prstGeom>
          <a:noFill/>
          <a:ln>
            <a:noFill/>
          </a:ln>
        </p:spPr>
      </p:pic>
      <p:pic>
        <p:nvPicPr>
          <p:cNvPr id="106" name="Google Shape;106;p11"/>
          <p:cNvPicPr preferRelativeResize="0"/>
          <p:nvPr/>
        </p:nvPicPr>
        <p:blipFill>
          <a:blip r:embed="rId4">
            <a:alphaModFix/>
          </a:blip>
          <a:stretch>
            <a:fillRect/>
          </a:stretch>
        </p:blipFill>
        <p:spPr>
          <a:xfrm>
            <a:off x="457200" y="2728613"/>
            <a:ext cx="2871386" cy="1443625"/>
          </a:xfrm>
          <a:prstGeom prst="rect">
            <a:avLst/>
          </a:prstGeom>
          <a:noFill/>
          <a:ln>
            <a:noFill/>
          </a:ln>
        </p:spPr>
      </p:pic>
      <p:pic>
        <p:nvPicPr>
          <p:cNvPr id="107" name="Google Shape;107;p11"/>
          <p:cNvPicPr preferRelativeResize="0"/>
          <p:nvPr/>
        </p:nvPicPr>
        <p:blipFill>
          <a:blip r:embed="rId5">
            <a:alphaModFix/>
          </a:blip>
          <a:stretch>
            <a:fillRect/>
          </a:stretch>
        </p:blipFill>
        <p:spPr>
          <a:xfrm>
            <a:off x="412300" y="4456024"/>
            <a:ext cx="8027673" cy="1290800"/>
          </a:xfrm>
          <a:prstGeom prst="rect">
            <a:avLst/>
          </a:prstGeom>
          <a:noFill/>
          <a:ln>
            <a:noFill/>
          </a:ln>
        </p:spPr>
      </p:pic>
      <p:sp>
        <p:nvSpPr>
          <p:cNvPr id="108" name="Google Shape;108;p11"/>
          <p:cNvSpPr txBox="1"/>
          <p:nvPr/>
        </p:nvSpPr>
        <p:spPr>
          <a:xfrm>
            <a:off x="457200" y="5825375"/>
            <a:ext cx="781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highlight>
                  <a:schemeClr val="lt1"/>
                </a:highlight>
                <a:latin typeface="Roboto"/>
                <a:ea typeface="Roboto"/>
                <a:cs typeface="Roboto"/>
                <a:sym typeface="Roboto"/>
              </a:rPr>
              <a:t>shows</a:t>
            </a:r>
            <a:r>
              <a:rPr lang="en-US" sz="1200">
                <a:solidFill>
                  <a:schemeClr val="dk1"/>
                </a:solidFill>
                <a:highlight>
                  <a:schemeClr val="lt1"/>
                </a:highlight>
                <a:latin typeface="Roboto"/>
                <a:ea typeface="Roboto"/>
                <a:cs typeface="Roboto"/>
                <a:sym typeface="Roboto"/>
              </a:rPr>
              <a:t> the title and summary of each article specified by the URLs in your CSV file, separated by lines for clarity.</a:t>
            </a:r>
            <a:endParaRPr>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2"/>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lt1"/>
                </a:solidFill>
              </a:rPr>
              <a:t>Results</a:t>
            </a:r>
            <a:endParaRPr/>
          </a:p>
        </p:txBody>
      </p:sp>
      <p:sp>
        <p:nvSpPr>
          <p:cNvPr id="115" name="Google Shape;115;p12"/>
          <p:cNvSpPr txBox="1"/>
          <p:nvPr>
            <p:ph idx="1" type="body"/>
          </p:nvPr>
        </p:nvSpPr>
        <p:spPr>
          <a:xfrm>
            <a:off x="457200" y="2357075"/>
            <a:ext cx="8229600" cy="527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200">
                <a:highlight>
                  <a:schemeClr val="lt1"/>
                </a:highlight>
                <a:latin typeface="Roboto"/>
                <a:ea typeface="Roboto"/>
                <a:cs typeface="Roboto"/>
                <a:sym typeface="Roboto"/>
              </a:rPr>
              <a:t>shows  the sentiment analysis results (polarity and subjectivity) for each article specified by the URLs in your CSV file, with human-readable interpretations and separators for clarity.</a:t>
            </a:r>
            <a:endParaRPr>
              <a:highlight>
                <a:schemeClr val="lt1"/>
              </a:highlight>
            </a:endParaRPr>
          </a:p>
        </p:txBody>
      </p:sp>
      <p:pic>
        <p:nvPicPr>
          <p:cNvPr id="116" name="Google Shape;116;p12"/>
          <p:cNvPicPr preferRelativeResize="0"/>
          <p:nvPr/>
        </p:nvPicPr>
        <p:blipFill>
          <a:blip r:embed="rId3">
            <a:alphaModFix/>
          </a:blip>
          <a:stretch>
            <a:fillRect/>
          </a:stretch>
        </p:blipFill>
        <p:spPr>
          <a:xfrm>
            <a:off x="457200" y="1161700"/>
            <a:ext cx="7826275" cy="1133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