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9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D68"/>
    <a:srgbClr val="D1E7E3"/>
    <a:srgbClr val="00AF92"/>
    <a:srgbClr val="0000FF"/>
    <a:srgbClr val="FEA006"/>
    <a:srgbClr val="F6A719"/>
    <a:srgbClr val="057D67"/>
    <a:srgbClr val="FDA007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424" autoAdjust="0"/>
  </p:normalViewPr>
  <p:slideViewPr>
    <p:cSldViewPr snapToGrid="0">
      <p:cViewPr varScale="1">
        <p:scale>
          <a:sx n="138" d="100"/>
          <a:sy n="138" d="100"/>
        </p:scale>
        <p:origin x="492" y="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2023/10/7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402284" y="1871859"/>
            <a:ext cx="5038331" cy="97087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altLang="zh-CN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</a:rPr>
              <a:t>IO</a:t>
            </a:r>
            <a:r>
              <a:rPr lang="zh-CN" altLang="en-US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</a:rPr>
              <a:t>流</a:t>
            </a:r>
            <a:endParaRPr lang="zh-CN" altLang="zh-CN" sz="6000" b="1" dirty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6859" y="4472329"/>
            <a:ext cx="464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讲师：宋红</a:t>
            </a:r>
            <a:r>
              <a:rPr lang="zh-CN" altLang="en-US" sz="2800" b="1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康   </a:t>
            </a:r>
            <a:endParaRPr lang="en-US" altLang="zh-CN" sz="2800" b="1" dirty="0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990BBFD0-8651-F1E0-9CE6-23C00DAE29D6}"/>
              </a:ext>
            </a:extLst>
          </p:cNvPr>
          <p:cNvSpPr/>
          <p:nvPr/>
        </p:nvSpPr>
        <p:spPr>
          <a:xfrm>
            <a:off x="2109354" y="2265217"/>
            <a:ext cx="4436916" cy="12053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563C9-67F5-98D4-B301-20F91BE63A2D}"/>
              </a:ext>
            </a:extLst>
          </p:cNvPr>
          <p:cNvSpPr txBox="1"/>
          <p:nvPr/>
        </p:nvSpPr>
        <p:spPr>
          <a:xfrm>
            <a:off x="519546" y="0"/>
            <a:ext cx="1371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流的分类</a:t>
            </a:r>
          </a:p>
        </p:txBody>
      </p:sp>
      <p:sp>
        <p:nvSpPr>
          <p:cNvPr id="2" name="流程图: 磁盘 1">
            <a:extLst>
              <a:ext uri="{FF2B5EF4-FFF2-40B4-BE49-F238E27FC236}">
                <a16:creationId xmlns:a16="http://schemas.microsoft.com/office/drawing/2014/main" id="{F9E28212-AC46-7512-F99E-E5E9E83D69FA}"/>
              </a:ext>
            </a:extLst>
          </p:cNvPr>
          <p:cNvSpPr/>
          <p:nvPr/>
        </p:nvSpPr>
        <p:spPr>
          <a:xfrm>
            <a:off x="633845" y="1698913"/>
            <a:ext cx="1475509" cy="1948295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4F5768-EFED-5054-3346-92AE3BC6E80C}"/>
              </a:ext>
            </a:extLst>
          </p:cNvPr>
          <p:cNvSpPr/>
          <p:nvPr/>
        </p:nvSpPr>
        <p:spPr>
          <a:xfrm>
            <a:off x="6546271" y="1739177"/>
            <a:ext cx="1776845" cy="21872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程序</a:t>
            </a:r>
            <a:endParaRPr lang="en-US" altLang="zh-CN"/>
          </a:p>
          <a:p>
            <a:pPr algn="ctr"/>
            <a:r>
              <a:rPr lang="zh-CN" altLang="en-US"/>
              <a:t>（内存）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2540905-809E-40FA-752B-2919FD885945}"/>
              </a:ext>
            </a:extLst>
          </p:cNvPr>
          <p:cNvCxnSpPr/>
          <p:nvPr/>
        </p:nvCxnSpPr>
        <p:spPr>
          <a:xfrm>
            <a:off x="2306782" y="1558636"/>
            <a:ext cx="3875809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ECA8E63-82F4-7DB4-093D-17DCF1B8A47F}"/>
              </a:ext>
            </a:extLst>
          </p:cNvPr>
          <p:cNvSpPr txBox="1"/>
          <p:nvPr/>
        </p:nvSpPr>
        <p:spPr>
          <a:xfrm>
            <a:off x="5486400" y="1101436"/>
            <a:ext cx="95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>
                <a:highlight>
                  <a:srgbClr val="FFFF00"/>
                </a:highlight>
              </a:rPr>
              <a:t>输入流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EC31FE8-A8E4-EABE-F878-908708E36603}"/>
              </a:ext>
            </a:extLst>
          </p:cNvPr>
          <p:cNvCxnSpPr/>
          <p:nvPr/>
        </p:nvCxnSpPr>
        <p:spPr>
          <a:xfrm flipH="1">
            <a:off x="2421082" y="3803073"/>
            <a:ext cx="3761509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0F6B6DE-8CA5-86C4-D62B-2E98FF365DF0}"/>
              </a:ext>
            </a:extLst>
          </p:cNvPr>
          <p:cNvSpPr txBox="1"/>
          <p:nvPr/>
        </p:nvSpPr>
        <p:spPr>
          <a:xfrm>
            <a:off x="5486400" y="3997901"/>
            <a:ext cx="95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>
                <a:highlight>
                  <a:srgbClr val="FFFF00"/>
                </a:highlight>
              </a:rPr>
              <a:t>输出流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9E74B84-B3CA-BCF1-BD82-94E18E422874}"/>
              </a:ext>
            </a:extLst>
          </p:cNvPr>
          <p:cNvSpPr txBox="1"/>
          <p:nvPr/>
        </p:nvSpPr>
        <p:spPr>
          <a:xfrm>
            <a:off x="6920346" y="639771"/>
            <a:ext cx="1995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>
                <a:highlight>
                  <a:srgbClr val="00FF00"/>
                </a:highlight>
              </a:rPr>
              <a:t>存储单位的不同：</a:t>
            </a:r>
            <a:endParaRPr lang="en-US" altLang="zh-CN" sz="1800">
              <a:highlight>
                <a:srgbClr val="00FF00"/>
              </a:highlight>
            </a:endParaRPr>
          </a:p>
          <a:p>
            <a:pPr algn="l"/>
            <a:r>
              <a:rPr lang="zh-CN" altLang="en-US" sz="1800">
                <a:highlight>
                  <a:srgbClr val="00FF00"/>
                </a:highlight>
              </a:rPr>
              <a:t>字节流</a:t>
            </a:r>
            <a:endParaRPr lang="en-US" altLang="zh-CN" sz="1800">
              <a:highlight>
                <a:srgbClr val="00FF00"/>
              </a:highlight>
            </a:endParaRPr>
          </a:p>
          <a:p>
            <a:pPr algn="l"/>
            <a:r>
              <a:rPr lang="zh-CN" altLang="en-US">
                <a:highlight>
                  <a:srgbClr val="00FF00"/>
                </a:highlight>
              </a:rPr>
              <a:t>字符流</a:t>
            </a:r>
            <a:endParaRPr lang="zh-CN" altLang="en-US" sz="1800">
              <a:highlight>
                <a:srgbClr val="00FF00"/>
              </a:highligh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E0AECC-3C79-EEA1-FE39-1527FF4554B2}"/>
              </a:ext>
            </a:extLst>
          </p:cNvPr>
          <p:cNvSpPr txBox="1"/>
          <p:nvPr/>
        </p:nvSpPr>
        <p:spPr>
          <a:xfrm>
            <a:off x="1028700" y="4291445"/>
            <a:ext cx="127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>
                <a:highlight>
                  <a:srgbClr val="C0C0C0"/>
                </a:highlight>
              </a:rPr>
              <a:t>节点流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4582B0E-6EC5-985E-3C61-1DA89A019211}"/>
              </a:ext>
            </a:extLst>
          </p:cNvPr>
          <p:cNvSpPr/>
          <p:nvPr/>
        </p:nvSpPr>
        <p:spPr>
          <a:xfrm>
            <a:off x="2109354" y="2462645"/>
            <a:ext cx="4436916" cy="80008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850D4A-E3B0-B156-A17B-8C137D17C33D}"/>
              </a:ext>
            </a:extLst>
          </p:cNvPr>
          <p:cNvSpPr/>
          <p:nvPr/>
        </p:nvSpPr>
        <p:spPr>
          <a:xfrm>
            <a:off x="2109354" y="2673060"/>
            <a:ext cx="4436918" cy="31952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9927B88-F168-2A2F-63D8-B5545D364FBF}"/>
              </a:ext>
            </a:extLst>
          </p:cNvPr>
          <p:cNvCxnSpPr/>
          <p:nvPr/>
        </p:nvCxnSpPr>
        <p:spPr>
          <a:xfrm flipV="1">
            <a:off x="1818409" y="2909455"/>
            <a:ext cx="914400" cy="127311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7E9AAA0-B50D-DBDE-4F0D-F86CF4651BF4}"/>
              </a:ext>
            </a:extLst>
          </p:cNvPr>
          <p:cNvCxnSpPr/>
          <p:nvPr/>
        </p:nvCxnSpPr>
        <p:spPr>
          <a:xfrm flipV="1">
            <a:off x="3283527" y="3127664"/>
            <a:ext cx="93518" cy="123956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50B19A5-18E6-5BBB-9B62-BA4F73A0754A}"/>
              </a:ext>
            </a:extLst>
          </p:cNvPr>
          <p:cNvCxnSpPr>
            <a:cxnSpLocks/>
          </p:cNvCxnSpPr>
          <p:nvPr/>
        </p:nvCxnSpPr>
        <p:spPr>
          <a:xfrm flipV="1">
            <a:off x="3293918" y="3345873"/>
            <a:ext cx="457200" cy="102136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727B8EF-9997-42AE-DEEC-CD01DCAD67DD}"/>
              </a:ext>
            </a:extLst>
          </p:cNvPr>
          <p:cNvSpPr txBox="1"/>
          <p:nvPr/>
        </p:nvSpPr>
        <p:spPr>
          <a:xfrm>
            <a:off x="2883477" y="4404441"/>
            <a:ext cx="127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>
                <a:highlight>
                  <a:srgbClr val="C0C0C0"/>
                </a:highlight>
              </a:rPr>
              <a:t>处理流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B55C842-B796-6016-8832-134E5FD5441C}"/>
              </a:ext>
            </a:extLst>
          </p:cNvPr>
          <p:cNvCxnSpPr/>
          <p:nvPr/>
        </p:nvCxnSpPr>
        <p:spPr>
          <a:xfrm flipH="1">
            <a:off x="5964382" y="1101436"/>
            <a:ext cx="862445" cy="173138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77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222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sz="1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全屏显示(16:9)</PresentationFormat>
  <Paragraphs>14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楷体</vt:lpstr>
      <vt:lpstr>Arial</vt:lpstr>
      <vt:lpstr>Calibri</vt:lpstr>
      <vt:lpstr>Office 主题</vt:lpstr>
      <vt:lpstr>IO流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2023-10-07T01:21:15Z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