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method used to develop our project </a:t>
            </a:r>
            <a:r>
              <a:rPr lang="en-US"/>
              <a:t>follows 3 main approaches, </a:t>
            </a:r>
            <a:r>
              <a:rPr lang="en-US">
                <a:solidFill>
                  <a:schemeClr val="dk1"/>
                </a:solidFill>
              </a:rPr>
              <a:t>Infrastructure Setup,  Module Deployment and Integration and User-Focused Rollout.</a:t>
            </a:r>
            <a:endParaRPr>
              <a:solidFill>
                <a:schemeClr val="dk1"/>
              </a:solidFill>
            </a:endParaRPr>
          </a:p>
          <a:p>
            <a:pPr indent="0" lvl="0" marL="0" rtl="0" algn="l">
              <a:spcBef>
                <a:spcPts val="0"/>
              </a:spcBef>
              <a:spcAft>
                <a:spcPts val="0"/>
              </a:spcAft>
              <a:buNone/>
            </a:pPr>
            <a:r>
              <a:rPr lang="en-US">
                <a:solidFill>
                  <a:schemeClr val="dk1"/>
                </a:solidFill>
              </a:rPr>
              <a:t>All about these are given on the screen.</a:t>
            </a:r>
            <a:endParaRPr>
              <a:solidFill>
                <a:schemeClr val="dk1"/>
              </a:solidFill>
            </a:endParaRPr>
          </a:p>
          <a:p>
            <a:pPr indent="0" lvl="0" marL="0" rtl="0" algn="l">
              <a:spcBef>
                <a:spcPts val="0"/>
              </a:spcBef>
              <a:spcAft>
                <a:spcPts val="0"/>
              </a:spcAft>
              <a:buNone/>
            </a:pPr>
            <a:r>
              <a:t/>
            </a:r>
            <a:endParaRPr/>
          </a:p>
        </p:txBody>
      </p:sp>
      <p:sp>
        <p:nvSpPr>
          <p:cNvPr id="162" name="Google Shape;162;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437ae58eb_0_2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437ae58eb_0_2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coming to an end, we come to a conclusion, this is tha</a:t>
            </a:r>
            <a:r>
              <a:rPr lang="en-US"/>
              <a:t>t our system, “</a:t>
            </a:r>
            <a:r>
              <a:rPr lang="en-US">
                <a:solidFill>
                  <a:schemeClr val="dk1"/>
                </a:solidFill>
              </a:rPr>
              <a:t>Gastronomix AI” is poised to enhance efficiency, reduce food waste, and elevate the overall culinary experience, contributing to a more sustainable and environmentally conscious approach to cooking.It emerges as a comprehensive and innovative solution to address the challenges of kitchen inventory management and food waste reduction. By incorporating cutting-edge technology for precise ingredient recognition, providing a user-friendly interface, and promoting sustainable culinary practices.</a:t>
            </a:r>
            <a:endParaRPr>
              <a:solidFill>
                <a:schemeClr val="dk1"/>
              </a:solidFill>
            </a:endParaRPr>
          </a:p>
        </p:txBody>
      </p:sp>
      <p:sp>
        <p:nvSpPr>
          <p:cNvPr id="196" name="Google Shape;19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scope for expansion brings in the addition of newer features to our system, some of these are </a:t>
            </a:r>
            <a:r>
              <a:rPr b="1" lang="en-US">
                <a:solidFill>
                  <a:srgbClr val="2C3148"/>
                </a:solidFill>
              </a:rPr>
              <a:t>Smart Ecosystem Integration, AI-Driven Personalization and a Collaborative Culinary Community.</a:t>
            </a:r>
            <a:endParaRPr/>
          </a:p>
        </p:txBody>
      </p:sp>
      <p:sp>
        <p:nvSpPr>
          <p:cNvPr id="208" name="Google Shape;20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the </a:t>
            </a:r>
            <a:r>
              <a:rPr lang="en-US"/>
              <a:t>reference</a:t>
            </a:r>
            <a:r>
              <a:rPr lang="en-US"/>
              <a:t> materials we went through to bring about magic in our system, and ones that helped us in our development journey.</a:t>
            </a:r>
            <a:endParaRPr/>
          </a:p>
        </p:txBody>
      </p:sp>
      <p:sp>
        <p:nvSpPr>
          <p:cNvPr id="220" name="Google Shape;220;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8b6a2f62c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8b6a2f62c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Here’s a video of our system working.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deeply </a:t>
            </a:r>
            <a:r>
              <a:rPr lang="en-US"/>
              <a:t>thank</a:t>
            </a:r>
            <a:r>
              <a:rPr lang="en-US"/>
              <a:t> you for </a:t>
            </a:r>
            <a:r>
              <a:rPr lang="en-US"/>
              <a:t>viewing</a:t>
            </a:r>
            <a:r>
              <a:rPr lang="en-US"/>
              <a:t> through our presentation!</a:t>
            </a:r>
            <a:endParaRPr/>
          </a:p>
        </p:txBody>
      </p:sp>
      <p:sp>
        <p:nvSpPr>
          <p:cNvPr id="243" name="Google Shape;243;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Going through the </a:t>
            </a:r>
            <a:r>
              <a:rPr lang="en-US"/>
              <a:t>outline</a:t>
            </a:r>
            <a:r>
              <a:rPr lang="en-US"/>
              <a:t> of what topics are covered in this presentation, following are </a:t>
            </a:r>
            <a:r>
              <a:rPr lang="en-US">
                <a:solidFill>
                  <a:schemeClr val="dk1"/>
                </a:solidFill>
              </a:rPr>
              <a:t>Abstract</a:t>
            </a:r>
            <a:endParaRPr>
              <a:solidFill>
                <a:schemeClr val="dk1"/>
              </a:solidFill>
            </a:endParaRPr>
          </a:p>
          <a:p>
            <a:pPr indent="0" lvl="0" marL="0" rtl="0" algn="l">
              <a:spcBef>
                <a:spcPts val="0"/>
              </a:spcBef>
              <a:spcAft>
                <a:spcPts val="0"/>
              </a:spcAft>
              <a:buNone/>
            </a:pPr>
            <a:r>
              <a:rPr lang="en-US">
                <a:solidFill>
                  <a:schemeClr val="dk1"/>
                </a:solidFill>
              </a:rPr>
              <a:t>Problem Statement, Aims, Objective &amp; Proposed System/Solution, System Design/Architecture, System Development Approach (Technology Used), Algorithm &amp; Deployment, Conclusion, Future Scope, References, Video of the Project.</a:t>
            </a:r>
            <a:endParaRPr/>
          </a:p>
        </p:txBody>
      </p:sp>
      <p:sp>
        <p:nvSpPr>
          <p:cNvPr id="69" name="Google Shape;6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whole </a:t>
            </a:r>
            <a:r>
              <a:rPr lang="en-US"/>
              <a:t>idea</a:t>
            </a:r>
            <a:r>
              <a:rPr lang="en-US"/>
              <a:t> behind gastronomix Ai is that, </a:t>
            </a:r>
            <a:r>
              <a:rPr lang="en-US">
                <a:solidFill>
                  <a:srgbClr val="2C3148"/>
                </a:solidFill>
              </a:rPr>
              <a:t>Gastronomix A</a:t>
            </a:r>
            <a:r>
              <a:rPr b="1" lang="en-US">
                <a:solidFill>
                  <a:srgbClr val="2C3148"/>
                </a:solidFill>
              </a:rPr>
              <a:t>I</a:t>
            </a:r>
            <a:r>
              <a:rPr lang="en-US">
                <a:solidFill>
                  <a:srgbClr val="2C3148"/>
                </a:solidFill>
              </a:rPr>
              <a:t> is an advanced culinary intelligence platform designed to elevate the gastronomic experience. Combining state-of-the-art artificial intelligence with a rich culinary database, the platform offers real-time food recognition and categorization from images, empowering users to discover and understand the diverse world of ingredients. Gastronomix AI goes beyond image recognition, providing personalized recipe recommendations, nutritional insights, and dynamic suggestions for pairing ingredients to create delightful and health-conscious meals. With its intuitive interface and comprehensive culinary knowledge, Gastronomix AI redefines the way users engage with food, seamlessly blending technology, creativity, and nutritional awareness.</a:t>
            </a:r>
            <a:endParaRPr>
              <a:solidFill>
                <a:srgbClr val="2C3148"/>
              </a:solidFill>
            </a:endParaRPr>
          </a:p>
          <a:p>
            <a:pPr indent="0" lvl="0" marL="0" rtl="0" algn="l">
              <a:spcBef>
                <a:spcPts val="0"/>
              </a:spcBef>
              <a:spcAft>
                <a:spcPts val="0"/>
              </a:spcAft>
              <a:buNone/>
            </a:pPr>
            <a:r>
              <a:t/>
            </a:r>
            <a:endParaRPr/>
          </a:p>
        </p:txBody>
      </p:sp>
      <p:sp>
        <p:nvSpPr>
          <p:cNvPr id="81" name="Google Shape;8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problem statement, to be </a:t>
            </a:r>
            <a:r>
              <a:rPr lang="en-US"/>
              <a:t>specific</a:t>
            </a:r>
            <a:r>
              <a:rPr lang="en-US"/>
              <a:t> the problems that are </a:t>
            </a:r>
            <a:r>
              <a:rPr lang="en-US"/>
              <a:t>targeted</a:t>
            </a:r>
            <a:r>
              <a:rPr lang="en-US"/>
              <a:t> to be solved by the system are;</a:t>
            </a:r>
            <a:endParaRPr/>
          </a:p>
          <a:p>
            <a:pPr indent="-298450" lvl="0" marL="457200" rtl="0" algn="l">
              <a:spcBef>
                <a:spcPts val="0"/>
              </a:spcBef>
              <a:spcAft>
                <a:spcPts val="0"/>
              </a:spcAft>
              <a:buClr>
                <a:srgbClr val="2C3148"/>
              </a:buClr>
              <a:buSzPts val="1100"/>
              <a:buAutoNum type="arabicPeriod"/>
            </a:pPr>
            <a:r>
              <a:rPr lang="en-US">
                <a:solidFill>
                  <a:srgbClr val="2C3148"/>
                </a:solidFill>
              </a:rPr>
              <a:t>To </a:t>
            </a:r>
            <a:r>
              <a:rPr lang="en-US">
                <a:solidFill>
                  <a:srgbClr val="2C3148"/>
                </a:solidFill>
              </a:rPr>
              <a:t>address the prevalent inefficiencies in kitchen inventory management, providing a solution to minimize food waste and enhance operational effectiveness.</a:t>
            </a:r>
            <a:endParaRPr>
              <a:solidFill>
                <a:srgbClr val="2C3148"/>
              </a:solidFill>
            </a:endParaRPr>
          </a:p>
          <a:p>
            <a:pPr indent="-298450" lvl="0" marL="914400" rtl="0" algn="l">
              <a:spcBef>
                <a:spcPts val="0"/>
              </a:spcBef>
              <a:spcAft>
                <a:spcPts val="0"/>
              </a:spcAft>
              <a:buClr>
                <a:srgbClr val="2C3148"/>
              </a:buClr>
              <a:buSzPts val="1100"/>
              <a:buAutoNum type="arabicPeriod"/>
            </a:pPr>
            <a:r>
              <a:rPr lang="en-US">
                <a:solidFill>
                  <a:srgbClr val="2C3148"/>
                </a:solidFill>
              </a:rPr>
              <a:t>Face challenges in promptly and accurately identifying ingredients, hindering the optimization of resources in their culinary pursuits</a:t>
            </a:r>
            <a:endParaRPr>
              <a:solidFill>
                <a:srgbClr val="2C3148"/>
              </a:solidFill>
            </a:endParaRPr>
          </a:p>
          <a:p>
            <a:pPr indent="-298450" lvl="0" marL="914400" rtl="0" algn="l">
              <a:spcBef>
                <a:spcPts val="0"/>
              </a:spcBef>
              <a:spcAft>
                <a:spcPts val="0"/>
              </a:spcAft>
              <a:buClr>
                <a:srgbClr val="2C3148"/>
              </a:buClr>
              <a:buSzPts val="1100"/>
              <a:buAutoNum type="arabicPeriod"/>
            </a:pPr>
            <a:r>
              <a:rPr lang="en-US">
                <a:solidFill>
                  <a:srgbClr val="2C3148"/>
                </a:solidFill>
              </a:rPr>
              <a:t>The demand for a sophisticated and user-friendly solution</a:t>
            </a:r>
            <a:endParaRPr>
              <a:solidFill>
                <a:srgbClr val="2C3148"/>
              </a:solidFill>
            </a:endParaRPr>
          </a:p>
        </p:txBody>
      </p:sp>
      <p:sp>
        <p:nvSpPr>
          <p:cNvPr id="93" name="Google Shape;9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aim of the project, overall is to develop </a:t>
            </a:r>
            <a:r>
              <a:rPr lang="en-US">
                <a:solidFill>
                  <a:schemeClr val="dk1"/>
                </a:solidFill>
              </a:rPr>
              <a:t>an innovative food inventory management system, the project aims to seamlessly identify and organize ingredients using cutting-edge technology, ultimately minimizing food waste, enhancing user convenience, and promoting sustainable culinary practices through optimal resource utilization.</a:t>
            </a:r>
            <a:endParaRPr/>
          </a:p>
        </p:txBody>
      </p:sp>
      <p:sp>
        <p:nvSpPr>
          <p:cNvPr id="105" name="Google Shape;10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objectives to be kept in mind and covered during the </a:t>
            </a:r>
            <a:r>
              <a:rPr lang="en-US"/>
              <a:t>development</a:t>
            </a:r>
            <a:r>
              <a:rPr lang="en-US"/>
              <a:t> of </a:t>
            </a:r>
            <a:r>
              <a:rPr lang="en-US"/>
              <a:t>our</a:t>
            </a:r>
            <a:r>
              <a:rPr lang="en-US"/>
              <a:t> project are, </a:t>
            </a:r>
            <a:endParaRPr/>
          </a:p>
          <a:p>
            <a:pPr indent="-260350" lvl="0" marL="342900" rtl="0" algn="l">
              <a:spcBef>
                <a:spcPts val="0"/>
              </a:spcBef>
              <a:spcAft>
                <a:spcPts val="0"/>
              </a:spcAft>
              <a:buClr>
                <a:srgbClr val="2C3148"/>
              </a:buClr>
              <a:buSzPts val="1100"/>
              <a:buAutoNum type="arabicPeriod"/>
            </a:pPr>
            <a:r>
              <a:rPr lang="en-US">
                <a:solidFill>
                  <a:srgbClr val="2C3148"/>
                </a:solidFill>
              </a:rPr>
              <a:t>Advanced Ingredient Recognition Implementation:</a:t>
            </a:r>
            <a:endParaRPr>
              <a:solidFill>
                <a:srgbClr val="2C3148"/>
              </a:solidFill>
            </a:endParaRPr>
          </a:p>
          <a:p>
            <a:pPr indent="-260350" lvl="0" marL="342900" rtl="0" algn="l">
              <a:spcBef>
                <a:spcPts val="0"/>
              </a:spcBef>
              <a:spcAft>
                <a:spcPts val="0"/>
              </a:spcAft>
              <a:buClr>
                <a:srgbClr val="2C3148"/>
              </a:buClr>
              <a:buSzPts val="1100"/>
              <a:buAutoNum type="arabicPeriod"/>
            </a:pPr>
            <a:r>
              <a:rPr lang="en-US">
                <a:solidFill>
                  <a:srgbClr val="2C3148"/>
                </a:solidFill>
              </a:rPr>
              <a:t>Streamlined Kitchen Inventory Management Interface:</a:t>
            </a:r>
            <a:endParaRPr>
              <a:solidFill>
                <a:srgbClr val="2C3148"/>
              </a:solidFill>
            </a:endParaRPr>
          </a:p>
          <a:p>
            <a:pPr indent="-260350" lvl="0" marL="342900" rtl="0" algn="l">
              <a:spcBef>
                <a:spcPts val="0"/>
              </a:spcBef>
              <a:spcAft>
                <a:spcPts val="0"/>
              </a:spcAft>
              <a:buClr>
                <a:srgbClr val="2C3148"/>
              </a:buClr>
              <a:buSzPts val="1100"/>
              <a:buAutoNum type="arabicPeriod"/>
            </a:pPr>
            <a:r>
              <a:rPr lang="en-US">
                <a:solidFill>
                  <a:srgbClr val="2C3148"/>
                </a:solidFill>
              </a:rPr>
              <a:t>Minimization of Food Waste and Promotion of Sustainability:</a:t>
            </a:r>
            <a:endParaRPr/>
          </a:p>
        </p:txBody>
      </p:sp>
      <p:sp>
        <p:nvSpPr>
          <p:cNvPr id="116" name="Google Shape;116;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order to battle the problems, we have come up with some solutions. These also cover and adhere to our objectives.</a:t>
            </a:r>
            <a:endParaRPr/>
          </a:p>
          <a:p>
            <a:pPr indent="0" lvl="0" marL="0" rtl="0" algn="l">
              <a:spcBef>
                <a:spcPts val="0"/>
              </a:spcBef>
              <a:spcAft>
                <a:spcPts val="0"/>
              </a:spcAft>
              <a:buNone/>
            </a:pPr>
            <a:r>
              <a:rPr lang="en-US"/>
              <a:t>These solutions are shown on the screen.</a:t>
            </a:r>
            <a:endParaRPr/>
          </a:p>
        </p:txBody>
      </p:sp>
      <p:sp>
        <p:nvSpPr>
          <p:cNvPr id="122" name="Google Shape;12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whole </a:t>
            </a:r>
            <a:r>
              <a:rPr lang="en-US"/>
              <a:t>idea</a:t>
            </a:r>
            <a:r>
              <a:rPr lang="en-US"/>
              <a:t> </a:t>
            </a:r>
            <a:r>
              <a:rPr lang="en-US"/>
              <a:t>behind on “how our project has been put along together” is described by the figure on your screen.</a:t>
            </a:r>
            <a:endParaRPr/>
          </a:p>
          <a:p>
            <a:pPr indent="0" lvl="0" marL="0" rtl="0" algn="l">
              <a:spcBef>
                <a:spcPts val="0"/>
              </a:spcBef>
              <a:spcAft>
                <a:spcPts val="0"/>
              </a:spcAft>
              <a:buNone/>
            </a:pPr>
            <a:r>
              <a:rPr lang="en-US"/>
              <a:t>Consisting of 4 modules namely, UI module, backend processing module, Ingredient recognition module and Database management module.</a:t>
            </a:r>
            <a:endParaRPr/>
          </a:p>
          <a:p>
            <a:pPr indent="0" lvl="0" marL="0" rtl="0" algn="l">
              <a:spcBef>
                <a:spcPts val="0"/>
              </a:spcBef>
              <a:spcAft>
                <a:spcPts val="0"/>
              </a:spcAft>
              <a:buNone/>
            </a:pPr>
            <a:r>
              <a:rPr lang="en-US"/>
              <a:t>All of these work in harmony in order for the system to work.</a:t>
            </a:r>
            <a:endParaRPr/>
          </a:p>
        </p:txBody>
      </p:sp>
      <p:sp>
        <p:nvSpPr>
          <p:cNvPr id="134" name="Google Shape;13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Going into each module </a:t>
            </a:r>
            <a:r>
              <a:rPr lang="en-US"/>
              <a:t>specifically</a:t>
            </a:r>
            <a:r>
              <a:rPr lang="en-US"/>
              <a:t> is what we cover here. </a:t>
            </a:r>
            <a:r>
              <a:rPr lang="en-US"/>
              <a:t>Each</a:t>
            </a:r>
            <a:r>
              <a:rPr lang="en-US"/>
              <a:t> of their </a:t>
            </a:r>
            <a:r>
              <a:rPr lang="en-US"/>
              <a:t>functionality</a:t>
            </a:r>
            <a:r>
              <a:rPr lang="en-US"/>
              <a:t> is given in a much </a:t>
            </a:r>
            <a:r>
              <a:rPr lang="en-US"/>
              <a:t>specific</a:t>
            </a:r>
            <a:r>
              <a:rPr lang="en-US"/>
              <a:t> but yet shorter way to help understand.</a:t>
            </a:r>
            <a:endParaRPr/>
          </a:p>
        </p:txBody>
      </p:sp>
      <p:sp>
        <p:nvSpPr>
          <p:cNvPr id="147" name="Google Shape;147;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3542283" y="2186432"/>
            <a:ext cx="205943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390550" y="1198829"/>
            <a:ext cx="8362899" cy="18554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rgbClr val="2C3148"/>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3"/>
          <p:cNvSpPr txBox="1"/>
          <p:nvPr>
            <p:ph type="ctrTitle"/>
          </p:nvPr>
        </p:nvSpPr>
        <p:spPr>
          <a:xfrm>
            <a:off x="390550" y="516382"/>
            <a:ext cx="8206740" cy="11201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4"/>
          <p:cNvSpPr txBox="1"/>
          <p:nvPr>
            <p:ph type="title"/>
          </p:nvPr>
        </p:nvSpPr>
        <p:spPr>
          <a:xfrm>
            <a:off x="3542283" y="2186432"/>
            <a:ext cx="205943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3542283" y="2186432"/>
            <a:ext cx="205943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7141475" cy="480309"/>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1185671" cy="455675"/>
          </a:xfrm>
          <a:prstGeom prst="rect">
            <a:avLst/>
          </a:prstGeom>
          <a:noFill/>
          <a:ln>
            <a:noFill/>
          </a:ln>
        </p:spPr>
      </p:pic>
      <p:sp>
        <p:nvSpPr>
          <p:cNvPr id="8" name="Google Shape;8;p1"/>
          <p:cNvSpPr/>
          <p:nvPr/>
        </p:nvSpPr>
        <p:spPr>
          <a:xfrm>
            <a:off x="762" y="0"/>
            <a:ext cx="7088505" cy="389890"/>
          </a:xfrm>
          <a:custGeom>
            <a:rect b="b" l="l" r="r" t="t"/>
            <a:pathLst>
              <a:path extrusionOk="0" h="389890" w="7088505">
                <a:moveTo>
                  <a:pt x="0" y="389382"/>
                </a:moveTo>
                <a:lnTo>
                  <a:pt x="7088124" y="389382"/>
                </a:lnTo>
                <a:lnTo>
                  <a:pt x="7088124" y="0"/>
                </a:lnTo>
                <a:lnTo>
                  <a:pt x="0" y="0"/>
                </a:lnTo>
                <a:lnTo>
                  <a:pt x="0" y="389382"/>
                </a:lnTo>
                <a:close/>
              </a:path>
            </a:pathLst>
          </a:custGeom>
          <a:solidFill>
            <a:srgbClr val="2133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762" y="0"/>
            <a:ext cx="7088505" cy="389890"/>
          </a:xfrm>
          <a:custGeom>
            <a:rect b="b" l="l" r="r" t="t"/>
            <a:pathLst>
              <a:path extrusionOk="0" h="389890" w="7088505">
                <a:moveTo>
                  <a:pt x="0" y="389382"/>
                </a:moveTo>
                <a:lnTo>
                  <a:pt x="7088124" y="389382"/>
                </a:lnTo>
                <a:lnTo>
                  <a:pt x="7088124" y="0"/>
                </a:lnTo>
              </a:path>
              <a:path extrusionOk="0" h="389890" w="7088505">
                <a:moveTo>
                  <a:pt x="0" y="0"/>
                </a:moveTo>
                <a:lnTo>
                  <a:pt x="0" y="389382"/>
                </a:lnTo>
              </a:path>
            </a:pathLst>
          </a:custGeom>
          <a:noFill/>
          <a:ln cap="flat" cmpd="sng" w="25400">
            <a:solidFill>
              <a:srgbClr val="2133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txBox="1"/>
          <p:nvPr>
            <p:ph type="title"/>
          </p:nvPr>
        </p:nvSpPr>
        <p:spPr>
          <a:xfrm>
            <a:off x="3542283" y="2186432"/>
            <a:ext cx="2059432"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90550" y="1198829"/>
            <a:ext cx="8362899" cy="18554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rgbClr val="2C3148"/>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5.png"/><Relationship Id="rId9"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5.png"/><Relationship Id="rId9" Type="http://schemas.openxmlformats.org/officeDocument/2006/relationships/hyperlink" Target="https://www.theguardian.com/environment/2023/aug/16/ai-fine-dining-chefs-restaurants" TargetMode="External"/><Relationship Id="rId5" Type="http://schemas.openxmlformats.org/officeDocument/2006/relationships/hyperlink" Target="https://www.sciencedirect.com/science/article/pii/S2352550921003171" TargetMode="External"/><Relationship Id="rId6" Type="http://schemas.openxmlformats.org/officeDocument/2006/relationships/hyperlink" Target="https://www.ncbi.nlm.nih.gov/pmc/articles/PMC7392851/" TargetMode="External"/><Relationship Id="rId7" Type="http://schemas.openxmlformats.org/officeDocument/2006/relationships/hyperlink" Target="https://www.connectpos.com/pos-solution-for-restaurants-deal-with-challenges/" TargetMode="External"/><Relationship Id="rId8" Type="http://schemas.openxmlformats.org/officeDocument/2006/relationships/hyperlink" Target="https://www.mdpi.com/2071-1050/14/15/925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olf22tNcwOvLPuXBjZRReOayO0ioAOu6/view" TargetMode="External"/><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jpg"/><Relationship Id="rId5" Type="http://schemas.openxmlformats.org/officeDocument/2006/relationships/image" Target="../media/image10.jp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8" name="Google Shape;48;p7"/>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49" name="Google Shape;49;p7"/>
          <p:cNvGrpSpPr/>
          <p:nvPr/>
        </p:nvGrpSpPr>
        <p:grpSpPr>
          <a:xfrm>
            <a:off x="0" y="0"/>
            <a:ext cx="9144381" cy="5021578"/>
            <a:chOff x="0" y="0"/>
            <a:chExt cx="9144381" cy="5021578"/>
          </a:xfrm>
        </p:grpSpPr>
        <p:pic>
          <p:nvPicPr>
            <p:cNvPr id="50" name="Google Shape;50;p7"/>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51" name="Google Shape;51;p7"/>
            <p:cNvSpPr/>
            <p:nvPr/>
          </p:nvSpPr>
          <p:spPr>
            <a:xfrm>
              <a:off x="9028176"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7"/>
            <p:cNvPicPr preferRelativeResize="0"/>
            <p:nvPr/>
          </p:nvPicPr>
          <p:blipFill rotWithShape="1">
            <a:blip r:embed="rId5">
              <a:alphaModFix/>
            </a:blip>
            <a:srcRect b="0" l="0" r="0" t="0"/>
            <a:stretch/>
          </p:blipFill>
          <p:spPr>
            <a:xfrm>
              <a:off x="0" y="0"/>
              <a:ext cx="9143999" cy="5021578"/>
            </a:xfrm>
            <a:prstGeom prst="rect">
              <a:avLst/>
            </a:prstGeom>
            <a:noFill/>
            <a:ln>
              <a:noFill/>
            </a:ln>
          </p:spPr>
        </p:pic>
      </p:grpSp>
      <p:sp>
        <p:nvSpPr>
          <p:cNvPr id="53" name="Google Shape;53;p7"/>
          <p:cNvSpPr txBox="1"/>
          <p:nvPr/>
        </p:nvSpPr>
        <p:spPr>
          <a:xfrm>
            <a:off x="2376042" y="4498340"/>
            <a:ext cx="439166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imes New Roman"/>
                <a:ea typeface="Times New Roman"/>
                <a:cs typeface="Times New Roman"/>
                <a:sym typeface="Times New Roman"/>
              </a:rPr>
              <a:t>Disclaimer:  The content is curated for educational purposes only.</a:t>
            </a:r>
            <a:endParaRPr sz="1200">
              <a:solidFill>
                <a:schemeClr val="dk1"/>
              </a:solidFill>
              <a:latin typeface="Times New Roman"/>
              <a:ea typeface="Times New Roman"/>
              <a:cs typeface="Times New Roman"/>
              <a:sym typeface="Times New Roman"/>
            </a:endParaRPr>
          </a:p>
        </p:txBody>
      </p:sp>
      <p:grpSp>
        <p:nvGrpSpPr>
          <p:cNvPr id="54" name="Google Shape;54;p7"/>
          <p:cNvGrpSpPr/>
          <p:nvPr/>
        </p:nvGrpSpPr>
        <p:grpSpPr>
          <a:xfrm>
            <a:off x="1123950" y="1002030"/>
            <a:ext cx="6898005" cy="3103245"/>
            <a:chOff x="1123950" y="1002030"/>
            <a:chExt cx="6898005" cy="3103245"/>
          </a:xfrm>
        </p:grpSpPr>
        <p:sp>
          <p:nvSpPr>
            <p:cNvPr id="55" name="Google Shape;55;p7"/>
            <p:cNvSpPr/>
            <p:nvPr/>
          </p:nvSpPr>
          <p:spPr>
            <a:xfrm>
              <a:off x="1123950" y="1002030"/>
              <a:ext cx="6898005" cy="3103245"/>
            </a:xfrm>
            <a:custGeom>
              <a:rect b="b" l="l" r="r" t="t"/>
              <a:pathLst>
                <a:path extrusionOk="0" h="3103245" w="6898005">
                  <a:moveTo>
                    <a:pt x="6645021" y="0"/>
                  </a:moveTo>
                  <a:lnTo>
                    <a:pt x="252603" y="0"/>
                  </a:lnTo>
                  <a:lnTo>
                    <a:pt x="207200" y="4071"/>
                  </a:lnTo>
                  <a:lnTo>
                    <a:pt x="164466" y="15810"/>
                  </a:lnTo>
                  <a:lnTo>
                    <a:pt x="125114" y="34501"/>
                  </a:lnTo>
                  <a:lnTo>
                    <a:pt x="89859" y="59429"/>
                  </a:lnTo>
                  <a:lnTo>
                    <a:pt x="59413" y="89879"/>
                  </a:lnTo>
                  <a:lnTo>
                    <a:pt x="34490" y="125137"/>
                  </a:lnTo>
                  <a:lnTo>
                    <a:pt x="15804" y="164486"/>
                  </a:lnTo>
                  <a:lnTo>
                    <a:pt x="4070" y="207213"/>
                  </a:lnTo>
                  <a:lnTo>
                    <a:pt x="0" y="252603"/>
                  </a:lnTo>
                  <a:lnTo>
                    <a:pt x="0" y="2850261"/>
                  </a:lnTo>
                  <a:lnTo>
                    <a:pt x="4070" y="2895663"/>
                  </a:lnTo>
                  <a:lnTo>
                    <a:pt x="15804" y="2938397"/>
                  </a:lnTo>
                  <a:lnTo>
                    <a:pt x="34490" y="2977749"/>
                  </a:lnTo>
                  <a:lnTo>
                    <a:pt x="59413" y="3013004"/>
                  </a:lnTo>
                  <a:lnTo>
                    <a:pt x="89859" y="3043450"/>
                  </a:lnTo>
                  <a:lnTo>
                    <a:pt x="125114" y="3068373"/>
                  </a:lnTo>
                  <a:lnTo>
                    <a:pt x="164466" y="3087059"/>
                  </a:lnTo>
                  <a:lnTo>
                    <a:pt x="207200" y="3098793"/>
                  </a:lnTo>
                  <a:lnTo>
                    <a:pt x="252603" y="3102864"/>
                  </a:lnTo>
                  <a:lnTo>
                    <a:pt x="6645021" y="3102864"/>
                  </a:lnTo>
                  <a:lnTo>
                    <a:pt x="6690410" y="3098793"/>
                  </a:lnTo>
                  <a:lnTo>
                    <a:pt x="6733137" y="3087059"/>
                  </a:lnTo>
                  <a:lnTo>
                    <a:pt x="6772486" y="3068373"/>
                  </a:lnTo>
                  <a:lnTo>
                    <a:pt x="6807744" y="3043450"/>
                  </a:lnTo>
                  <a:lnTo>
                    <a:pt x="6838194" y="3013004"/>
                  </a:lnTo>
                  <a:lnTo>
                    <a:pt x="6863122" y="2977749"/>
                  </a:lnTo>
                  <a:lnTo>
                    <a:pt x="6881813" y="2938397"/>
                  </a:lnTo>
                  <a:lnTo>
                    <a:pt x="6893552" y="2895663"/>
                  </a:lnTo>
                  <a:lnTo>
                    <a:pt x="6897624" y="2850261"/>
                  </a:lnTo>
                  <a:lnTo>
                    <a:pt x="6897624" y="252603"/>
                  </a:lnTo>
                  <a:lnTo>
                    <a:pt x="6893552" y="207213"/>
                  </a:lnTo>
                  <a:lnTo>
                    <a:pt x="6881813" y="164486"/>
                  </a:lnTo>
                  <a:lnTo>
                    <a:pt x="6863122" y="125137"/>
                  </a:lnTo>
                  <a:lnTo>
                    <a:pt x="6838194" y="89879"/>
                  </a:lnTo>
                  <a:lnTo>
                    <a:pt x="6807744" y="59429"/>
                  </a:lnTo>
                  <a:lnTo>
                    <a:pt x="6772486" y="34501"/>
                  </a:lnTo>
                  <a:lnTo>
                    <a:pt x="6733137" y="15810"/>
                  </a:lnTo>
                  <a:lnTo>
                    <a:pt x="6690410" y="4071"/>
                  </a:lnTo>
                  <a:lnTo>
                    <a:pt x="6645021" y="0"/>
                  </a:lnTo>
                  <a:close/>
                </a:path>
              </a:pathLst>
            </a:custGeom>
            <a:solidFill>
              <a:srgbClr val="E4ED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7"/>
            <p:cNvSpPr/>
            <p:nvPr/>
          </p:nvSpPr>
          <p:spPr>
            <a:xfrm>
              <a:off x="1123950" y="1002030"/>
              <a:ext cx="6898005" cy="3103245"/>
            </a:xfrm>
            <a:custGeom>
              <a:rect b="b" l="l" r="r" t="t"/>
              <a:pathLst>
                <a:path extrusionOk="0" h="3103245" w="6898005">
                  <a:moveTo>
                    <a:pt x="0" y="252603"/>
                  </a:moveTo>
                  <a:lnTo>
                    <a:pt x="4070" y="207213"/>
                  </a:lnTo>
                  <a:lnTo>
                    <a:pt x="15804" y="164486"/>
                  </a:lnTo>
                  <a:lnTo>
                    <a:pt x="34490" y="125137"/>
                  </a:lnTo>
                  <a:lnTo>
                    <a:pt x="59413" y="89879"/>
                  </a:lnTo>
                  <a:lnTo>
                    <a:pt x="89859" y="59429"/>
                  </a:lnTo>
                  <a:lnTo>
                    <a:pt x="125114" y="34501"/>
                  </a:lnTo>
                  <a:lnTo>
                    <a:pt x="164466" y="15810"/>
                  </a:lnTo>
                  <a:lnTo>
                    <a:pt x="207200" y="4071"/>
                  </a:lnTo>
                  <a:lnTo>
                    <a:pt x="252603" y="0"/>
                  </a:lnTo>
                  <a:lnTo>
                    <a:pt x="6645021" y="0"/>
                  </a:lnTo>
                  <a:lnTo>
                    <a:pt x="6690410" y="4071"/>
                  </a:lnTo>
                  <a:lnTo>
                    <a:pt x="6733137" y="15810"/>
                  </a:lnTo>
                  <a:lnTo>
                    <a:pt x="6772486" y="34501"/>
                  </a:lnTo>
                  <a:lnTo>
                    <a:pt x="6807744" y="59429"/>
                  </a:lnTo>
                  <a:lnTo>
                    <a:pt x="6838194" y="89879"/>
                  </a:lnTo>
                  <a:lnTo>
                    <a:pt x="6863122" y="125137"/>
                  </a:lnTo>
                  <a:lnTo>
                    <a:pt x="6881813" y="164486"/>
                  </a:lnTo>
                  <a:lnTo>
                    <a:pt x="6893552" y="207213"/>
                  </a:lnTo>
                  <a:lnTo>
                    <a:pt x="6897624" y="252603"/>
                  </a:lnTo>
                  <a:lnTo>
                    <a:pt x="6897624" y="2850261"/>
                  </a:lnTo>
                  <a:lnTo>
                    <a:pt x="6893552" y="2895663"/>
                  </a:lnTo>
                  <a:lnTo>
                    <a:pt x="6881813" y="2938397"/>
                  </a:lnTo>
                  <a:lnTo>
                    <a:pt x="6863122" y="2977749"/>
                  </a:lnTo>
                  <a:lnTo>
                    <a:pt x="6838194" y="3013004"/>
                  </a:lnTo>
                  <a:lnTo>
                    <a:pt x="6807744" y="3043450"/>
                  </a:lnTo>
                  <a:lnTo>
                    <a:pt x="6772486" y="3068373"/>
                  </a:lnTo>
                  <a:lnTo>
                    <a:pt x="6733137" y="3087059"/>
                  </a:lnTo>
                  <a:lnTo>
                    <a:pt x="6690410" y="3098793"/>
                  </a:lnTo>
                  <a:lnTo>
                    <a:pt x="6645021" y="3102864"/>
                  </a:lnTo>
                  <a:lnTo>
                    <a:pt x="252603" y="3102864"/>
                  </a:lnTo>
                  <a:lnTo>
                    <a:pt x="207200" y="3098793"/>
                  </a:lnTo>
                  <a:lnTo>
                    <a:pt x="164466" y="3087059"/>
                  </a:lnTo>
                  <a:lnTo>
                    <a:pt x="125114" y="3068373"/>
                  </a:lnTo>
                  <a:lnTo>
                    <a:pt x="89859" y="3043450"/>
                  </a:lnTo>
                  <a:lnTo>
                    <a:pt x="59413" y="3013004"/>
                  </a:lnTo>
                  <a:lnTo>
                    <a:pt x="34490" y="2977749"/>
                  </a:lnTo>
                  <a:lnTo>
                    <a:pt x="15804" y="2938397"/>
                  </a:lnTo>
                  <a:lnTo>
                    <a:pt x="4070" y="2895663"/>
                  </a:lnTo>
                  <a:lnTo>
                    <a:pt x="0" y="2850261"/>
                  </a:lnTo>
                  <a:lnTo>
                    <a:pt x="0" y="252603"/>
                  </a:lnTo>
                  <a:close/>
                </a:path>
              </a:pathLst>
            </a:custGeom>
            <a:noFill/>
            <a:ln cap="flat" cmpd="sng" w="25400">
              <a:solidFill>
                <a:srgbClr val="9BDB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 name="Google Shape;57;p7"/>
            <p:cNvPicPr preferRelativeResize="0"/>
            <p:nvPr/>
          </p:nvPicPr>
          <p:blipFill rotWithShape="1">
            <a:blip r:embed="rId6">
              <a:alphaModFix/>
            </a:blip>
            <a:srcRect b="0" l="0" r="0" t="0"/>
            <a:stretch/>
          </p:blipFill>
          <p:spPr>
            <a:xfrm>
              <a:off x="4756403" y="1621536"/>
              <a:ext cx="1162812" cy="388619"/>
            </a:xfrm>
            <a:prstGeom prst="rect">
              <a:avLst/>
            </a:prstGeom>
            <a:noFill/>
            <a:ln>
              <a:noFill/>
            </a:ln>
          </p:spPr>
        </p:pic>
        <p:pic>
          <p:nvPicPr>
            <p:cNvPr id="58" name="Google Shape;58;p7"/>
            <p:cNvPicPr preferRelativeResize="0"/>
            <p:nvPr/>
          </p:nvPicPr>
          <p:blipFill rotWithShape="1">
            <a:blip r:embed="rId7">
              <a:alphaModFix/>
            </a:blip>
            <a:srcRect b="0" l="0" r="0" t="0"/>
            <a:stretch/>
          </p:blipFill>
          <p:spPr>
            <a:xfrm>
              <a:off x="3675888" y="1607820"/>
              <a:ext cx="787908" cy="414527"/>
            </a:xfrm>
            <a:prstGeom prst="rect">
              <a:avLst/>
            </a:prstGeom>
            <a:noFill/>
            <a:ln>
              <a:noFill/>
            </a:ln>
          </p:spPr>
        </p:pic>
        <p:sp>
          <p:nvSpPr>
            <p:cNvPr id="59" name="Google Shape;59;p7"/>
            <p:cNvSpPr/>
            <p:nvPr/>
          </p:nvSpPr>
          <p:spPr>
            <a:xfrm>
              <a:off x="4610100" y="1534668"/>
              <a:ext cx="1455420" cy="561975"/>
            </a:xfrm>
            <a:custGeom>
              <a:rect b="b" l="l" r="r" t="t"/>
              <a:pathLst>
                <a:path extrusionOk="0" h="561975" w="1455420">
                  <a:moveTo>
                    <a:pt x="0" y="0"/>
                  </a:moveTo>
                  <a:lnTo>
                    <a:pt x="0" y="561975"/>
                  </a:lnTo>
                </a:path>
                <a:path extrusionOk="0" h="561975" w="1455420">
                  <a:moveTo>
                    <a:pt x="1455420" y="0"/>
                  </a:moveTo>
                  <a:lnTo>
                    <a:pt x="1455420" y="561975"/>
                  </a:lnTo>
                </a:path>
              </a:pathLst>
            </a:custGeom>
            <a:noFill/>
            <a:ln cap="flat" cmpd="sng" w="9525">
              <a:solidFill>
                <a:srgbClr val="A6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8">
              <a:alphaModFix/>
            </a:blip>
            <a:srcRect b="0" l="0" r="0" t="0"/>
            <a:stretch/>
          </p:blipFill>
          <p:spPr>
            <a:xfrm>
              <a:off x="6211823" y="1633728"/>
              <a:ext cx="1403603" cy="362712"/>
            </a:xfrm>
            <a:prstGeom prst="rect">
              <a:avLst/>
            </a:prstGeom>
            <a:noFill/>
            <a:ln>
              <a:noFill/>
            </a:ln>
          </p:spPr>
        </p:pic>
        <p:sp>
          <p:nvSpPr>
            <p:cNvPr id="61" name="Google Shape;61;p7"/>
            <p:cNvSpPr/>
            <p:nvPr/>
          </p:nvSpPr>
          <p:spPr>
            <a:xfrm>
              <a:off x="3529583" y="1534668"/>
              <a:ext cx="0" cy="561975"/>
            </a:xfrm>
            <a:custGeom>
              <a:rect b="b" l="l" r="r" t="t"/>
              <a:pathLst>
                <a:path extrusionOk="0" h="561975" w="120000">
                  <a:moveTo>
                    <a:pt x="0" y="0"/>
                  </a:moveTo>
                  <a:lnTo>
                    <a:pt x="0" y="561975"/>
                  </a:lnTo>
                </a:path>
              </a:pathLst>
            </a:custGeom>
            <a:noFill/>
            <a:ln cap="flat" cmpd="sng" w="9525">
              <a:solidFill>
                <a:srgbClr val="A6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7"/>
            <p:cNvPicPr preferRelativeResize="0"/>
            <p:nvPr/>
          </p:nvPicPr>
          <p:blipFill rotWithShape="1">
            <a:blip r:embed="rId9">
              <a:alphaModFix/>
            </a:blip>
            <a:srcRect b="0" l="0" r="0" t="0"/>
            <a:stretch/>
          </p:blipFill>
          <p:spPr>
            <a:xfrm>
              <a:off x="1566672" y="1495044"/>
              <a:ext cx="1816607" cy="454152"/>
            </a:xfrm>
            <a:prstGeom prst="rect">
              <a:avLst/>
            </a:prstGeom>
            <a:noFill/>
            <a:ln>
              <a:noFill/>
            </a:ln>
          </p:spPr>
        </p:pic>
      </p:grpSp>
      <p:sp>
        <p:nvSpPr>
          <p:cNvPr id="63" name="Google Shape;63;p7"/>
          <p:cNvSpPr txBox="1"/>
          <p:nvPr>
            <p:ph type="title"/>
          </p:nvPr>
        </p:nvSpPr>
        <p:spPr>
          <a:xfrm>
            <a:off x="1307475" y="2338575"/>
            <a:ext cx="6546600" cy="3669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300">
                <a:solidFill>
                  <a:srgbClr val="272C45"/>
                </a:solidFill>
                <a:latin typeface="Times New Roman"/>
                <a:ea typeface="Times New Roman"/>
                <a:cs typeface="Times New Roman"/>
                <a:sym typeface="Times New Roman"/>
              </a:rPr>
              <a:t>Gastronomix AI: CULINARY INSIGHT HUB</a:t>
            </a:r>
            <a:endParaRPr sz="2300">
              <a:latin typeface="Times New Roman"/>
              <a:ea typeface="Times New Roman"/>
              <a:cs typeface="Times New Roman"/>
              <a:sym typeface="Times New Roman"/>
            </a:endParaRPr>
          </a:p>
        </p:txBody>
      </p:sp>
      <p:sp>
        <p:nvSpPr>
          <p:cNvPr id="64" name="Google Shape;64;p7"/>
          <p:cNvSpPr txBox="1"/>
          <p:nvPr/>
        </p:nvSpPr>
        <p:spPr>
          <a:xfrm>
            <a:off x="5440804" y="3486150"/>
            <a:ext cx="2174622"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GUIDE: </a:t>
            </a:r>
            <a:r>
              <a:rPr b="1" lang="en-US" sz="1200">
                <a:solidFill>
                  <a:schemeClr val="dk1"/>
                </a:solidFill>
                <a:latin typeface="Times New Roman"/>
                <a:ea typeface="Times New Roman"/>
                <a:cs typeface="Times New Roman"/>
                <a:sym typeface="Times New Roman"/>
              </a:rPr>
              <a:t>SHILPA HARIRAJ</a:t>
            </a:r>
            <a:endParaRPr sz="1200">
              <a:solidFill>
                <a:schemeClr val="dk1"/>
              </a:solidFill>
              <a:latin typeface="Times New Roman"/>
              <a:ea typeface="Times New Roman"/>
              <a:cs typeface="Times New Roman"/>
              <a:sym typeface="Times New Roman"/>
            </a:endParaRPr>
          </a:p>
        </p:txBody>
      </p:sp>
      <p:sp>
        <p:nvSpPr>
          <p:cNvPr id="65" name="Google Shape;65;p7"/>
          <p:cNvSpPr txBox="1"/>
          <p:nvPr/>
        </p:nvSpPr>
        <p:spPr>
          <a:xfrm>
            <a:off x="2559672" y="3028950"/>
            <a:ext cx="1860000" cy="728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ADITYA </a:t>
            </a:r>
            <a:endParaRPr/>
          </a:p>
          <a:p>
            <a:pPr indent="0" lvl="0" marL="12700" marR="0" rtl="0" algn="l">
              <a:lnSpc>
                <a:spcPct val="100000"/>
              </a:lnSpc>
              <a:spcBef>
                <a:spcPts val="100"/>
              </a:spcBef>
              <a:spcAft>
                <a:spcPts val="0"/>
              </a:spcAft>
              <a:buNone/>
            </a:pPr>
            <a:r>
              <a:rPr lang="en-US" sz="1100">
                <a:solidFill>
                  <a:schemeClr val="dk1"/>
                </a:solidFill>
                <a:latin typeface="Times New Roman"/>
                <a:ea typeface="Times New Roman"/>
                <a:cs typeface="Times New Roman"/>
                <a:sym typeface="Times New Roman"/>
              </a:rPr>
              <a:t>ADITI SHARMA</a:t>
            </a:r>
            <a:endParaRPr/>
          </a:p>
          <a:p>
            <a:pPr indent="0" lvl="0" marL="12700" marR="0" rtl="0" algn="l">
              <a:lnSpc>
                <a:spcPct val="100000"/>
              </a:lnSpc>
              <a:spcBef>
                <a:spcPts val="100"/>
              </a:spcBef>
              <a:spcAft>
                <a:spcPts val="0"/>
              </a:spcAft>
              <a:buNone/>
            </a:pPr>
            <a:r>
              <a:rPr lang="en-US" sz="1100">
                <a:solidFill>
                  <a:schemeClr val="dk1"/>
                </a:solidFill>
                <a:latin typeface="Times New Roman"/>
                <a:ea typeface="Times New Roman"/>
                <a:cs typeface="Times New Roman"/>
                <a:sym typeface="Times New Roman"/>
              </a:rPr>
              <a:t>KAUSTHUB RAO MOHITE</a:t>
            </a:r>
            <a:endParaRPr/>
          </a:p>
          <a:p>
            <a:pPr indent="0" lvl="0" marL="12700" marR="0" rtl="0" algn="l">
              <a:lnSpc>
                <a:spcPct val="100000"/>
              </a:lnSpc>
              <a:spcBef>
                <a:spcPts val="100"/>
              </a:spcBef>
              <a:spcAft>
                <a:spcPts val="0"/>
              </a:spcAft>
              <a:buNone/>
            </a:pPr>
            <a:r>
              <a:rPr lang="en-US" sz="1100">
                <a:solidFill>
                  <a:schemeClr val="dk1"/>
                </a:solidFill>
                <a:latin typeface="Times New Roman"/>
                <a:ea typeface="Times New Roman"/>
                <a:cs typeface="Times New Roman"/>
                <a:sym typeface="Times New Roman"/>
              </a:rPr>
              <a:t>ROHITH A</a:t>
            </a:r>
            <a:endParaRPr sz="1100">
              <a:solidFill>
                <a:schemeClr val="dk1"/>
              </a:solidFill>
              <a:latin typeface="Times New Roman"/>
              <a:ea typeface="Times New Roman"/>
              <a:cs typeface="Times New Roman"/>
              <a:sym typeface="Times New Roman"/>
            </a:endParaRPr>
          </a:p>
        </p:txBody>
      </p:sp>
      <p:sp>
        <p:nvSpPr>
          <p:cNvPr id="66" name="Google Shape;66;p7"/>
          <p:cNvSpPr txBox="1"/>
          <p:nvPr/>
        </p:nvSpPr>
        <p:spPr>
          <a:xfrm>
            <a:off x="1158586" y="2995940"/>
            <a:ext cx="161925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Times New Roman"/>
                <a:ea typeface="Times New Roman"/>
                <a:cs typeface="Times New Roman"/>
                <a:sym typeface="Times New Roman"/>
              </a:rPr>
              <a:t>TEAM MEMBERS: </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5" name="Google Shape;165;p16"/>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166" name="Google Shape;166;p16"/>
          <p:cNvGrpSpPr/>
          <p:nvPr/>
        </p:nvGrpSpPr>
        <p:grpSpPr>
          <a:xfrm>
            <a:off x="8983739" y="0"/>
            <a:ext cx="160641" cy="545788"/>
            <a:chOff x="8983739" y="0"/>
            <a:chExt cx="160641" cy="545788"/>
          </a:xfrm>
        </p:grpSpPr>
        <p:pic>
          <p:nvPicPr>
            <p:cNvPr id="167" name="Google Shape;167;p16"/>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168" name="Google Shape;168;p16"/>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9" name="Google Shape;169;p16"/>
          <p:cNvSpPr txBox="1"/>
          <p:nvPr>
            <p:ph type="title"/>
          </p:nvPr>
        </p:nvSpPr>
        <p:spPr>
          <a:xfrm>
            <a:off x="381000" y="666750"/>
            <a:ext cx="677225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1F5F"/>
                </a:solidFill>
                <a:latin typeface="Times New Roman"/>
                <a:ea typeface="Times New Roman"/>
                <a:cs typeface="Times New Roman"/>
                <a:sym typeface="Times New Roman"/>
              </a:rPr>
              <a:t>SYSTEM DEPLOYMENT APPROACH</a:t>
            </a:r>
            <a:endParaRPr sz="2400">
              <a:latin typeface="Times New Roman"/>
              <a:ea typeface="Times New Roman"/>
              <a:cs typeface="Times New Roman"/>
              <a:sym typeface="Times New Roman"/>
            </a:endParaRPr>
          </a:p>
        </p:txBody>
      </p:sp>
      <p:sp>
        <p:nvSpPr>
          <p:cNvPr id="170" name="Google Shape;170;p16"/>
          <p:cNvSpPr txBox="1"/>
          <p:nvPr/>
        </p:nvSpPr>
        <p:spPr>
          <a:xfrm>
            <a:off x="155204" y="1200150"/>
            <a:ext cx="8760300" cy="306060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1.Infrastructure Setup:</a:t>
            </a:r>
            <a:endParaRPr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Establish the required infrastructure, configure hosting environments, and set up servers and databases to create a robust foundation for </a:t>
            </a:r>
            <a:r>
              <a:rPr lang="en-US" sz="1800">
                <a:solidFill>
                  <a:schemeClr val="dk1"/>
                </a:solidFill>
                <a:latin typeface="Times New Roman"/>
                <a:ea typeface="Times New Roman"/>
                <a:cs typeface="Times New Roman"/>
                <a:sym typeface="Times New Roman"/>
              </a:rPr>
              <a:t>Gastronomix AI</a:t>
            </a:r>
            <a:r>
              <a:rPr b="0" i="0" lang="en-US" sz="1800" u="none" cap="none" strike="noStrike">
                <a:solidFill>
                  <a:schemeClr val="dk1"/>
                </a:solidFill>
                <a:latin typeface="Times New Roman"/>
                <a:ea typeface="Times New Roman"/>
                <a:cs typeface="Times New Roman"/>
                <a:sym typeface="Times New Roman"/>
              </a:rPr>
              <a:t>'s deployment.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2.Module Deployment and Integration:</a:t>
            </a:r>
            <a:endParaRPr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Deploy each module systematically, starting with the Database Management Module, followed by the Backend Processing Module and Ingredient Recognition Module. Ensure seamless integration and rigorous testing at each stage.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3.User-Focused Rollout:</a:t>
            </a:r>
            <a:endParaRPr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Prioritize user experience by deploying the User Interface Module with responsive design for web and mobile platforms. Implement security measures, conduct end-to-end testing, and gradually roll out the system to a limited user base for feedback and refinement.</a:t>
            </a:r>
            <a:endParaRPr/>
          </a:p>
        </p:txBody>
      </p:sp>
      <p:sp>
        <p:nvSpPr>
          <p:cNvPr id="171" name="Google Shape;171;p16"/>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7" name="Google Shape;177;p17"/>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178" name="Google Shape;178;p17"/>
          <p:cNvGrpSpPr/>
          <p:nvPr/>
        </p:nvGrpSpPr>
        <p:grpSpPr>
          <a:xfrm>
            <a:off x="8983739" y="0"/>
            <a:ext cx="160641" cy="545788"/>
            <a:chOff x="8983739" y="0"/>
            <a:chExt cx="160641" cy="545788"/>
          </a:xfrm>
        </p:grpSpPr>
        <p:pic>
          <p:nvPicPr>
            <p:cNvPr id="179" name="Google Shape;179;p17"/>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180" name="Google Shape;180;p17"/>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1" name="Google Shape;181;p17"/>
          <p:cNvSpPr txBox="1"/>
          <p:nvPr/>
        </p:nvSpPr>
        <p:spPr>
          <a:xfrm>
            <a:off x="190119" y="470661"/>
            <a:ext cx="3592829"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Times New Roman"/>
                <a:ea typeface="Times New Roman"/>
                <a:cs typeface="Times New Roman"/>
                <a:sym typeface="Times New Roman"/>
              </a:rPr>
              <a:t>ALGORITHM</a:t>
            </a:r>
            <a:endParaRPr sz="2400">
              <a:solidFill>
                <a:schemeClr val="dk1"/>
              </a:solidFill>
              <a:latin typeface="Times New Roman"/>
              <a:ea typeface="Times New Roman"/>
              <a:cs typeface="Times New Roman"/>
              <a:sym typeface="Times New Roman"/>
            </a:endParaRPr>
          </a:p>
        </p:txBody>
      </p:sp>
      <p:sp>
        <p:nvSpPr>
          <p:cNvPr id="182" name="Google Shape;182;p17"/>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pic>
        <p:nvPicPr>
          <p:cNvPr id="183" name="Google Shape;183;p17"/>
          <p:cNvPicPr preferRelativeResize="0"/>
          <p:nvPr/>
        </p:nvPicPr>
        <p:blipFill>
          <a:blip r:embed="rId5">
            <a:alphaModFix/>
          </a:blip>
          <a:stretch>
            <a:fillRect/>
          </a:stretch>
        </p:blipFill>
        <p:spPr>
          <a:xfrm>
            <a:off x="890725" y="1428562"/>
            <a:ext cx="7362549" cy="2355200"/>
          </a:xfrm>
          <a:prstGeom prst="rect">
            <a:avLst/>
          </a:prstGeom>
          <a:noFill/>
          <a:ln>
            <a:noFill/>
          </a:ln>
        </p:spPr>
      </p:pic>
      <p:sp>
        <p:nvSpPr>
          <p:cNvPr id="184" name="Google Shape;184;p17"/>
          <p:cNvSpPr txBox="1"/>
          <p:nvPr/>
        </p:nvSpPr>
        <p:spPr>
          <a:xfrm>
            <a:off x="629875" y="4572000"/>
            <a:ext cx="7759800" cy="2592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1600">
                <a:solidFill>
                  <a:srgbClr val="001F5F"/>
                </a:solidFill>
                <a:latin typeface="Times New Roman"/>
                <a:ea typeface="Times New Roman"/>
                <a:cs typeface="Times New Roman"/>
                <a:sym typeface="Times New Roman"/>
              </a:rPr>
              <a:t>Fig 3. Algorithm flowchart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8"/>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sp>
        <p:nvSpPr>
          <p:cNvPr id="190" name="Google Shape;190;p18"/>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
        <p:nvSpPr>
          <p:cNvPr id="191" name="Google Shape;191;p18"/>
          <p:cNvSpPr/>
          <p:nvPr/>
        </p:nvSpPr>
        <p:spPr>
          <a:xfrm>
            <a:off x="0" y="4934711"/>
            <a:ext cx="9144000" cy="208914"/>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8"/>
          <p:cNvPicPr preferRelativeResize="0"/>
          <p:nvPr/>
        </p:nvPicPr>
        <p:blipFill>
          <a:blip r:embed="rId4">
            <a:alphaModFix/>
          </a:blip>
          <a:stretch>
            <a:fillRect/>
          </a:stretch>
        </p:blipFill>
        <p:spPr>
          <a:xfrm>
            <a:off x="470900" y="1019175"/>
            <a:ext cx="8124850" cy="2896250"/>
          </a:xfrm>
          <a:prstGeom prst="rect">
            <a:avLst/>
          </a:prstGeom>
          <a:noFill/>
          <a:ln>
            <a:noFill/>
          </a:ln>
        </p:spPr>
      </p:pic>
      <p:sp>
        <p:nvSpPr>
          <p:cNvPr id="193" name="Google Shape;193;p18"/>
          <p:cNvSpPr txBox="1"/>
          <p:nvPr/>
        </p:nvSpPr>
        <p:spPr>
          <a:xfrm>
            <a:off x="653425" y="4255250"/>
            <a:ext cx="77598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001F5F"/>
                </a:solidFill>
                <a:latin typeface="Times New Roman"/>
                <a:ea typeface="Times New Roman"/>
                <a:cs typeface="Times New Roman"/>
                <a:sym typeface="Times New Roman"/>
              </a:rPr>
              <a:t>Fig 4. The role of convolutional neural networks in the proposed food classification system.</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9"/>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200" name="Google Shape;200;p19"/>
          <p:cNvGrpSpPr/>
          <p:nvPr/>
        </p:nvGrpSpPr>
        <p:grpSpPr>
          <a:xfrm>
            <a:off x="8983739" y="0"/>
            <a:ext cx="160641" cy="545788"/>
            <a:chOff x="8983739" y="0"/>
            <a:chExt cx="160641" cy="545788"/>
          </a:xfrm>
        </p:grpSpPr>
        <p:pic>
          <p:nvPicPr>
            <p:cNvPr id="201" name="Google Shape;201;p19"/>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202" name="Google Shape;202;p19"/>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19"/>
          <p:cNvSpPr txBox="1"/>
          <p:nvPr>
            <p:ph type="title"/>
          </p:nvPr>
        </p:nvSpPr>
        <p:spPr>
          <a:xfrm>
            <a:off x="260400" y="680720"/>
            <a:ext cx="217800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1F5F"/>
                </a:solidFill>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204" name="Google Shape;204;p19"/>
          <p:cNvSpPr txBox="1"/>
          <p:nvPr/>
        </p:nvSpPr>
        <p:spPr>
          <a:xfrm>
            <a:off x="241927" y="1657350"/>
            <a:ext cx="8655000" cy="1952400"/>
          </a:xfrm>
          <a:prstGeom prst="rect">
            <a:avLst/>
          </a:prstGeom>
          <a:noFill/>
          <a:ln>
            <a:noFill/>
          </a:ln>
        </p:spPr>
        <p:txBody>
          <a:bodyPr anchorCtr="0" anchor="ctr" bIns="0" lIns="0" spcFirstLastPara="1" rIns="0" wrap="square" tIns="12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conclusion, </a:t>
            </a:r>
            <a:r>
              <a:rPr lang="en-US" sz="1800">
                <a:solidFill>
                  <a:schemeClr val="dk1"/>
                </a:solidFill>
                <a:latin typeface="Times New Roman"/>
                <a:ea typeface="Times New Roman"/>
                <a:cs typeface="Times New Roman"/>
                <a:sym typeface="Times New Roman"/>
              </a:rPr>
              <a:t>Gastronomix AI</a:t>
            </a:r>
            <a:r>
              <a:rPr lang="en-US" sz="1800">
                <a:solidFill>
                  <a:schemeClr val="dk1"/>
                </a:solidFill>
                <a:latin typeface="Times New Roman"/>
                <a:ea typeface="Times New Roman"/>
                <a:cs typeface="Times New Roman"/>
                <a:sym typeface="Times New Roman"/>
              </a:rPr>
              <a:t> emerges as a comprehensive and innovative solution to address the challenges of kitchen inventory management and food waste reduction. By incorporating cutting-edge technology for precise ingredient recognition, providing a</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user-friendly interface, and promoting sustainable culinary practices, the system aims to revolutionize the way users interact with their kitchen inventory. </a:t>
            </a:r>
            <a:r>
              <a:rPr lang="en-US" sz="1800">
                <a:solidFill>
                  <a:schemeClr val="dk1"/>
                </a:solidFill>
                <a:latin typeface="Times New Roman"/>
                <a:ea typeface="Times New Roman"/>
                <a:cs typeface="Times New Roman"/>
                <a:sym typeface="Times New Roman"/>
              </a:rPr>
              <a:t>Gastronomix AI</a:t>
            </a:r>
            <a:r>
              <a:rPr lang="en-US" sz="1800">
                <a:solidFill>
                  <a:schemeClr val="dk1"/>
                </a:solidFill>
                <a:latin typeface="Times New Roman"/>
                <a:ea typeface="Times New Roman"/>
                <a:cs typeface="Times New Roman"/>
                <a:sym typeface="Times New Roman"/>
              </a:rPr>
              <a:t> is poised to enhance efficiency, reduce food waste, and elevate the overall culinary experience, contributing to a more sustainable and environmentally conscious approach to cooking.</a:t>
            </a:r>
            <a:endParaRPr sz="1800">
              <a:solidFill>
                <a:schemeClr val="dk1"/>
              </a:solidFill>
              <a:latin typeface="Times New Roman"/>
              <a:ea typeface="Times New Roman"/>
              <a:cs typeface="Times New Roman"/>
              <a:sym typeface="Times New Roman"/>
            </a:endParaRPr>
          </a:p>
        </p:txBody>
      </p:sp>
      <p:sp>
        <p:nvSpPr>
          <p:cNvPr id="205" name="Google Shape;205;p19"/>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1" name="Google Shape;211;p20"/>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212" name="Google Shape;212;p20"/>
          <p:cNvGrpSpPr/>
          <p:nvPr/>
        </p:nvGrpSpPr>
        <p:grpSpPr>
          <a:xfrm>
            <a:off x="8983739" y="0"/>
            <a:ext cx="160641" cy="545788"/>
            <a:chOff x="8983739" y="0"/>
            <a:chExt cx="160641" cy="545788"/>
          </a:xfrm>
        </p:grpSpPr>
        <p:pic>
          <p:nvPicPr>
            <p:cNvPr id="213" name="Google Shape;213;p20"/>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214" name="Google Shape;214;p20"/>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5" name="Google Shape;215;p20"/>
          <p:cNvSpPr txBox="1"/>
          <p:nvPr>
            <p:ph type="title"/>
          </p:nvPr>
        </p:nvSpPr>
        <p:spPr>
          <a:xfrm>
            <a:off x="381000" y="590550"/>
            <a:ext cx="2514600"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1F5F"/>
                </a:solidFill>
                <a:latin typeface="Times New Roman"/>
                <a:ea typeface="Times New Roman"/>
                <a:cs typeface="Times New Roman"/>
                <a:sym typeface="Times New Roman"/>
              </a:rPr>
              <a:t>FUTURE SCOPE</a:t>
            </a:r>
            <a:endParaRPr sz="2400">
              <a:latin typeface="Times New Roman"/>
              <a:ea typeface="Times New Roman"/>
              <a:cs typeface="Times New Roman"/>
              <a:sym typeface="Times New Roman"/>
            </a:endParaRPr>
          </a:p>
        </p:txBody>
      </p:sp>
      <p:sp>
        <p:nvSpPr>
          <p:cNvPr id="216" name="Google Shape;216;p20"/>
          <p:cNvSpPr txBox="1"/>
          <p:nvPr>
            <p:ph idx="1" type="body"/>
          </p:nvPr>
        </p:nvSpPr>
        <p:spPr>
          <a:xfrm>
            <a:off x="390550" y="1198829"/>
            <a:ext cx="8362800" cy="31119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t>1. </a:t>
            </a:r>
            <a:r>
              <a:rPr b="1" lang="en-US" sz="1800"/>
              <a:t>Smart Ecosystem Integration: </a:t>
            </a:r>
            <a:r>
              <a:rPr lang="en-US" sz="1800"/>
              <a:t>Enabling seamless connectivity with smart kitchen appliances for enhanced coordination, elevating </a:t>
            </a:r>
            <a:r>
              <a:rPr lang="en-US" sz="1800"/>
              <a:t>Gastronomix AI</a:t>
            </a:r>
            <a:r>
              <a:rPr lang="en-US" sz="1800"/>
              <a:t> to a central hub for intelligent cooking processes.</a:t>
            </a:r>
            <a:endParaRPr/>
          </a:p>
          <a:p>
            <a:pPr indent="0" lvl="0" marL="12700" marR="5080" rtl="0" algn="l">
              <a:lnSpc>
                <a:spcPct val="100000"/>
              </a:lnSpc>
              <a:spcBef>
                <a:spcPts val="100"/>
              </a:spcBef>
              <a:spcAft>
                <a:spcPts val="0"/>
              </a:spcAft>
              <a:buNone/>
            </a:pPr>
            <a:r>
              <a:t/>
            </a:r>
            <a:endParaRPr sz="1800"/>
          </a:p>
          <a:p>
            <a:pPr indent="0" lvl="0" marL="12700" marR="5080" rtl="0" algn="l">
              <a:lnSpc>
                <a:spcPct val="100000"/>
              </a:lnSpc>
              <a:spcBef>
                <a:spcPts val="100"/>
              </a:spcBef>
              <a:spcAft>
                <a:spcPts val="0"/>
              </a:spcAft>
              <a:buNone/>
            </a:pPr>
            <a:r>
              <a:rPr lang="en-US" sz="1800"/>
              <a:t>2. </a:t>
            </a:r>
            <a:r>
              <a:rPr b="1" lang="en-US" sz="1800"/>
              <a:t>AI-Driven Personalization: </a:t>
            </a:r>
            <a:r>
              <a:rPr lang="en-US" sz="1800"/>
              <a:t>Harnessing machine learning algorithms to deliver highly personalized recipe recommendations, considering individual preferences and dietary restrictions, ensuring a tailored culinary experience.</a:t>
            </a:r>
            <a:endParaRPr/>
          </a:p>
          <a:p>
            <a:pPr indent="0" lvl="0" marL="12700" marR="5080" rtl="0" algn="l">
              <a:lnSpc>
                <a:spcPct val="100000"/>
              </a:lnSpc>
              <a:spcBef>
                <a:spcPts val="100"/>
              </a:spcBef>
              <a:spcAft>
                <a:spcPts val="0"/>
              </a:spcAft>
              <a:buNone/>
            </a:pPr>
            <a:r>
              <a:t/>
            </a:r>
            <a:endParaRPr sz="1800"/>
          </a:p>
          <a:p>
            <a:pPr indent="0" lvl="0" marL="12700" marR="5080" rtl="0" algn="l">
              <a:lnSpc>
                <a:spcPct val="100000"/>
              </a:lnSpc>
              <a:spcBef>
                <a:spcPts val="100"/>
              </a:spcBef>
              <a:spcAft>
                <a:spcPts val="0"/>
              </a:spcAft>
              <a:buNone/>
            </a:pPr>
            <a:r>
              <a:rPr lang="en-US" sz="1800"/>
              <a:t>3. </a:t>
            </a:r>
            <a:r>
              <a:rPr b="1" lang="en-US" sz="1800"/>
              <a:t>Collaborative Culinary Community: </a:t>
            </a:r>
            <a:r>
              <a:rPr lang="en-US" sz="1800"/>
              <a:t>Fostering a vibrant </a:t>
            </a:r>
            <a:r>
              <a:rPr lang="en-US" sz="1800"/>
              <a:t>Gastronomix AI</a:t>
            </a:r>
            <a:r>
              <a:rPr lang="en-US" sz="1800"/>
              <a:t> community with collaborative features, facilitating recipe sharing, culinary tips, and ingredient recommendations, creating an engaging and supportive culinary ecosystem.</a:t>
            </a:r>
            <a:endParaRPr sz="1800"/>
          </a:p>
        </p:txBody>
      </p:sp>
      <p:sp>
        <p:nvSpPr>
          <p:cNvPr id="217" name="Google Shape;217;p20"/>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3" name="Google Shape;223;p21"/>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224" name="Google Shape;224;p21"/>
          <p:cNvGrpSpPr/>
          <p:nvPr/>
        </p:nvGrpSpPr>
        <p:grpSpPr>
          <a:xfrm>
            <a:off x="8983739" y="0"/>
            <a:ext cx="160641" cy="545788"/>
            <a:chOff x="8983739" y="0"/>
            <a:chExt cx="160641" cy="545788"/>
          </a:xfrm>
        </p:grpSpPr>
        <p:pic>
          <p:nvPicPr>
            <p:cNvPr id="225" name="Google Shape;225;p21"/>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226" name="Google Shape;226;p21"/>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21"/>
          <p:cNvSpPr txBox="1"/>
          <p:nvPr>
            <p:ph type="title"/>
          </p:nvPr>
        </p:nvSpPr>
        <p:spPr>
          <a:xfrm>
            <a:off x="222910" y="717296"/>
            <a:ext cx="1005840" cy="258404"/>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solidFill>
                  <a:srgbClr val="203062"/>
                </a:solidFill>
                <a:latin typeface="Times New Roman"/>
                <a:ea typeface="Times New Roman"/>
                <a:cs typeface="Times New Roman"/>
                <a:sym typeface="Times New Roman"/>
              </a:rPr>
              <a:t>Reference</a:t>
            </a:r>
            <a:endParaRPr sz="1600">
              <a:latin typeface="Times New Roman"/>
              <a:ea typeface="Times New Roman"/>
              <a:cs typeface="Times New Roman"/>
              <a:sym typeface="Times New Roman"/>
            </a:endParaRPr>
          </a:p>
        </p:txBody>
      </p:sp>
      <p:sp>
        <p:nvSpPr>
          <p:cNvPr id="228" name="Google Shape;228;p21"/>
          <p:cNvSpPr txBox="1"/>
          <p:nvPr/>
        </p:nvSpPr>
        <p:spPr>
          <a:xfrm>
            <a:off x="227482" y="1077753"/>
            <a:ext cx="8322945" cy="3736920"/>
          </a:xfrm>
          <a:prstGeom prst="rect">
            <a:avLst/>
          </a:prstGeom>
          <a:noFill/>
          <a:ln>
            <a:noFill/>
          </a:ln>
        </p:spPr>
        <p:txBody>
          <a:bodyPr anchorCtr="0" anchor="t" bIns="0" lIns="0" spcFirstLastPara="1" rIns="0" wrap="square" tIns="91425">
            <a:spAutoFit/>
          </a:bodyPr>
          <a:lstStyle/>
          <a:p>
            <a:pPr indent="-342900" lvl="0" marL="355600" marR="0" rtl="0" algn="l">
              <a:lnSpc>
                <a:spcPct val="100000"/>
              </a:lnSpc>
              <a:spcBef>
                <a:spcPts val="0"/>
              </a:spcBef>
              <a:spcAft>
                <a:spcPts val="0"/>
              </a:spcAft>
              <a:buClr>
                <a:srgbClr val="203062"/>
              </a:buClr>
              <a:buSzPts val="1400"/>
              <a:buFont typeface="Calibri"/>
              <a:buAutoNum type="arabicPeriod"/>
            </a:pPr>
            <a:r>
              <a:rPr lang="en-US" sz="1400">
                <a:solidFill>
                  <a:srgbClr val="203062"/>
                </a:solidFill>
                <a:latin typeface="Times New Roman"/>
                <a:ea typeface="Times New Roman"/>
                <a:cs typeface="Times New Roman"/>
                <a:sym typeface="Times New Roman"/>
              </a:rPr>
              <a:t>A data-driven approach to reducing household food waste </a:t>
            </a:r>
            <a:r>
              <a:rPr lang="en-US" sz="1400" u="sng">
                <a:solidFill>
                  <a:schemeClr val="hlink"/>
                </a:solidFill>
                <a:latin typeface="Times New Roman"/>
                <a:ea typeface="Times New Roman"/>
                <a:cs typeface="Times New Roman"/>
                <a:sym typeface="Times New Roman"/>
                <a:hlinkClick r:id="rId5"/>
              </a:rPr>
              <a:t>https://www.sciencedirect.com/science/article/pii/S2352550921003171</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20"/>
              </a:spcBef>
              <a:spcAft>
                <a:spcPts val="0"/>
              </a:spcAft>
              <a:buClr>
                <a:schemeClr val="dk1"/>
              </a:buClr>
              <a:buSzPts val="1400"/>
              <a:buFont typeface="Calibri"/>
              <a:buAutoNum type="arabicPeriod"/>
            </a:pPr>
            <a:r>
              <a:rPr lang="en-US" sz="1400">
                <a:solidFill>
                  <a:schemeClr val="dk1"/>
                </a:solidFill>
                <a:latin typeface="Times New Roman"/>
                <a:ea typeface="Times New Roman"/>
                <a:cs typeface="Times New Roman"/>
                <a:sym typeface="Times New Roman"/>
              </a:rPr>
              <a:t>The role of reducing food waste for resilient food systems</a:t>
            </a:r>
            <a:r>
              <a:rPr lang="en-US" sz="1400" u="sng">
                <a:solidFill>
                  <a:schemeClr val="hlink"/>
                </a:solidFill>
                <a:latin typeface="Times New Roman"/>
                <a:ea typeface="Times New Roman"/>
                <a:cs typeface="Times New Roman"/>
                <a:sym typeface="Times New Roman"/>
                <a:hlinkClick r:id="rId6"/>
              </a:rPr>
              <a:t>   https://www.ncbi.nlm.nih.gov/pmc/articles/PMC7392851/</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20"/>
              </a:spcBef>
              <a:spcAft>
                <a:spcPts val="0"/>
              </a:spcAft>
              <a:buClr>
                <a:schemeClr val="dk1"/>
              </a:buClr>
              <a:buSzPts val="1400"/>
              <a:buFont typeface="Calibri"/>
              <a:buAutoNum type="arabicPeriod"/>
            </a:pPr>
            <a:r>
              <a:rPr lang="en-US" sz="1400">
                <a:solidFill>
                  <a:schemeClr val="dk1"/>
                </a:solidFill>
                <a:latin typeface="Times New Roman"/>
                <a:ea typeface="Times New Roman"/>
                <a:cs typeface="Times New Roman"/>
                <a:sym typeface="Times New Roman"/>
              </a:rPr>
              <a:t>How A POS Solution Helps Restaurants Deal With Their Challenges                        </a:t>
            </a:r>
            <a:r>
              <a:rPr lang="en-US" sz="1400" u="sng">
                <a:solidFill>
                  <a:schemeClr val="hlink"/>
                </a:solidFill>
                <a:latin typeface="Times New Roman"/>
                <a:ea typeface="Times New Roman"/>
                <a:cs typeface="Times New Roman"/>
                <a:sym typeface="Times New Roman"/>
                <a:hlinkClick r:id="rId7"/>
              </a:rPr>
              <a:t>https://www.connectpos.com/pos-solution-for-restaurants-deal-with-challenges/</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20"/>
              </a:spcBef>
              <a:spcAft>
                <a:spcPts val="0"/>
              </a:spcAft>
              <a:buClr>
                <a:schemeClr val="dk1"/>
              </a:buClr>
              <a:buSzPts val="1400"/>
              <a:buFont typeface="Calibri"/>
              <a:buAutoNum type="arabicPeriod"/>
            </a:pPr>
            <a:r>
              <a:rPr lang="en-US" sz="1400">
                <a:solidFill>
                  <a:schemeClr val="dk1"/>
                </a:solidFill>
                <a:latin typeface="Times New Roman"/>
                <a:ea typeface="Times New Roman"/>
                <a:cs typeface="Times New Roman"/>
                <a:sym typeface="Times New Roman"/>
              </a:rPr>
              <a:t>The Management of Meals in Food Service Establishments in the Context of Food Waste—Results of Focus Group Interviews with Employees and Owners“                                                                 </a:t>
            </a:r>
            <a:r>
              <a:rPr lang="en-US" sz="1400" u="sng">
                <a:solidFill>
                  <a:schemeClr val="hlink"/>
                </a:solidFill>
                <a:latin typeface="Times New Roman"/>
                <a:ea typeface="Times New Roman"/>
                <a:cs typeface="Times New Roman"/>
                <a:sym typeface="Times New Roman"/>
                <a:hlinkClick r:id="rId8"/>
              </a:rPr>
              <a:t>https://www.mdpi.com/2071-1050/14/15/9258</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20"/>
              </a:spcBef>
              <a:spcAft>
                <a:spcPts val="0"/>
              </a:spcAft>
              <a:buClr>
                <a:schemeClr val="dk1"/>
              </a:buClr>
              <a:buSzPts val="1400"/>
              <a:buFont typeface="Calibri"/>
              <a:buAutoNum type="arabicPeriod"/>
            </a:pPr>
            <a:r>
              <a:rPr lang="en-US" sz="1400">
                <a:solidFill>
                  <a:schemeClr val="dk1"/>
                </a:solidFill>
                <a:latin typeface="Times New Roman"/>
                <a:ea typeface="Times New Roman"/>
                <a:cs typeface="Times New Roman"/>
                <a:sym typeface="Times New Roman"/>
              </a:rPr>
              <a:t>AI cannot taste the way a chef can’: are chat bots a threat to fine dining? </a:t>
            </a:r>
            <a:r>
              <a:rPr lang="en-US" sz="1400" u="sng">
                <a:solidFill>
                  <a:schemeClr val="hlink"/>
                </a:solidFill>
                <a:latin typeface="Times New Roman"/>
                <a:ea typeface="Times New Roman"/>
                <a:cs typeface="Times New Roman"/>
                <a:sym typeface="Times New Roman"/>
                <a:hlinkClick r:id="rId9"/>
              </a:rPr>
              <a:t>https://www.theguardian.com/environment/2023/aug/16/ai-fine-dining-chefs-restaurants</a:t>
            </a:r>
            <a:endParaRPr sz="1400">
              <a:solidFill>
                <a:schemeClr val="dk1"/>
              </a:solidFill>
              <a:latin typeface="Times New Roman"/>
              <a:ea typeface="Times New Roman"/>
              <a:cs typeface="Times New Roman"/>
              <a:sym typeface="Times New Roman"/>
            </a:endParaRPr>
          </a:p>
          <a:p>
            <a:pPr indent="-254000" lvl="0" marL="355600" marR="0" rtl="0" algn="l">
              <a:lnSpc>
                <a:spcPct val="100000"/>
              </a:lnSpc>
              <a:spcBef>
                <a:spcPts val="720"/>
              </a:spcBef>
              <a:spcAft>
                <a:spcPts val="0"/>
              </a:spcAft>
              <a:buClr>
                <a:schemeClr val="dk1"/>
              </a:buClr>
              <a:buSzPts val="1400"/>
              <a:buFont typeface="Calibri"/>
              <a:buNone/>
            </a:pPr>
            <a:r>
              <a:t/>
            </a:r>
            <a:endParaRPr sz="1400">
              <a:solidFill>
                <a:schemeClr val="dk1"/>
              </a:solidFill>
              <a:latin typeface="Times New Roman"/>
              <a:ea typeface="Times New Roman"/>
              <a:cs typeface="Times New Roman"/>
              <a:sym typeface="Times New Roman"/>
            </a:endParaRPr>
          </a:p>
          <a:p>
            <a:pPr indent="-254000" lvl="0" marL="355600" marR="0" rtl="0" algn="l">
              <a:lnSpc>
                <a:spcPct val="100000"/>
              </a:lnSpc>
              <a:spcBef>
                <a:spcPts val="720"/>
              </a:spcBef>
              <a:spcAft>
                <a:spcPts val="0"/>
              </a:spcAft>
              <a:buClr>
                <a:schemeClr val="dk1"/>
              </a:buClr>
              <a:buSzPts val="1400"/>
              <a:buFont typeface="Calibri"/>
              <a:buNone/>
            </a:pPr>
            <a:r>
              <a:t/>
            </a:r>
            <a:endParaRPr sz="1400">
              <a:solidFill>
                <a:schemeClr val="dk1"/>
              </a:solidFill>
              <a:latin typeface="Times New Roman"/>
              <a:ea typeface="Times New Roman"/>
              <a:cs typeface="Times New Roman"/>
              <a:sym typeface="Times New Roman"/>
            </a:endParaRPr>
          </a:p>
          <a:p>
            <a:pPr indent="-254000" lvl="0" marL="355600" marR="0" rtl="0" algn="l">
              <a:lnSpc>
                <a:spcPct val="100000"/>
              </a:lnSpc>
              <a:spcBef>
                <a:spcPts val="720"/>
              </a:spcBef>
              <a:spcAft>
                <a:spcPts val="0"/>
              </a:spcAft>
              <a:buClr>
                <a:schemeClr val="dk1"/>
              </a:buClr>
              <a:buSzPts val="1400"/>
              <a:buFont typeface="Calibri"/>
              <a:buNone/>
            </a:pPr>
            <a:r>
              <a:t/>
            </a:r>
            <a:endParaRPr sz="1400">
              <a:solidFill>
                <a:schemeClr val="dk1"/>
              </a:solidFill>
              <a:latin typeface="Times New Roman"/>
              <a:ea typeface="Times New Roman"/>
              <a:cs typeface="Times New Roman"/>
              <a:sym typeface="Times New Roman"/>
            </a:endParaRPr>
          </a:p>
        </p:txBody>
      </p:sp>
      <p:sp>
        <p:nvSpPr>
          <p:cNvPr id="229" name="Google Shape;229;p21"/>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2" title="Untitled video - Made with Clipchamp.mp4">
            <a:hlinkClick r:id="rId3"/>
          </p:cNvPr>
          <p:cNvPicPr preferRelativeResize="0"/>
          <p:nvPr/>
        </p:nvPicPr>
        <p:blipFill>
          <a:blip r:embed="rId4">
            <a:alphaModFix/>
          </a:blip>
          <a:stretch>
            <a:fillRect/>
          </a:stretch>
        </p:blipFill>
        <p:spPr>
          <a:xfrm>
            <a:off x="43750" y="435100"/>
            <a:ext cx="9048750" cy="4475825"/>
          </a:xfrm>
          <a:prstGeom prst="rect">
            <a:avLst/>
          </a:prstGeom>
          <a:noFill/>
          <a:ln>
            <a:noFill/>
          </a:ln>
        </p:spPr>
      </p:pic>
      <p:sp>
        <p:nvSpPr>
          <p:cNvPr id="235" name="Google Shape;235;p22"/>
          <p:cNvSpPr/>
          <p:nvPr/>
        </p:nvSpPr>
        <p:spPr>
          <a:xfrm>
            <a:off x="0" y="4934711"/>
            <a:ext cx="9144000" cy="208914"/>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22"/>
          <p:cNvPicPr preferRelativeResize="0"/>
          <p:nvPr/>
        </p:nvPicPr>
        <p:blipFill rotWithShape="1">
          <a:blip r:embed="rId5">
            <a:alphaModFix/>
          </a:blip>
          <a:srcRect b="0" l="0" r="0" t="0"/>
          <a:stretch/>
        </p:blipFill>
        <p:spPr>
          <a:xfrm>
            <a:off x="7463061" y="42775"/>
            <a:ext cx="1208487" cy="368530"/>
          </a:xfrm>
          <a:prstGeom prst="rect">
            <a:avLst/>
          </a:prstGeom>
          <a:noFill/>
          <a:ln>
            <a:noFill/>
          </a:ln>
        </p:spPr>
      </p:pic>
      <p:grpSp>
        <p:nvGrpSpPr>
          <p:cNvPr id="237" name="Google Shape;237;p22"/>
          <p:cNvGrpSpPr/>
          <p:nvPr/>
        </p:nvGrpSpPr>
        <p:grpSpPr>
          <a:xfrm>
            <a:off x="8983690" y="0"/>
            <a:ext cx="160624" cy="492792"/>
            <a:chOff x="8983739" y="0"/>
            <a:chExt cx="160640" cy="545788"/>
          </a:xfrm>
        </p:grpSpPr>
        <p:pic>
          <p:nvPicPr>
            <p:cNvPr id="238" name="Google Shape;238;p22"/>
            <p:cNvPicPr preferRelativeResize="0"/>
            <p:nvPr/>
          </p:nvPicPr>
          <p:blipFill rotWithShape="1">
            <a:blip r:embed="rId6">
              <a:alphaModFix/>
            </a:blip>
            <a:srcRect b="0" l="0" r="0" t="0"/>
            <a:stretch/>
          </p:blipFill>
          <p:spPr>
            <a:xfrm>
              <a:off x="8983739" y="8947"/>
              <a:ext cx="160259" cy="536841"/>
            </a:xfrm>
            <a:prstGeom prst="rect">
              <a:avLst/>
            </a:prstGeom>
            <a:noFill/>
            <a:ln>
              <a:noFill/>
            </a:ln>
          </p:spPr>
        </p:pic>
        <p:sp>
          <p:nvSpPr>
            <p:cNvPr id="239" name="Google Shape;239;p22"/>
            <p:cNvSpPr/>
            <p:nvPr/>
          </p:nvSpPr>
          <p:spPr>
            <a:xfrm>
              <a:off x="9028175" y="0"/>
              <a:ext cx="116204"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22"/>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6" name="Google Shape;246;p23"/>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247" name="Google Shape;247;p23"/>
          <p:cNvGrpSpPr/>
          <p:nvPr/>
        </p:nvGrpSpPr>
        <p:grpSpPr>
          <a:xfrm>
            <a:off x="8983739" y="0"/>
            <a:ext cx="160641" cy="545788"/>
            <a:chOff x="8983739" y="0"/>
            <a:chExt cx="160641" cy="545788"/>
          </a:xfrm>
        </p:grpSpPr>
        <p:pic>
          <p:nvPicPr>
            <p:cNvPr id="248" name="Google Shape;248;p23"/>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249" name="Google Shape;249;p23"/>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0" name="Google Shape;250;p23"/>
          <p:cNvSpPr txBox="1"/>
          <p:nvPr>
            <p:ph type="title"/>
          </p:nvPr>
        </p:nvSpPr>
        <p:spPr>
          <a:xfrm>
            <a:off x="3124200" y="2190750"/>
            <a:ext cx="3544317" cy="474489"/>
          </a:xfrm>
          <a:prstGeom prst="rect">
            <a:avLst/>
          </a:prstGeom>
          <a:noFill/>
          <a:ln>
            <a:noFill/>
          </a:ln>
        </p:spPr>
        <p:txBody>
          <a:bodyPr anchorCtr="0" anchor="ctr" bIns="0" lIns="0" spcFirstLastPara="1" rIns="0" wrap="square" tIns="12700">
            <a:spAutoFit/>
          </a:bodyPr>
          <a:lstStyle/>
          <a:p>
            <a:pPr indent="0" lvl="0" marL="13334" rtl="0" algn="l">
              <a:lnSpc>
                <a:spcPct val="100000"/>
              </a:lnSpc>
              <a:spcBef>
                <a:spcPts val="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251" name="Google Shape;251;p23"/>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8"/>
          <p:cNvSpPr txBox="1"/>
          <p:nvPr/>
        </p:nvSpPr>
        <p:spPr>
          <a:xfrm>
            <a:off x="78771" y="48725"/>
            <a:ext cx="6562800" cy="228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Font typeface="Arial"/>
              <a:buNone/>
            </a:pPr>
            <a:r>
              <a:rPr lang="en-US">
                <a:solidFill>
                  <a:srgbClr val="FFFFFF"/>
                </a:solidFill>
                <a:latin typeface="Times New Roman"/>
                <a:ea typeface="Times New Roman"/>
                <a:cs typeface="Times New Roman"/>
                <a:sym typeface="Times New Roman"/>
              </a:rPr>
              <a:t>Gastronomix AI: CULINARY INSIGHT HUB</a:t>
            </a:r>
            <a:endParaRPr sz="1400">
              <a:solidFill>
                <a:schemeClr val="dk1"/>
              </a:solidFill>
              <a:latin typeface="Times New Roman"/>
              <a:ea typeface="Times New Roman"/>
              <a:cs typeface="Times New Roman"/>
              <a:sym typeface="Times New Roman"/>
            </a:endParaRPr>
          </a:p>
        </p:txBody>
      </p:sp>
      <p:sp>
        <p:nvSpPr>
          <p:cNvPr id="72" name="Google Shape;72;p8"/>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8"/>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74" name="Google Shape;74;p8"/>
          <p:cNvGrpSpPr/>
          <p:nvPr/>
        </p:nvGrpSpPr>
        <p:grpSpPr>
          <a:xfrm>
            <a:off x="8983739" y="0"/>
            <a:ext cx="160641" cy="545788"/>
            <a:chOff x="8983739" y="0"/>
            <a:chExt cx="160641" cy="545788"/>
          </a:xfrm>
        </p:grpSpPr>
        <p:pic>
          <p:nvPicPr>
            <p:cNvPr id="75" name="Google Shape;75;p8"/>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76" name="Google Shape;76;p8"/>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8"/>
          <p:cNvSpPr txBox="1"/>
          <p:nvPr>
            <p:ph type="title"/>
          </p:nvPr>
        </p:nvSpPr>
        <p:spPr>
          <a:xfrm>
            <a:off x="595340" y="666750"/>
            <a:ext cx="1764691"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1F5F"/>
                </a:solidFill>
                <a:latin typeface="Times New Roman"/>
                <a:ea typeface="Times New Roman"/>
                <a:cs typeface="Times New Roman"/>
                <a:sym typeface="Times New Roman"/>
              </a:rPr>
              <a:t>OUTLINE</a:t>
            </a:r>
            <a:endParaRPr sz="2400">
              <a:latin typeface="Times New Roman"/>
              <a:ea typeface="Times New Roman"/>
              <a:cs typeface="Times New Roman"/>
              <a:sym typeface="Times New Roman"/>
            </a:endParaRPr>
          </a:p>
        </p:txBody>
      </p:sp>
      <p:sp>
        <p:nvSpPr>
          <p:cNvPr id="78" name="Google Shape;78;p8"/>
          <p:cNvSpPr txBox="1"/>
          <p:nvPr/>
        </p:nvSpPr>
        <p:spPr>
          <a:xfrm>
            <a:off x="457200" y="1200150"/>
            <a:ext cx="8153400" cy="2782813"/>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Abstract</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Problem Statement</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Aims, Objective &amp; Proposed System/Solution</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System Design/Architecture</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System Development Approach (Technology Used)</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Algorithm &amp; Deployment</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Conclusion</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Future Scope</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5"/>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References</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Video of the Project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4" name="Google Shape;84;p9"/>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85" name="Google Shape;85;p9"/>
          <p:cNvGrpSpPr/>
          <p:nvPr/>
        </p:nvGrpSpPr>
        <p:grpSpPr>
          <a:xfrm>
            <a:off x="8983739" y="0"/>
            <a:ext cx="160641" cy="545788"/>
            <a:chOff x="8983739" y="0"/>
            <a:chExt cx="160641" cy="545788"/>
          </a:xfrm>
        </p:grpSpPr>
        <p:pic>
          <p:nvPicPr>
            <p:cNvPr id="86" name="Google Shape;86;p9"/>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87" name="Google Shape;87;p9"/>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9"/>
          <p:cNvSpPr txBox="1"/>
          <p:nvPr>
            <p:ph type="title"/>
          </p:nvPr>
        </p:nvSpPr>
        <p:spPr>
          <a:xfrm>
            <a:off x="412114" y="545788"/>
            <a:ext cx="2483486"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1F5F"/>
                </a:solidFill>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89" name="Google Shape;89;p9"/>
          <p:cNvSpPr txBox="1"/>
          <p:nvPr>
            <p:ph idx="1" type="body"/>
          </p:nvPr>
        </p:nvSpPr>
        <p:spPr>
          <a:xfrm>
            <a:off x="390550" y="1198829"/>
            <a:ext cx="8362800" cy="2506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t>Gastronomix AI</a:t>
            </a:r>
            <a:r>
              <a:rPr lang="en-US" sz="1800"/>
              <a:t> is an advanced culinary intelligence platform designed to elevate the gastronomic experience. Combining state-of-the-art artificial intelligence with a rich culinary database, the platform offers real-time food recognition and categorization from images, empowering users to discover and understand the diverse world of ingredients. Gastronomix AI goes beyond image recognition, providing personalized recipe recommendations, nutritional insights, and dynamic suggestions for pairing ingredients to create delightful and health-conscious meals. With its intuitive interface and comprehensive culinary knowledge, Gastronomix AI redefines the way users engage with food, seamlessly blending technology, creativity, and nutritional awareness.</a:t>
            </a:r>
            <a:endParaRPr sz="1800"/>
          </a:p>
        </p:txBody>
      </p:sp>
      <p:sp>
        <p:nvSpPr>
          <p:cNvPr id="90" name="Google Shape;90;p9"/>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Clr>
                <a:schemeClr val="dk1"/>
              </a:buClr>
              <a:buFont typeface="Arial"/>
              <a:buNone/>
            </a:pPr>
            <a:r>
              <a:rPr lang="en-US">
                <a:solidFill>
                  <a:schemeClr val="lt1"/>
                </a:solidFill>
                <a:latin typeface="Times New Roman"/>
                <a:ea typeface="Times New Roman"/>
                <a:cs typeface="Times New Roman"/>
                <a:sym typeface="Times New Roman"/>
              </a:rPr>
              <a:t>Gastronomix AI: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0"/>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 name="Google Shape;96;p10"/>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97" name="Google Shape;97;p10"/>
          <p:cNvGrpSpPr/>
          <p:nvPr/>
        </p:nvGrpSpPr>
        <p:grpSpPr>
          <a:xfrm>
            <a:off x="8983739" y="0"/>
            <a:ext cx="160641" cy="545788"/>
            <a:chOff x="8983739" y="0"/>
            <a:chExt cx="160641" cy="545788"/>
          </a:xfrm>
        </p:grpSpPr>
        <p:pic>
          <p:nvPicPr>
            <p:cNvPr id="98" name="Google Shape;98;p10"/>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99" name="Google Shape;99;p10"/>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10"/>
          <p:cNvSpPr txBox="1"/>
          <p:nvPr>
            <p:ph type="ctrTitle"/>
          </p:nvPr>
        </p:nvSpPr>
        <p:spPr>
          <a:xfrm>
            <a:off x="390550" y="516382"/>
            <a:ext cx="8206740" cy="363882"/>
          </a:xfrm>
          <a:prstGeom prst="rect">
            <a:avLst/>
          </a:prstGeom>
          <a:noFill/>
          <a:ln>
            <a:noFill/>
          </a:ln>
        </p:spPr>
        <p:txBody>
          <a:bodyPr anchorCtr="0" anchor="t" bIns="0" lIns="0" spcFirstLastPara="1" rIns="0" wrap="square" tIns="12700">
            <a:spAutoFit/>
          </a:bodyPr>
          <a:lstStyle/>
          <a:p>
            <a:pPr indent="0" lvl="0" marL="12700" rtl="0" algn="l">
              <a:lnSpc>
                <a:spcPct val="119583"/>
              </a:lnSpc>
              <a:spcBef>
                <a:spcPts val="0"/>
              </a:spcBef>
              <a:spcAft>
                <a:spcPts val="0"/>
              </a:spcAft>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1" name="Google Shape;101;p10"/>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
        <p:nvSpPr>
          <p:cNvPr id="102" name="Google Shape;102;p10"/>
          <p:cNvSpPr txBox="1"/>
          <p:nvPr/>
        </p:nvSpPr>
        <p:spPr>
          <a:xfrm>
            <a:off x="390550" y="1442175"/>
            <a:ext cx="8389800" cy="275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C3148"/>
              </a:buClr>
              <a:buSzPts val="1600"/>
              <a:buFont typeface="Times New Roman"/>
              <a:buAutoNum type="arabicPeriod"/>
            </a:pPr>
            <a:r>
              <a:rPr b="1" lang="en-US" sz="1600">
                <a:solidFill>
                  <a:srgbClr val="2C3148"/>
                </a:solidFill>
                <a:latin typeface="Times New Roman"/>
                <a:ea typeface="Times New Roman"/>
                <a:cs typeface="Times New Roman"/>
                <a:sym typeface="Times New Roman"/>
              </a:rPr>
              <a:t>Gastronomix AI</a:t>
            </a:r>
            <a:r>
              <a:rPr lang="en-US" sz="1600">
                <a:solidFill>
                  <a:srgbClr val="2C3148"/>
                </a:solidFill>
                <a:latin typeface="Times New Roman"/>
                <a:ea typeface="Times New Roman"/>
                <a:cs typeface="Times New Roman"/>
                <a:sym typeface="Times New Roman"/>
              </a:rPr>
              <a:t> aims to address the </a:t>
            </a:r>
            <a:r>
              <a:rPr b="1" lang="en-US" sz="1600">
                <a:solidFill>
                  <a:srgbClr val="2C3148"/>
                </a:solidFill>
                <a:latin typeface="Times New Roman"/>
                <a:ea typeface="Times New Roman"/>
                <a:cs typeface="Times New Roman"/>
                <a:sym typeface="Times New Roman"/>
              </a:rPr>
              <a:t>prevalent inefficiencies in kitchen inventory management,</a:t>
            </a:r>
            <a:r>
              <a:rPr lang="en-US" sz="1600">
                <a:solidFill>
                  <a:srgbClr val="2C3148"/>
                </a:solidFill>
                <a:latin typeface="Times New Roman"/>
                <a:ea typeface="Times New Roman"/>
                <a:cs typeface="Times New Roman"/>
                <a:sym typeface="Times New Roman"/>
              </a:rPr>
              <a:t> providing a solution to</a:t>
            </a:r>
            <a:r>
              <a:rPr b="1" lang="en-US" sz="1600">
                <a:solidFill>
                  <a:srgbClr val="2C3148"/>
                </a:solidFill>
                <a:latin typeface="Times New Roman"/>
                <a:ea typeface="Times New Roman"/>
                <a:cs typeface="Times New Roman"/>
                <a:sym typeface="Times New Roman"/>
              </a:rPr>
              <a:t> minimize food waste and enhance operational effectiveness</a:t>
            </a:r>
            <a:r>
              <a:rPr lang="en-US" sz="1600">
                <a:solidFill>
                  <a:srgbClr val="2C3148"/>
                </a:solidFill>
                <a:latin typeface="Times New Roman"/>
                <a:ea typeface="Times New Roman"/>
                <a:cs typeface="Times New Roman"/>
                <a:sym typeface="Times New Roman"/>
              </a:rPr>
              <a:t>. </a:t>
            </a:r>
            <a:endParaRPr sz="1600">
              <a:solidFill>
                <a:srgbClr val="2C3148"/>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2C3148"/>
              </a:solidFill>
              <a:latin typeface="Times New Roman"/>
              <a:ea typeface="Times New Roman"/>
              <a:cs typeface="Times New Roman"/>
              <a:sym typeface="Times New Roman"/>
            </a:endParaRPr>
          </a:p>
          <a:p>
            <a:pPr indent="-330200" lvl="0" marL="457200" rtl="0" algn="l">
              <a:spcBef>
                <a:spcPts val="0"/>
              </a:spcBef>
              <a:spcAft>
                <a:spcPts val="0"/>
              </a:spcAft>
              <a:buClr>
                <a:srgbClr val="2C3148"/>
              </a:buClr>
              <a:buSzPts val="1600"/>
              <a:buFont typeface="Times New Roman"/>
              <a:buAutoNum type="arabicPeriod"/>
            </a:pPr>
            <a:r>
              <a:rPr lang="en-US" sz="1600">
                <a:solidFill>
                  <a:srgbClr val="2C3148"/>
                </a:solidFill>
                <a:latin typeface="Times New Roman"/>
                <a:ea typeface="Times New Roman"/>
                <a:cs typeface="Times New Roman"/>
                <a:sym typeface="Times New Roman"/>
              </a:rPr>
              <a:t>Users currently face challenges in promptly and accurately </a:t>
            </a:r>
            <a:r>
              <a:rPr b="1" lang="en-US" sz="1600">
                <a:solidFill>
                  <a:srgbClr val="2C3148"/>
                </a:solidFill>
                <a:latin typeface="Times New Roman"/>
                <a:ea typeface="Times New Roman"/>
                <a:cs typeface="Times New Roman"/>
                <a:sym typeface="Times New Roman"/>
              </a:rPr>
              <a:t>identifying ingredients, hindering the optimization of resources in their culinary pursuits</a:t>
            </a:r>
            <a:r>
              <a:rPr lang="en-US" sz="1600">
                <a:solidFill>
                  <a:srgbClr val="2C3148"/>
                </a:solidFill>
                <a:latin typeface="Times New Roman"/>
                <a:ea typeface="Times New Roman"/>
                <a:cs typeface="Times New Roman"/>
                <a:sym typeface="Times New Roman"/>
              </a:rPr>
              <a:t> through Gastronomix AI.</a:t>
            </a:r>
            <a:endParaRPr sz="1600">
              <a:solidFill>
                <a:srgbClr val="2C3148"/>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2C3148"/>
              </a:solidFill>
              <a:latin typeface="Times New Roman"/>
              <a:ea typeface="Times New Roman"/>
              <a:cs typeface="Times New Roman"/>
              <a:sym typeface="Times New Roman"/>
            </a:endParaRPr>
          </a:p>
          <a:p>
            <a:pPr indent="-330200" lvl="0" marL="457200" rtl="0" algn="l">
              <a:spcBef>
                <a:spcPts val="0"/>
              </a:spcBef>
              <a:spcAft>
                <a:spcPts val="0"/>
              </a:spcAft>
              <a:buClr>
                <a:srgbClr val="2C3148"/>
              </a:buClr>
              <a:buSzPts val="1600"/>
              <a:buFont typeface="Times New Roman"/>
              <a:buAutoNum type="arabicPeriod"/>
            </a:pPr>
            <a:r>
              <a:rPr lang="en-US" sz="1600">
                <a:solidFill>
                  <a:srgbClr val="2C3148"/>
                </a:solidFill>
                <a:latin typeface="Times New Roman"/>
                <a:ea typeface="Times New Roman"/>
                <a:cs typeface="Times New Roman"/>
                <a:sym typeface="Times New Roman"/>
              </a:rPr>
              <a:t>The demand for a </a:t>
            </a:r>
            <a:r>
              <a:rPr b="1" lang="en-US" sz="1600">
                <a:solidFill>
                  <a:srgbClr val="2C3148"/>
                </a:solidFill>
                <a:latin typeface="Times New Roman"/>
                <a:ea typeface="Times New Roman"/>
                <a:cs typeface="Times New Roman"/>
                <a:sym typeface="Times New Roman"/>
              </a:rPr>
              <a:t>sophisticated and user-friendly solution</a:t>
            </a:r>
            <a:r>
              <a:rPr lang="en-US" sz="1600">
                <a:solidFill>
                  <a:srgbClr val="2C3148"/>
                </a:solidFill>
                <a:latin typeface="Times New Roman"/>
                <a:ea typeface="Times New Roman"/>
                <a:cs typeface="Times New Roman"/>
                <a:sym typeface="Times New Roman"/>
              </a:rPr>
              <a:t>, exemplified by Gastronomix AI, is evident, as it seeks to revolutionize culinary practices by minimizing food waste, streamlining user interactions, and promoting sustainable approaches to food consumption.</a:t>
            </a:r>
            <a:endParaRPr sz="1600">
              <a:solidFill>
                <a:srgbClr val="2C3148"/>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2C314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 name="Google Shape;108;p11"/>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109" name="Google Shape;109;p11"/>
          <p:cNvGrpSpPr/>
          <p:nvPr/>
        </p:nvGrpSpPr>
        <p:grpSpPr>
          <a:xfrm>
            <a:off x="8983739" y="0"/>
            <a:ext cx="160641" cy="545788"/>
            <a:chOff x="8983739" y="0"/>
            <a:chExt cx="160641" cy="545788"/>
          </a:xfrm>
        </p:grpSpPr>
        <p:pic>
          <p:nvPicPr>
            <p:cNvPr id="110" name="Google Shape;110;p11"/>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111" name="Google Shape;111;p11"/>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 name="Google Shape;112;p11"/>
          <p:cNvSpPr txBox="1"/>
          <p:nvPr/>
        </p:nvSpPr>
        <p:spPr>
          <a:xfrm>
            <a:off x="154089" y="742950"/>
            <a:ext cx="8829600" cy="3335400"/>
          </a:xfrm>
          <a:prstGeom prst="rect">
            <a:avLst/>
          </a:prstGeom>
          <a:noFill/>
          <a:ln>
            <a:noFill/>
          </a:ln>
        </p:spPr>
        <p:txBody>
          <a:bodyPr anchorCtr="0" anchor="t" bIns="0" lIns="0" spcFirstLastPara="1" rIns="0" wrap="square" tIns="12700">
            <a:spAutoFit/>
          </a:bodyPr>
          <a:lstStyle/>
          <a:p>
            <a:pPr indent="0" lvl="0" marL="12700" marR="0" rtl="0" algn="l">
              <a:lnSpc>
                <a:spcPct val="119583"/>
              </a:lnSpc>
              <a:spcBef>
                <a:spcPts val="0"/>
              </a:spcBef>
              <a:spcAft>
                <a:spcPts val="0"/>
              </a:spcAft>
              <a:buNone/>
            </a:pPr>
            <a:r>
              <a:rPr b="1" lang="en-US" sz="2400">
                <a:solidFill>
                  <a:schemeClr val="dk1"/>
                </a:solidFill>
                <a:latin typeface="Times New Roman"/>
                <a:ea typeface="Times New Roman"/>
                <a:cs typeface="Times New Roman"/>
                <a:sym typeface="Times New Roman"/>
              </a:rPr>
              <a:t>AIM  :</a:t>
            </a:r>
            <a:endParaRPr/>
          </a:p>
          <a:p>
            <a:pPr indent="0" lvl="0" marL="12700" marR="0" rtl="0" algn="l">
              <a:lnSpc>
                <a:spcPct val="119583"/>
              </a:lnSpc>
              <a:spcBef>
                <a:spcPts val="1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12700" marR="0" rtl="0" algn="l">
              <a:lnSpc>
                <a:spcPct val="159444"/>
              </a:lnSpc>
              <a:spcBef>
                <a:spcPts val="100"/>
              </a:spcBef>
              <a:spcAft>
                <a:spcPts val="0"/>
              </a:spcAft>
              <a:buNone/>
            </a:pPr>
            <a:r>
              <a:rPr lang="en-US" sz="1800">
                <a:solidFill>
                  <a:schemeClr val="dk1"/>
                </a:solidFill>
                <a:latin typeface="Times New Roman"/>
                <a:ea typeface="Times New Roman"/>
                <a:cs typeface="Times New Roman"/>
                <a:sym typeface="Times New Roman"/>
              </a:rPr>
              <a:t>Developing </a:t>
            </a:r>
            <a:r>
              <a:rPr lang="en-US" sz="1800">
                <a:solidFill>
                  <a:schemeClr val="dk1"/>
                </a:solidFill>
                <a:latin typeface="Times New Roman"/>
                <a:ea typeface="Times New Roman"/>
                <a:cs typeface="Times New Roman"/>
                <a:sym typeface="Times New Roman"/>
              </a:rPr>
              <a:t>Gastronomix AI</a:t>
            </a:r>
            <a:r>
              <a:rPr lang="en-US" sz="1800">
                <a:solidFill>
                  <a:schemeClr val="dk1"/>
                </a:solidFill>
                <a:latin typeface="Times New Roman"/>
                <a:ea typeface="Times New Roman"/>
                <a:cs typeface="Times New Roman"/>
                <a:sym typeface="Times New Roman"/>
              </a:rPr>
              <a:t>, an innovative food inventory management system, the project aims to seamlessly identify and organize ingredients using cutting-edge technology, ultimately minimizing food waste, enhancing user convenience, and promoting sustainable culinary practices through optimal resource utilization.</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2400">
              <a:solidFill>
                <a:srgbClr val="001F5F"/>
              </a:solidFill>
              <a:latin typeface="Times New Roman"/>
              <a:ea typeface="Times New Roman"/>
              <a:cs typeface="Times New Roman"/>
              <a:sym typeface="Times New Roman"/>
            </a:endParaRPr>
          </a:p>
        </p:txBody>
      </p:sp>
      <p:sp>
        <p:nvSpPr>
          <p:cNvPr id="113" name="Google Shape;113;p11"/>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idx="1" type="body"/>
          </p:nvPr>
        </p:nvSpPr>
        <p:spPr>
          <a:xfrm>
            <a:off x="304800" y="742950"/>
            <a:ext cx="8534400" cy="2893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latin typeface="Times New Roman"/>
                <a:ea typeface="Times New Roman"/>
                <a:cs typeface="Times New Roman"/>
                <a:sym typeface="Times New Roman"/>
              </a:rPr>
              <a:t>OBJECTIVE</a:t>
            </a:r>
            <a:r>
              <a:rPr b="1" lang="en-US">
                <a:solidFill>
                  <a:srgbClr val="001F5F"/>
                </a:solidFill>
                <a:latin typeface="Times New Roman"/>
                <a:ea typeface="Times New Roman"/>
                <a:cs typeface="Times New Roman"/>
                <a:sym typeface="Times New Roman"/>
              </a:rPr>
              <a:t>:</a:t>
            </a:r>
            <a:endParaRPr/>
          </a:p>
          <a:p>
            <a:pPr indent="0" lvl="0" marL="0" rtl="0" algn="l">
              <a:spcBef>
                <a:spcPts val="0"/>
              </a:spcBef>
              <a:spcAft>
                <a:spcPts val="0"/>
              </a:spcAft>
              <a:buNone/>
            </a:pPr>
            <a:r>
              <a:t/>
            </a:r>
            <a:endParaRPr b="1" sz="3200">
              <a:solidFill>
                <a:srgbClr val="001F5F"/>
              </a:solidFill>
              <a:latin typeface="Times New Roman"/>
              <a:ea typeface="Times New Roman"/>
              <a:cs typeface="Times New Roman"/>
              <a:sym typeface="Times New Roman"/>
            </a:endParaRPr>
          </a:p>
          <a:p>
            <a:pPr indent="-342900" lvl="0" marL="342900" rtl="0" algn="l">
              <a:spcBef>
                <a:spcPts val="0"/>
              </a:spcBef>
              <a:spcAft>
                <a:spcPts val="0"/>
              </a:spcAft>
              <a:buClr>
                <a:srgbClr val="2C3148"/>
              </a:buClr>
              <a:buSzPts val="2400"/>
              <a:buFont typeface="Calibri"/>
              <a:buAutoNum type="arabicPeriod"/>
            </a:pPr>
            <a:r>
              <a:rPr lang="en-US">
                <a:latin typeface="Times New Roman"/>
                <a:ea typeface="Times New Roman"/>
                <a:cs typeface="Times New Roman"/>
                <a:sym typeface="Times New Roman"/>
              </a:rPr>
              <a:t>Advanced Ingredient Recognition Implementation:</a:t>
            </a:r>
            <a:endParaRPr/>
          </a:p>
          <a:p>
            <a:pPr indent="-342900" lvl="0" marL="342900" rtl="0" algn="l">
              <a:spcBef>
                <a:spcPts val="0"/>
              </a:spcBef>
              <a:spcAft>
                <a:spcPts val="0"/>
              </a:spcAft>
              <a:buClr>
                <a:srgbClr val="2C3148"/>
              </a:buClr>
              <a:buSzPts val="2400"/>
              <a:buFont typeface="Calibri"/>
              <a:buAutoNum type="arabicPeriod"/>
            </a:pPr>
            <a:r>
              <a:rPr lang="en-US">
                <a:latin typeface="Times New Roman"/>
                <a:ea typeface="Times New Roman"/>
                <a:cs typeface="Times New Roman"/>
                <a:sym typeface="Times New Roman"/>
              </a:rPr>
              <a:t>Streamlined Kitchen Inventory Management Interface:</a:t>
            </a:r>
            <a:endParaRPr/>
          </a:p>
          <a:p>
            <a:pPr indent="-342900" lvl="0" marL="342900" rtl="0" algn="l">
              <a:spcBef>
                <a:spcPts val="0"/>
              </a:spcBef>
              <a:spcAft>
                <a:spcPts val="0"/>
              </a:spcAft>
              <a:buClr>
                <a:srgbClr val="2C3148"/>
              </a:buClr>
              <a:buSzPts val="2400"/>
              <a:buFont typeface="Calibri"/>
              <a:buAutoNum type="arabicPeriod"/>
            </a:pPr>
            <a:r>
              <a:rPr lang="en-US">
                <a:latin typeface="Times New Roman"/>
                <a:ea typeface="Times New Roman"/>
                <a:cs typeface="Times New Roman"/>
                <a:sym typeface="Times New Roman"/>
              </a:rPr>
              <a:t>Minimization of Food Waste and Promotion of Sustainability:</a:t>
            </a:r>
            <a:endParaRPr/>
          </a:p>
          <a:p>
            <a:pPr indent="0" lvl="0" marL="0" rtl="0" algn="l">
              <a:spcBef>
                <a:spcPts val="0"/>
              </a:spcBef>
              <a:spcAft>
                <a:spcPts val="0"/>
              </a:spcAft>
              <a:buNone/>
            </a:pPr>
            <a:r>
              <a:t/>
            </a:r>
            <a:endParaRPr sz="3200">
              <a:solidFill>
                <a:srgbClr val="001F5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9" name="Google Shape;119;p12"/>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3"/>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126" name="Google Shape;126;p13"/>
          <p:cNvGrpSpPr/>
          <p:nvPr/>
        </p:nvGrpSpPr>
        <p:grpSpPr>
          <a:xfrm>
            <a:off x="8983739" y="0"/>
            <a:ext cx="160641" cy="545788"/>
            <a:chOff x="8983739" y="0"/>
            <a:chExt cx="160641" cy="545788"/>
          </a:xfrm>
        </p:grpSpPr>
        <p:pic>
          <p:nvPicPr>
            <p:cNvPr id="127" name="Google Shape;127;p13"/>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128" name="Google Shape;128;p13"/>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13"/>
          <p:cNvSpPr txBox="1"/>
          <p:nvPr/>
        </p:nvSpPr>
        <p:spPr>
          <a:xfrm>
            <a:off x="353605" y="570438"/>
            <a:ext cx="3952850"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Times New Roman"/>
                <a:ea typeface="Times New Roman"/>
                <a:cs typeface="Times New Roman"/>
                <a:sym typeface="Times New Roman"/>
              </a:rPr>
              <a:t>PROPOSED SOLUTION</a:t>
            </a:r>
            <a:endParaRPr sz="2400">
              <a:solidFill>
                <a:schemeClr val="dk1"/>
              </a:solidFill>
              <a:latin typeface="Times New Roman"/>
              <a:ea typeface="Times New Roman"/>
              <a:cs typeface="Times New Roman"/>
              <a:sym typeface="Times New Roman"/>
            </a:endParaRPr>
          </a:p>
        </p:txBody>
      </p:sp>
      <p:sp>
        <p:nvSpPr>
          <p:cNvPr id="130" name="Google Shape;130;p13"/>
          <p:cNvSpPr txBox="1"/>
          <p:nvPr/>
        </p:nvSpPr>
        <p:spPr>
          <a:xfrm>
            <a:off x="390550" y="1198829"/>
            <a:ext cx="8246100" cy="2506500"/>
          </a:xfrm>
          <a:prstGeom prst="rect">
            <a:avLst/>
          </a:prstGeom>
          <a:noFill/>
          <a:ln>
            <a:noFill/>
          </a:ln>
        </p:spPr>
        <p:txBody>
          <a:bodyPr anchorCtr="0" anchor="t" bIns="0" lIns="0" spcFirstLastPara="1" rIns="0" wrap="square" tIns="12700">
            <a:spAutoFit/>
          </a:bodyPr>
          <a:lstStyle/>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Cutting-Edge Ingredient Recognition:</a:t>
            </a:r>
            <a:r>
              <a:rPr lang="en-US" sz="1800">
                <a:solidFill>
                  <a:schemeClr val="dk1"/>
                </a:solidFill>
                <a:latin typeface="Times New Roman"/>
                <a:ea typeface="Times New Roman"/>
                <a:cs typeface="Times New Roman"/>
                <a:sym typeface="Times New Roman"/>
              </a:rPr>
              <a:t> Implement state-of-the-art technology to enable precise identification of ingredients, ensuring accuracy and efficiency in culinary endeavors.</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Intuitive Interface Design:</a:t>
            </a:r>
            <a:r>
              <a:rPr lang="en-US" sz="1800">
                <a:solidFill>
                  <a:schemeClr val="dk1"/>
                </a:solidFill>
                <a:latin typeface="Times New Roman"/>
                <a:ea typeface="Times New Roman"/>
                <a:cs typeface="Times New Roman"/>
                <a:sym typeface="Times New Roman"/>
              </a:rPr>
              <a:t> Develop a user-friendly interface within </a:t>
            </a:r>
            <a:r>
              <a:rPr lang="en-US" sz="1800">
                <a:solidFill>
                  <a:schemeClr val="dk1"/>
                </a:solidFill>
                <a:latin typeface="Times New Roman"/>
                <a:ea typeface="Times New Roman"/>
                <a:cs typeface="Times New Roman"/>
                <a:sym typeface="Times New Roman"/>
              </a:rPr>
              <a:t>Gastronomix AI</a:t>
            </a:r>
            <a:r>
              <a:rPr lang="en-US" sz="1800">
                <a:solidFill>
                  <a:schemeClr val="dk1"/>
                </a:solidFill>
                <a:latin typeface="Times New Roman"/>
                <a:ea typeface="Times New Roman"/>
                <a:cs typeface="Times New Roman"/>
                <a:sym typeface="Times New Roman"/>
              </a:rPr>
              <a:t> for seamless kitchen inventory management, enhancing the overall user experience and efficiency.</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Sustainable Culinary Practices:</a:t>
            </a:r>
            <a:r>
              <a:rPr lang="en-US" sz="1800">
                <a:solidFill>
                  <a:schemeClr val="dk1"/>
                </a:solidFill>
                <a:latin typeface="Times New Roman"/>
                <a:ea typeface="Times New Roman"/>
                <a:cs typeface="Times New Roman"/>
                <a:sym typeface="Times New Roman"/>
              </a:rPr>
              <a:t> By optimizing resource utilization, </a:t>
            </a:r>
            <a:r>
              <a:rPr lang="en-US" sz="1800">
                <a:solidFill>
                  <a:schemeClr val="dk1"/>
                </a:solidFill>
                <a:latin typeface="Times New Roman"/>
                <a:ea typeface="Times New Roman"/>
                <a:cs typeface="Times New Roman"/>
                <a:sym typeface="Times New Roman"/>
              </a:rPr>
              <a:t>Gastronomix AI</a:t>
            </a:r>
            <a:r>
              <a:rPr lang="en-US" sz="1800">
                <a:solidFill>
                  <a:schemeClr val="dk1"/>
                </a:solidFill>
                <a:latin typeface="Times New Roman"/>
                <a:ea typeface="Times New Roman"/>
                <a:cs typeface="Times New Roman"/>
                <a:sym typeface="Times New Roman"/>
              </a:rPr>
              <a:t> aims to minimize food waste and promote sustainable culinary practices, contributing to a more environmentally conscious approach in food consumption.</a:t>
            </a:r>
            <a:endParaRPr/>
          </a:p>
        </p:txBody>
      </p:sp>
      <p:sp>
        <p:nvSpPr>
          <p:cNvPr id="131" name="Google Shape;131;p13"/>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p:nvPr/>
        </p:nvSpPr>
        <p:spPr>
          <a:xfrm>
            <a:off x="0" y="4934711"/>
            <a:ext cx="9144000" cy="208915"/>
          </a:xfrm>
          <a:custGeom>
            <a:rect b="b" l="l" r="r" t="t"/>
            <a:pathLst>
              <a:path extrusionOk="0" h="208914" w="9144000">
                <a:moveTo>
                  <a:pt x="9144000" y="0"/>
                </a:moveTo>
                <a:lnTo>
                  <a:pt x="0" y="0"/>
                </a:lnTo>
                <a:lnTo>
                  <a:pt x="0" y="208788"/>
                </a:lnTo>
                <a:lnTo>
                  <a:pt x="9144000" y="208788"/>
                </a:lnTo>
                <a:lnTo>
                  <a:pt x="9144000" y="0"/>
                </a:lnTo>
                <a:close/>
              </a:path>
            </a:pathLst>
          </a:custGeom>
          <a:solidFill>
            <a:srgbClr val="85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4"/>
          <p:cNvPicPr preferRelativeResize="0"/>
          <p:nvPr/>
        </p:nvPicPr>
        <p:blipFill rotWithShape="1">
          <a:blip r:embed="rId3">
            <a:alphaModFix/>
          </a:blip>
          <a:srcRect b="0" l="0" r="0" t="0"/>
          <a:stretch/>
        </p:blipFill>
        <p:spPr>
          <a:xfrm>
            <a:off x="7463061" y="42775"/>
            <a:ext cx="1208487" cy="368530"/>
          </a:xfrm>
          <a:prstGeom prst="rect">
            <a:avLst/>
          </a:prstGeom>
          <a:noFill/>
          <a:ln>
            <a:noFill/>
          </a:ln>
        </p:spPr>
      </p:pic>
      <p:grpSp>
        <p:nvGrpSpPr>
          <p:cNvPr id="138" name="Google Shape;138;p14"/>
          <p:cNvGrpSpPr/>
          <p:nvPr/>
        </p:nvGrpSpPr>
        <p:grpSpPr>
          <a:xfrm>
            <a:off x="8983739" y="0"/>
            <a:ext cx="160641" cy="545788"/>
            <a:chOff x="8983739" y="0"/>
            <a:chExt cx="160641" cy="545788"/>
          </a:xfrm>
        </p:grpSpPr>
        <p:pic>
          <p:nvPicPr>
            <p:cNvPr id="139" name="Google Shape;139;p14"/>
            <p:cNvPicPr preferRelativeResize="0"/>
            <p:nvPr/>
          </p:nvPicPr>
          <p:blipFill rotWithShape="1">
            <a:blip r:embed="rId4">
              <a:alphaModFix/>
            </a:blip>
            <a:srcRect b="0" l="0" r="0" t="0"/>
            <a:stretch/>
          </p:blipFill>
          <p:spPr>
            <a:xfrm>
              <a:off x="8983739" y="8947"/>
              <a:ext cx="160259" cy="536841"/>
            </a:xfrm>
            <a:prstGeom prst="rect">
              <a:avLst/>
            </a:prstGeom>
            <a:noFill/>
            <a:ln>
              <a:noFill/>
            </a:ln>
          </p:spPr>
        </p:pic>
        <p:sp>
          <p:nvSpPr>
            <p:cNvPr id="140" name="Google Shape;140;p14"/>
            <p:cNvSpPr/>
            <p:nvPr/>
          </p:nvSpPr>
          <p:spPr>
            <a:xfrm>
              <a:off x="9028175" y="0"/>
              <a:ext cx="116205" cy="467995"/>
            </a:xfrm>
            <a:custGeom>
              <a:rect b="b" l="l" r="r" t="t"/>
              <a:pathLst>
                <a:path extrusionOk="0" h="467995" w="116204">
                  <a:moveTo>
                    <a:pt x="115824" y="0"/>
                  </a:moveTo>
                  <a:lnTo>
                    <a:pt x="0" y="0"/>
                  </a:lnTo>
                  <a:lnTo>
                    <a:pt x="0" y="467867"/>
                  </a:lnTo>
                  <a:lnTo>
                    <a:pt x="115824" y="467867"/>
                  </a:lnTo>
                  <a:lnTo>
                    <a:pt x="115824"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14"/>
          <p:cNvSpPr txBox="1"/>
          <p:nvPr/>
        </p:nvSpPr>
        <p:spPr>
          <a:xfrm>
            <a:off x="389940" y="470153"/>
            <a:ext cx="4314394"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Times New Roman"/>
                <a:ea typeface="Times New Roman"/>
                <a:cs typeface="Times New Roman"/>
                <a:sym typeface="Times New Roman"/>
              </a:rPr>
              <a:t>SYSTEM ARCHITECTURE</a:t>
            </a:r>
            <a:endParaRPr sz="2400">
              <a:solidFill>
                <a:schemeClr val="dk1"/>
              </a:solidFill>
              <a:latin typeface="Times New Roman"/>
              <a:ea typeface="Times New Roman"/>
              <a:cs typeface="Times New Roman"/>
              <a:sym typeface="Times New Roman"/>
            </a:endParaRPr>
          </a:p>
        </p:txBody>
      </p:sp>
      <p:pic>
        <p:nvPicPr>
          <p:cNvPr descr="C:\Users\ADMIN\Downloads\gg (1).png" id="142" name="Google Shape;142;p14"/>
          <p:cNvPicPr preferRelativeResize="0"/>
          <p:nvPr/>
        </p:nvPicPr>
        <p:blipFill rotWithShape="1">
          <a:blip r:embed="rId5">
            <a:alphaModFix/>
          </a:blip>
          <a:srcRect b="0" l="0" r="0" t="0"/>
          <a:stretch/>
        </p:blipFill>
        <p:spPr>
          <a:xfrm>
            <a:off x="994175" y="1200150"/>
            <a:ext cx="7073125" cy="3309900"/>
          </a:xfrm>
          <a:prstGeom prst="rect">
            <a:avLst/>
          </a:prstGeom>
          <a:noFill/>
          <a:ln>
            <a:noFill/>
          </a:ln>
        </p:spPr>
      </p:pic>
      <p:sp>
        <p:nvSpPr>
          <p:cNvPr id="143" name="Google Shape;143;p14"/>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
        <p:nvSpPr>
          <p:cNvPr id="144" name="Google Shape;144;p14"/>
          <p:cNvSpPr txBox="1"/>
          <p:nvPr/>
        </p:nvSpPr>
        <p:spPr>
          <a:xfrm>
            <a:off x="2509563" y="4510038"/>
            <a:ext cx="39264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rgbClr val="2C3148"/>
                </a:solidFill>
                <a:latin typeface="Times New Roman"/>
                <a:ea typeface="Times New Roman"/>
                <a:cs typeface="Times New Roman"/>
                <a:sym typeface="Times New Roman"/>
              </a:rPr>
              <a:t>Fig 1. System architecture</a:t>
            </a:r>
            <a:endParaRPr sz="1600">
              <a:solidFill>
                <a:srgbClr val="2C314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idx="1" type="body"/>
          </p:nvPr>
        </p:nvSpPr>
        <p:spPr>
          <a:xfrm>
            <a:off x="457200" y="742950"/>
            <a:ext cx="8362899"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solidFill>
                  <a:srgbClr val="001F5F"/>
                </a:solidFill>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descr="C:\Users\ADMIN\Desktop\collezuuu\1-Figure1-1.png" id="150" name="Google Shape;150;p15"/>
          <p:cNvPicPr preferRelativeResize="0"/>
          <p:nvPr/>
        </p:nvPicPr>
        <p:blipFill rotWithShape="1">
          <a:blip r:embed="rId3">
            <a:alphaModFix/>
          </a:blip>
          <a:srcRect b="0" l="0" r="0" t="0"/>
          <a:stretch/>
        </p:blipFill>
        <p:spPr>
          <a:xfrm>
            <a:off x="4648200" y="1354305"/>
            <a:ext cx="1600200" cy="1022712"/>
          </a:xfrm>
          <a:prstGeom prst="rect">
            <a:avLst/>
          </a:prstGeom>
          <a:noFill/>
          <a:ln>
            <a:noFill/>
          </a:ln>
        </p:spPr>
      </p:pic>
      <p:pic>
        <p:nvPicPr>
          <p:cNvPr descr="C:\Users\ADMIN\Desktop\collezuuu\relational-data-model-illustration-overcoded.jpg" id="151" name="Google Shape;151;p15"/>
          <p:cNvPicPr preferRelativeResize="0"/>
          <p:nvPr/>
        </p:nvPicPr>
        <p:blipFill rotWithShape="1">
          <a:blip r:embed="rId4">
            <a:alphaModFix/>
          </a:blip>
          <a:srcRect b="0" l="0" r="0" t="0"/>
          <a:stretch/>
        </p:blipFill>
        <p:spPr>
          <a:xfrm>
            <a:off x="6705600" y="1354305"/>
            <a:ext cx="1536700" cy="1024467"/>
          </a:xfrm>
          <a:prstGeom prst="rect">
            <a:avLst/>
          </a:prstGeom>
          <a:noFill/>
          <a:ln>
            <a:noFill/>
          </a:ln>
        </p:spPr>
      </p:pic>
      <p:pic>
        <p:nvPicPr>
          <p:cNvPr descr="C:\Users\ADMIN\Desktop\collezuuu\777777777\What-is-back-end-development-2.jpg" id="152" name="Google Shape;152;p15"/>
          <p:cNvPicPr preferRelativeResize="0"/>
          <p:nvPr/>
        </p:nvPicPr>
        <p:blipFill rotWithShape="1">
          <a:blip r:embed="rId5">
            <a:alphaModFix/>
          </a:blip>
          <a:srcRect b="0" l="0" r="0" t="0"/>
          <a:stretch/>
        </p:blipFill>
        <p:spPr>
          <a:xfrm>
            <a:off x="2381250" y="1352550"/>
            <a:ext cx="1943100" cy="1024467"/>
          </a:xfrm>
          <a:prstGeom prst="rect">
            <a:avLst/>
          </a:prstGeom>
          <a:noFill/>
          <a:ln>
            <a:noFill/>
          </a:ln>
        </p:spPr>
      </p:pic>
      <p:pic>
        <p:nvPicPr>
          <p:cNvPr descr="C:\Users\ADMIN\Desktop\collezuuu\Userinterface.png" id="153" name="Google Shape;153;p15"/>
          <p:cNvPicPr preferRelativeResize="0"/>
          <p:nvPr/>
        </p:nvPicPr>
        <p:blipFill rotWithShape="1">
          <a:blip r:embed="rId6">
            <a:alphaModFix/>
          </a:blip>
          <a:srcRect b="0" l="0" r="0" t="0"/>
          <a:stretch/>
        </p:blipFill>
        <p:spPr>
          <a:xfrm>
            <a:off x="465830" y="1352550"/>
            <a:ext cx="1533908" cy="1022712"/>
          </a:xfrm>
          <a:prstGeom prst="rect">
            <a:avLst/>
          </a:prstGeom>
          <a:noFill/>
          <a:ln>
            <a:noFill/>
          </a:ln>
        </p:spPr>
      </p:pic>
      <p:sp>
        <p:nvSpPr>
          <p:cNvPr id="154" name="Google Shape;154;p15"/>
          <p:cNvSpPr txBox="1"/>
          <p:nvPr/>
        </p:nvSpPr>
        <p:spPr>
          <a:xfrm>
            <a:off x="465830" y="2716054"/>
            <a:ext cx="1820169" cy="1490152"/>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 Handles user input and image capture, facilitating communication with the Backend Processing Module.</a:t>
            </a:r>
            <a:endParaRPr sz="1600">
              <a:solidFill>
                <a:schemeClr val="dk1"/>
              </a:solidFill>
              <a:latin typeface="Times New Roman"/>
              <a:ea typeface="Times New Roman"/>
              <a:cs typeface="Times New Roman"/>
              <a:sym typeface="Times New Roman"/>
            </a:endParaRPr>
          </a:p>
        </p:txBody>
      </p:sp>
      <p:sp>
        <p:nvSpPr>
          <p:cNvPr id="155" name="Google Shape;155;p15"/>
          <p:cNvSpPr txBox="1"/>
          <p:nvPr/>
        </p:nvSpPr>
        <p:spPr>
          <a:xfrm>
            <a:off x="2442715" y="2716054"/>
            <a:ext cx="1820169" cy="1982594"/>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2.Conducts extensive data processing, integrating with the Ingredient Recognition and Database Management Modules. </a:t>
            </a:r>
            <a:endParaRPr sz="1600">
              <a:solidFill>
                <a:schemeClr val="dk1"/>
              </a:solidFill>
              <a:latin typeface="Times New Roman"/>
              <a:ea typeface="Times New Roman"/>
              <a:cs typeface="Times New Roman"/>
              <a:sym typeface="Times New Roman"/>
            </a:endParaRPr>
          </a:p>
        </p:txBody>
      </p:sp>
      <p:sp>
        <p:nvSpPr>
          <p:cNvPr id="156" name="Google Shape;156;p15"/>
          <p:cNvSpPr txBox="1"/>
          <p:nvPr/>
        </p:nvSpPr>
        <p:spPr>
          <a:xfrm>
            <a:off x="4538215" y="2716054"/>
            <a:ext cx="1820169" cy="1736373"/>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3.Utilizes advanced algorithms for ingredient recognition, connecting with external services to identify user inputs.</a:t>
            </a:r>
            <a:endParaRPr sz="1600">
              <a:solidFill>
                <a:schemeClr val="dk1"/>
              </a:solidFill>
              <a:latin typeface="Times New Roman"/>
              <a:ea typeface="Times New Roman"/>
              <a:cs typeface="Times New Roman"/>
              <a:sym typeface="Times New Roman"/>
            </a:endParaRPr>
          </a:p>
        </p:txBody>
      </p:sp>
      <p:sp>
        <p:nvSpPr>
          <p:cNvPr id="157" name="Google Shape;157;p15"/>
          <p:cNvSpPr txBox="1"/>
          <p:nvPr/>
        </p:nvSpPr>
        <p:spPr>
          <a:xfrm>
            <a:off x="6705600" y="2716054"/>
            <a:ext cx="1820100" cy="149040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4.Manages efficient storage and retrieval of user and ingredient data, supporting </a:t>
            </a:r>
            <a:r>
              <a:rPr lang="en-US" sz="1600">
                <a:solidFill>
                  <a:schemeClr val="dk1"/>
                </a:solidFill>
                <a:latin typeface="Times New Roman"/>
                <a:ea typeface="Times New Roman"/>
                <a:cs typeface="Times New Roman"/>
                <a:sym typeface="Times New Roman"/>
              </a:rPr>
              <a:t>Gastronomix AI</a:t>
            </a:r>
            <a:r>
              <a:rPr lang="en-US" sz="1600">
                <a:solidFill>
                  <a:schemeClr val="dk1"/>
                </a:solidFill>
                <a:latin typeface="Times New Roman"/>
                <a:ea typeface="Times New Roman"/>
                <a:cs typeface="Times New Roman"/>
                <a:sym typeface="Times New Roman"/>
              </a:rPr>
              <a:t>'s overall functionality.</a:t>
            </a:r>
            <a:endParaRPr sz="1600">
              <a:solidFill>
                <a:schemeClr val="dk1"/>
              </a:solidFill>
              <a:latin typeface="Times New Roman"/>
              <a:ea typeface="Times New Roman"/>
              <a:cs typeface="Times New Roman"/>
              <a:sym typeface="Times New Roman"/>
            </a:endParaRPr>
          </a:p>
        </p:txBody>
      </p:sp>
      <p:sp>
        <p:nvSpPr>
          <p:cNvPr id="158" name="Google Shape;158;p15"/>
          <p:cNvSpPr txBox="1"/>
          <p:nvPr/>
        </p:nvSpPr>
        <p:spPr>
          <a:xfrm>
            <a:off x="78768" y="48725"/>
            <a:ext cx="5972100" cy="228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solidFill>
                  <a:schemeClr val="lt1"/>
                </a:solidFill>
                <a:latin typeface="Times New Roman"/>
                <a:ea typeface="Times New Roman"/>
                <a:cs typeface="Times New Roman"/>
                <a:sym typeface="Times New Roman"/>
              </a:rPr>
              <a:t>Gastronomix AI</a:t>
            </a:r>
            <a:r>
              <a:rPr lang="en-US">
                <a:solidFill>
                  <a:schemeClr val="lt1"/>
                </a:solidFill>
                <a:latin typeface="Times New Roman"/>
                <a:ea typeface="Times New Roman"/>
                <a:cs typeface="Times New Roman"/>
                <a:sym typeface="Times New Roman"/>
              </a:rPr>
              <a:t>: CULINARY INSIGHT HUB</a:t>
            </a:r>
            <a:endParaRPr sz="1400">
              <a:solidFill>
                <a:schemeClr val="dk1"/>
              </a:solidFill>
              <a:latin typeface="Times New Roman"/>
              <a:ea typeface="Times New Roman"/>
              <a:cs typeface="Times New Roman"/>
              <a:sym typeface="Times New Roman"/>
            </a:endParaRPr>
          </a:p>
        </p:txBody>
      </p:sp>
      <p:sp>
        <p:nvSpPr>
          <p:cNvPr id="159" name="Google Shape;159;p15"/>
          <p:cNvSpPr txBox="1"/>
          <p:nvPr/>
        </p:nvSpPr>
        <p:spPr>
          <a:xfrm>
            <a:off x="1992450" y="4791450"/>
            <a:ext cx="51591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rgbClr val="2C3148"/>
                </a:solidFill>
                <a:latin typeface="Times New Roman"/>
                <a:ea typeface="Times New Roman"/>
                <a:cs typeface="Times New Roman"/>
                <a:sym typeface="Times New Roman"/>
              </a:rPr>
              <a:t>Fig 2. System architecture </a:t>
            </a:r>
            <a:r>
              <a:rPr lang="en-US" sz="1600">
                <a:solidFill>
                  <a:srgbClr val="2C3148"/>
                </a:solidFill>
                <a:latin typeface="Times New Roman"/>
                <a:ea typeface="Times New Roman"/>
                <a:cs typeface="Times New Roman"/>
                <a:sym typeface="Times New Roman"/>
              </a:rPr>
              <a:t>functionality</a:t>
            </a:r>
            <a:endParaRPr sz="1600">
              <a:solidFill>
                <a:srgbClr val="2C314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