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171ec48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171ec48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3171ec48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3171ec48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71ec48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71ec48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171ec48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171ec48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171ec48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3171ec48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3171ec48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3171ec48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b37697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b37697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3b37697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3b37697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3b376978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3b37697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171ec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171ec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b37697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b37697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171ec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171ec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171ec4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171ec4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171ec4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171ec4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171ec48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171ec48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171ec48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171ec48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171ec48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171ec48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afka.apache.org/download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onduktor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afka.apache.org/documentation/#producerconfigs" TargetMode="External"/><Relationship Id="rId4" Type="http://schemas.openxmlformats.org/officeDocument/2006/relationships/hyperlink" Target="https://kafka.apache.org/documentation/#consumerconfi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Apache Kafka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Zookeeper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Zookeeper manages brokers (keeps a list of them)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Zookeeper helps in performing leader election for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Zookeeper sends notifications to Kafka in case of changes (e.g. new topic, broker dies, broker comes up, delete topics, etc…)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u="sng"/>
              <a:t>Kafka can’t work without Zookeeper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Zookeeper by design operates with an odd number of servers (3, 5,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Zookeeper has a leader (handle writes) the rest of the servers are followers (handle reads)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(Zookeeper does NOT store consumers offsets with Kafka &gt; v0.10)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Zookeeper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093175" y="1308625"/>
            <a:ext cx="1429500" cy="78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Zookeeper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Server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(Follower)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3705225" y="1308625"/>
            <a:ext cx="1429500" cy="78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Zookeeper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Server 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(Leader)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534475" y="1308625"/>
            <a:ext cx="1429500" cy="78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Zookeeper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Server 3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(Follower)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34475" y="3580825"/>
            <a:ext cx="1247400" cy="64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1862200" y="3580825"/>
            <a:ext cx="1247400" cy="64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514200" y="3614100"/>
            <a:ext cx="1247400" cy="64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5201250" y="3614100"/>
            <a:ext cx="1247400" cy="64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7266700" y="3614100"/>
            <a:ext cx="1247400" cy="64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5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3" name="Google Shape;253;p23"/>
          <p:cNvCxnSpPr>
            <a:stCxn id="248" idx="0"/>
            <a:endCxn id="245" idx="2"/>
          </p:cNvCxnSpPr>
          <p:nvPr/>
        </p:nvCxnSpPr>
        <p:spPr>
          <a:xfrm flipH="1" rot="10800000">
            <a:off x="1058175" y="2093425"/>
            <a:ext cx="7497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3"/>
          <p:cNvCxnSpPr>
            <a:stCxn id="249" idx="0"/>
            <a:endCxn id="245" idx="2"/>
          </p:cNvCxnSpPr>
          <p:nvPr/>
        </p:nvCxnSpPr>
        <p:spPr>
          <a:xfrm rot="10800000">
            <a:off x="1807900" y="2093425"/>
            <a:ext cx="6780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3"/>
          <p:cNvCxnSpPr>
            <a:stCxn id="250" idx="0"/>
            <a:endCxn id="246" idx="2"/>
          </p:cNvCxnSpPr>
          <p:nvPr/>
        </p:nvCxnSpPr>
        <p:spPr>
          <a:xfrm flipH="1" rot="10800000">
            <a:off x="4137900" y="2093400"/>
            <a:ext cx="282000" cy="15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3"/>
          <p:cNvCxnSpPr>
            <a:stCxn id="251" idx="0"/>
            <a:endCxn id="246" idx="2"/>
          </p:cNvCxnSpPr>
          <p:nvPr/>
        </p:nvCxnSpPr>
        <p:spPr>
          <a:xfrm rot="10800000">
            <a:off x="4420050" y="2093400"/>
            <a:ext cx="1404900" cy="15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3"/>
          <p:cNvCxnSpPr>
            <a:stCxn id="252" idx="0"/>
            <a:endCxn id="247" idx="2"/>
          </p:cNvCxnSpPr>
          <p:nvPr/>
        </p:nvCxnSpPr>
        <p:spPr>
          <a:xfrm rot="10800000">
            <a:off x="7249300" y="2093400"/>
            <a:ext cx="641100" cy="15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58" name="Google Shape;258;p23"/>
          <p:cNvCxnSpPr>
            <a:stCxn id="245" idx="3"/>
            <a:endCxn id="246" idx="1"/>
          </p:cNvCxnSpPr>
          <p:nvPr/>
        </p:nvCxnSpPr>
        <p:spPr>
          <a:xfrm>
            <a:off x="2522675" y="1701025"/>
            <a:ext cx="11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59" name="Google Shape;259;p23"/>
          <p:cNvCxnSpPr>
            <a:stCxn id="246" idx="3"/>
            <a:endCxn id="247" idx="1"/>
          </p:cNvCxnSpPr>
          <p:nvPr/>
        </p:nvCxnSpPr>
        <p:spPr>
          <a:xfrm>
            <a:off x="5134725" y="1701025"/>
            <a:ext cx="13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Guarantees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Messages are appended to a topic-partition in the order they are 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Consumers read messages in the order stored in a topic-partition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With a replication factor of N, producers and consumers can tolerate up to N-l brokers being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This is why a replication factor of 3 is a good idea: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Allows for one broker to be taken down for maintenance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Allows for another broker to be taken down unexpectedly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long as the number of partitions remains constant for a topic (no new partitions), the same key will always go to the same partition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57550" y="8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Theory Roundup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We’ve looked at all the Kafka Concepts</a:t>
            </a:r>
            <a:endParaRPr sz="1800"/>
          </a:p>
        </p:txBody>
      </p:sp>
      <p:sp>
        <p:nvSpPr>
          <p:cNvPr id="271" name="Google Shape;271;p25"/>
          <p:cNvSpPr/>
          <p:nvPr/>
        </p:nvSpPr>
        <p:spPr>
          <a:xfrm>
            <a:off x="3784050" y="1415525"/>
            <a:ext cx="1688700" cy="264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Kafka Cluster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115525" y="2505125"/>
            <a:ext cx="1072200" cy="469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Source Systems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1858650" y="2505125"/>
            <a:ext cx="10722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Producers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3784050" y="4370900"/>
            <a:ext cx="16887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Zookeeper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6091225" y="2505125"/>
            <a:ext cx="11475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Consumers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7780050" y="2505125"/>
            <a:ext cx="1072200" cy="469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Target Systems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4054638" y="2005850"/>
            <a:ext cx="11475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4054638" y="2571750"/>
            <a:ext cx="11475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054638" y="3389825"/>
            <a:ext cx="1147500" cy="4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4281150" y="3071988"/>
            <a:ext cx="581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1" name="Google Shape;281;p25"/>
          <p:cNvCxnSpPr>
            <a:stCxn id="272" idx="3"/>
            <a:endCxn id="273" idx="1"/>
          </p:cNvCxnSpPr>
          <p:nvPr/>
        </p:nvCxnSpPr>
        <p:spPr>
          <a:xfrm>
            <a:off x="1187725" y="2739875"/>
            <a:ext cx="6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5"/>
          <p:cNvCxnSpPr>
            <a:stCxn id="273" idx="3"/>
            <a:endCxn id="271" idx="1"/>
          </p:cNvCxnSpPr>
          <p:nvPr/>
        </p:nvCxnSpPr>
        <p:spPr>
          <a:xfrm>
            <a:off x="2930850" y="2739875"/>
            <a:ext cx="8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5"/>
          <p:cNvCxnSpPr>
            <a:stCxn id="271" idx="3"/>
            <a:endCxn id="275" idx="1"/>
          </p:cNvCxnSpPr>
          <p:nvPr/>
        </p:nvCxnSpPr>
        <p:spPr>
          <a:xfrm>
            <a:off x="5472750" y="273987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>
            <a:stCxn id="275" idx="3"/>
            <a:endCxn id="276" idx="1"/>
          </p:cNvCxnSpPr>
          <p:nvPr/>
        </p:nvCxnSpPr>
        <p:spPr>
          <a:xfrm>
            <a:off x="7238725" y="2739875"/>
            <a:ext cx="5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>
            <a:stCxn id="274" idx="0"/>
            <a:endCxn id="271" idx="2"/>
          </p:cNvCxnSpPr>
          <p:nvPr/>
        </p:nvCxnSpPr>
        <p:spPr>
          <a:xfrm rot="10800000">
            <a:off x="4628400" y="4064300"/>
            <a:ext cx="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86" name="Google Shape;286;p25"/>
          <p:cNvSpPr txBox="1"/>
          <p:nvPr/>
        </p:nvSpPr>
        <p:spPr>
          <a:xfrm>
            <a:off x="5550950" y="1415525"/>
            <a:ext cx="3127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topics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partitions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replication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partition leader &amp; in-sync-replicas (ISR)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offsets topic</a:t>
            </a:r>
            <a:endParaRPr sz="1100"/>
          </a:p>
        </p:txBody>
      </p:sp>
      <p:sp>
        <p:nvSpPr>
          <p:cNvPr id="287" name="Google Shape;287;p25"/>
          <p:cNvSpPr txBox="1"/>
          <p:nvPr/>
        </p:nvSpPr>
        <p:spPr>
          <a:xfrm>
            <a:off x="5682325" y="3041250"/>
            <a:ext cx="3127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consumer offsets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consumer groups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at least once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at most once</a:t>
            </a:r>
            <a:endParaRPr sz="1100"/>
          </a:p>
        </p:txBody>
      </p:sp>
      <p:sp>
        <p:nvSpPr>
          <p:cNvPr id="288" name="Google Shape;288;p25"/>
          <p:cNvSpPr txBox="1"/>
          <p:nvPr/>
        </p:nvSpPr>
        <p:spPr>
          <a:xfrm>
            <a:off x="1444800" y="3094625"/>
            <a:ext cx="212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round robin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key based ordering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acks strategy</a:t>
            </a:r>
            <a:endParaRPr sz="1100"/>
          </a:p>
        </p:txBody>
      </p:sp>
      <p:sp>
        <p:nvSpPr>
          <p:cNvPr id="289" name="Google Shape;289;p25"/>
          <p:cNvSpPr txBox="1"/>
          <p:nvPr/>
        </p:nvSpPr>
        <p:spPr>
          <a:xfrm>
            <a:off x="5550950" y="4370900"/>
            <a:ext cx="3127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leader follower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pt-BR" sz="1100"/>
              <a:t>broker management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311700" y="255500"/>
            <a:ext cx="8520600" cy="4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29303B"/>
                </a:solidFill>
                <a:highlight>
                  <a:srgbClr val="FFFFFF"/>
                </a:highlight>
              </a:rPr>
              <a:t>Linux - Summary</a:t>
            </a:r>
            <a:endParaRPr sz="270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228600" marR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29303B"/>
                </a:solidFill>
                <a:highlight>
                  <a:srgbClr val="FFFFFF"/>
                </a:highlight>
              </a:rPr>
              <a:t>In summary, for Linux (ex: Ubuntu)</a:t>
            </a:r>
            <a:endParaRPr b="1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301625" lvl="0" marL="685800" marR="254000" rtl="0" algn="l">
              <a:lnSpc>
                <a:spcPct val="143000"/>
              </a:lnSpc>
              <a:spcBef>
                <a:spcPts val="80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Download and Setup </a:t>
            </a:r>
            <a:r>
              <a:rPr b="1" lang="pt-BR" sz="1350">
                <a:solidFill>
                  <a:srgbClr val="29303B"/>
                </a:solidFill>
                <a:highlight>
                  <a:srgbClr val="FFFFFF"/>
                </a:highlight>
              </a:rPr>
              <a:t>Java 8 JDK:</a:t>
            </a:r>
            <a:endParaRPr b="1"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85750" lvl="1" marL="1143000" marR="254000" rtl="0" algn="l"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900"/>
              <a:buFont typeface="Courier New"/>
              <a:buAutoNum type="alphaLcPeriod"/>
            </a:pP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openjdk-8-jdk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Download &amp; Extract the Kafka binaries from </a:t>
            </a:r>
            <a:r>
              <a:rPr lang="pt-BR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https://kafka.apache.org/downloads</a:t>
            </a:r>
            <a:endParaRPr sz="1350">
              <a:solidFill>
                <a:srgbClr val="007791"/>
              </a:solidFill>
              <a:highlight>
                <a:srgbClr val="FFFFFF"/>
              </a:highlight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Try Kafka commands using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bin/kafka-topics.sh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 (for example)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Edit PATH to include Kafka (in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~/.bashrc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 for example)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PATH="$PATH:/your/path/to/your/kafka/bin"</a:t>
            </a:r>
            <a:endParaRPr sz="1200">
              <a:solidFill>
                <a:srgbClr val="EC5252"/>
              </a:solidFill>
              <a:highlight>
                <a:srgbClr val="F2F3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Edit Zookeeper &amp; Kafka configs using a text editor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301625" lvl="1" marL="11430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lphaL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zookeeper.properties: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dataDir=/your/path/to/data/zookeeper</a:t>
            </a:r>
            <a:endParaRPr sz="1200">
              <a:solidFill>
                <a:srgbClr val="EC5252"/>
              </a:solidFill>
              <a:highlight>
                <a:srgbClr val="F2F3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11430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lphaL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server.properties: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log.dirs=/your/path/to/data/kafka</a:t>
            </a:r>
            <a:endParaRPr sz="1200">
              <a:solidFill>
                <a:srgbClr val="EC5252"/>
              </a:solidFill>
              <a:highlight>
                <a:srgbClr val="F2F3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Start Zookeeper in one terminal window: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zookeeper-server-start.sh config/zookeeper.properties</a:t>
            </a:r>
            <a:endParaRPr sz="1200">
              <a:solidFill>
                <a:srgbClr val="EC5252"/>
              </a:solidFill>
              <a:highlight>
                <a:srgbClr val="F2F3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685800" marR="2286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AutoNum type="arabicPeriod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Start Kafka in </a:t>
            </a:r>
            <a:r>
              <a:rPr b="1" lang="pt-BR" sz="1350">
                <a:solidFill>
                  <a:srgbClr val="29303B"/>
                </a:solidFill>
                <a:highlight>
                  <a:srgbClr val="FFFFFF"/>
                </a:highlight>
              </a:rPr>
              <a:t>another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 terminal window: </a:t>
            </a:r>
            <a:r>
              <a:rPr lang="pt-BR" sz="12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kafka-server-start.sh config/server.properties</a:t>
            </a:r>
            <a:endParaRPr sz="1200">
              <a:solidFill>
                <a:srgbClr val="EC5252"/>
              </a:solidFill>
              <a:highlight>
                <a:srgbClr val="F2F3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Topics CLI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311700" y="1152475"/>
            <a:ext cx="9144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zookeeper-server-start.sh config/zookeeper.properties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kafka-server-start.sh config/server.properties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-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kafka-topics.sh --zookeeper 127.0.0.1:2181 --to</a:t>
            </a:r>
            <a:r>
              <a:rPr lang="pt-BR" sz="1100"/>
              <a:t>p</a:t>
            </a:r>
            <a:r>
              <a:rPr lang="pt-BR" sz="1100"/>
              <a:t>ic first_topic --create --partitions 3 --replication-factor 1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kafka-topics.sh --zookeeper 127.0.0.1:2181 --topic first_topic --describe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kafka-topics.sh --zookeeper 127.0.0.1:2181 --topic second_topic --create --partitions 6 --replication-factor 1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kafka-topics.sh --zookeeper 127.0.0.1:2181 --topic second_topic --delete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kafka-console-producer.sh --broker-list 127.0.0.1:9092 --topic first_topic --producer-property acks=all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kafka-console-consumer.sh --bootstrap-server 127.0.0.1:9092 --topic first_topic --from-beginning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Topics CLI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311700" y="1152475"/>
            <a:ext cx="9144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kafka-console-consumer.sh --bootstrap-server 127.0.0.1:9092 --topic first_topic --from-beginning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kafka-console-consumer.sh --bootstrap-server 127.0.0.1:9092 --topic first_topic --group my-first-application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Consumer Groups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kafka-consumer-groups.sh --bootstrap-server localhost:9092 --list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kafka-consumer-groups.sh --bootstrap-server localhost:9092 --describe --group my-first-application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Reset offset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kafka-consumer-groups.sh --bootstrap-server localhost:9092 --group my-first-application --reset-offsets --to-earliest --execute --topic first_topic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Topics CLI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311700" y="1152475"/>
            <a:ext cx="9144000" cy="4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9303B"/>
                </a:solidFill>
                <a:highlight>
                  <a:srgbClr val="FFFFFF"/>
                </a:highlight>
              </a:rPr>
              <a:t>The CLI have many options, but here are the other that are most commonly used: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Producer with keys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Clr>
                <a:srgbClr val="505763"/>
              </a:buClr>
              <a:buSzPts val="900"/>
              <a:buFont typeface="Courier New"/>
              <a:buNone/>
            </a:pP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kafka-console-producer --broker-list 127.0.0.1:9092 --topic first_topic --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parse.key=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key.separator=,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900"/>
              <a:buFont typeface="Courier New"/>
              <a:buNone/>
            </a:pP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key,value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05763"/>
              </a:buClr>
              <a:buSzPts val="900"/>
              <a:buFont typeface="Courier New"/>
              <a:buNone/>
            </a:pP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another key,another value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	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Consumer with keys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kafka-console-consumer --bootstrap-server 127.0.0.1:9092 --topic first_topic --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-beginning --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.key=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pt-BR" sz="900">
                <a:solidFill>
                  <a:srgbClr val="B35A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pt-BR" sz="900">
                <a:solidFill>
                  <a:srgbClr val="2930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key.separator=,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9303B"/>
                </a:solidFill>
                <a:highlight>
                  <a:srgbClr val="FFFFFF"/>
                </a:highlight>
              </a:rPr>
              <a:t>Conduktor - Kafka GUI</a:t>
            </a:r>
            <a:endParaRPr b="1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Kafka does not come bundled with a UI, but </a:t>
            </a:r>
            <a:r>
              <a:rPr b="1" lang="pt-BR" sz="1350">
                <a:solidFill>
                  <a:srgbClr val="29303B"/>
                </a:solidFill>
                <a:highlight>
                  <a:srgbClr val="FFFFFF"/>
                </a:highlight>
              </a:rPr>
              <a:t>I have created a software name Conduktor</a:t>
            </a: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</a:rPr>
              <a:t> to help you use Kafka visually.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https://www.conduktor.io/</a:t>
            </a:r>
            <a:endParaRPr sz="900">
              <a:solidFill>
                <a:srgbClr val="2930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Topics CLI</a:t>
            </a:r>
            <a:endParaRPr/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311700" y="1152475"/>
            <a:ext cx="81933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2930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 Configurations</a:t>
            </a:r>
            <a:endParaRPr b="1">
              <a:solidFill>
                <a:srgbClr val="29303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exist a lot of options to:</a:t>
            </a:r>
            <a:endParaRPr sz="1350">
              <a:solidFill>
                <a:srgbClr val="29303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1500"/>
              </a:spcBef>
              <a:spcAft>
                <a:spcPts val="0"/>
              </a:spcAft>
              <a:buClr>
                <a:srgbClr val="29303B"/>
              </a:buClr>
              <a:buSzPts val="1150"/>
              <a:buFont typeface="Roboto"/>
              <a:buChar char="●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configure producer: </a:t>
            </a:r>
            <a:r>
              <a:rPr lang="pt-BR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https://kafka.apache.org/documentation/#producerconfigs</a:t>
            </a:r>
            <a:endParaRPr sz="1350">
              <a:solidFill>
                <a:srgbClr val="00779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Font typeface="Roboto"/>
              <a:buChar char="●"/>
            </a:pPr>
            <a:r>
              <a:rPr lang="pt-BR" sz="1350">
                <a:solidFill>
                  <a:srgbClr val="2930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configure consumers:  </a:t>
            </a:r>
            <a:r>
              <a:rPr lang="pt-BR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https://kafka.apache.org/documentation/#consumerconfigs</a:t>
            </a:r>
            <a:endParaRPr sz="1350">
              <a:solidFill>
                <a:srgbClr val="00779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 b="1" sz="135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Kafka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Topics: a particular stream of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Partitions: </a:t>
            </a:r>
            <a:r>
              <a:rPr lang="pt-BR" sz="1400"/>
              <a:t>Topic are split in partitions,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Partition is ordered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Offsets: each message in a partition gets an incremental id, called offset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A Kafka cluster is composed of multiple brokers (servers)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Topic replication factor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This way if a broker is down, another broker can serve the data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18764" y="1695189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Website events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412650" y="1695189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Pricing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Why Apache Kafka: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Decoupling of data streams &amp; systems</a:t>
            </a:r>
            <a:endParaRPr sz="1800"/>
          </a:p>
        </p:txBody>
      </p:sp>
      <p:sp>
        <p:nvSpPr>
          <p:cNvPr id="68" name="Google Shape;68;p15"/>
          <p:cNvSpPr/>
          <p:nvPr/>
        </p:nvSpPr>
        <p:spPr>
          <a:xfrm>
            <a:off x="4572000" y="1680700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Financial Transactions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991650" y="1680700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User interactions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991639" y="4188314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Audit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571989" y="4188314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Email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412639" y="4188314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Analylics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18764" y="4188314"/>
            <a:ext cx="1593900" cy="55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33250" y="2783350"/>
            <a:ext cx="8331000" cy="81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75" y="2817013"/>
            <a:ext cx="4276725" cy="7854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919900" y="3216700"/>
            <a:ext cx="4276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high-throughput distributed messaging system</a:t>
            </a:r>
            <a:endParaRPr/>
          </a:p>
        </p:txBody>
      </p:sp>
      <p:cxnSp>
        <p:nvCxnSpPr>
          <p:cNvPr id="77" name="Google Shape;77;p15"/>
          <p:cNvCxnSpPr>
            <a:stCxn id="65" idx="2"/>
            <a:endCxn id="75" idx="0"/>
          </p:cNvCxnSpPr>
          <p:nvPr/>
        </p:nvCxnSpPr>
        <p:spPr>
          <a:xfrm>
            <a:off x="1115714" y="2245689"/>
            <a:ext cx="31884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66" idx="2"/>
            <a:endCxn id="75" idx="0"/>
          </p:cNvCxnSpPr>
          <p:nvPr/>
        </p:nvCxnSpPr>
        <p:spPr>
          <a:xfrm>
            <a:off x="3209600" y="2245689"/>
            <a:ext cx="10947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8" idx="2"/>
            <a:endCxn id="75" idx="0"/>
          </p:cNvCxnSpPr>
          <p:nvPr/>
        </p:nvCxnSpPr>
        <p:spPr>
          <a:xfrm flipH="1">
            <a:off x="4304250" y="2231200"/>
            <a:ext cx="10647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69" idx="2"/>
            <a:endCxn id="75" idx="0"/>
          </p:cNvCxnSpPr>
          <p:nvPr/>
        </p:nvCxnSpPr>
        <p:spPr>
          <a:xfrm flipH="1">
            <a:off x="4304100" y="2231200"/>
            <a:ext cx="34845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endCxn id="73" idx="0"/>
          </p:cNvCxnSpPr>
          <p:nvPr/>
        </p:nvCxnSpPr>
        <p:spPr>
          <a:xfrm flipH="1">
            <a:off x="1115714" y="3586814"/>
            <a:ext cx="31728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endCxn id="72" idx="0"/>
          </p:cNvCxnSpPr>
          <p:nvPr/>
        </p:nvCxnSpPr>
        <p:spPr>
          <a:xfrm flipH="1">
            <a:off x="3209589" y="3615914"/>
            <a:ext cx="11226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endCxn id="71" idx="0"/>
          </p:cNvCxnSpPr>
          <p:nvPr/>
        </p:nvCxnSpPr>
        <p:spPr>
          <a:xfrm>
            <a:off x="4303039" y="3615914"/>
            <a:ext cx="10659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endCxn id="70" idx="0"/>
          </p:cNvCxnSpPr>
          <p:nvPr/>
        </p:nvCxnSpPr>
        <p:spPr>
          <a:xfrm>
            <a:off x="4303189" y="3630314"/>
            <a:ext cx="34854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7675" y="17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Brokers,Topics and Replication factor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187225" y="1390925"/>
            <a:ext cx="1984800" cy="3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Broker 103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15575" y="1491325"/>
            <a:ext cx="1984800" cy="33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Broker 102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66900" y="1450450"/>
            <a:ext cx="1984800" cy="3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Broker 101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065150" y="2001075"/>
            <a:ext cx="1268400" cy="53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835250" y="3108275"/>
            <a:ext cx="1268400" cy="53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605400" y="2160500"/>
            <a:ext cx="1268400" cy="53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47675" y="919925"/>
            <a:ext cx="5694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Example: Topic-A With 2 partitions and replication factor of 2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835263" y="2160500"/>
            <a:ext cx="1268400" cy="53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" name="Google Shape;98;p16"/>
          <p:cNvCxnSpPr>
            <a:stCxn id="93" idx="3"/>
            <a:endCxn id="94" idx="1"/>
          </p:cNvCxnSpPr>
          <p:nvPr/>
        </p:nvCxnSpPr>
        <p:spPr>
          <a:xfrm>
            <a:off x="2333550" y="2270925"/>
            <a:ext cx="1501800" cy="11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97" idx="3"/>
          </p:cNvCxnSpPr>
          <p:nvPr/>
        </p:nvCxnSpPr>
        <p:spPr>
          <a:xfrm>
            <a:off x="5103663" y="2430350"/>
            <a:ext cx="16446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27625" y="1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Concept of Leader for a Partition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27625" y="753050"/>
            <a:ext cx="85206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 any time only ONE broker can be a leader for a given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Only that leader can receive and serve data for a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The other brokers will synchronize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Therefore each partition has one leader and multiple ISR (in-sync replica)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187225" y="2274375"/>
            <a:ext cx="1984800" cy="2478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515575" y="2318425"/>
            <a:ext cx="1984800" cy="2478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66900" y="2318460"/>
            <a:ext cx="1984800" cy="2478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30100" y="2957575"/>
            <a:ext cx="1555500" cy="572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 (Leader)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763500" y="3891325"/>
            <a:ext cx="1555500" cy="572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 (ISR)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763500" y="2957575"/>
            <a:ext cx="1555500" cy="572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 (Leader)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01875" y="2957575"/>
            <a:ext cx="1555500" cy="572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Partition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Topic-A (ISR)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17"/>
          <p:cNvCxnSpPr>
            <a:stCxn id="109" idx="3"/>
            <a:endCxn id="110" idx="1"/>
          </p:cNvCxnSpPr>
          <p:nvPr/>
        </p:nvCxnSpPr>
        <p:spPr>
          <a:xfrm>
            <a:off x="2585600" y="3243925"/>
            <a:ext cx="11778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endCxn id="112" idx="1"/>
          </p:cNvCxnSpPr>
          <p:nvPr/>
        </p:nvCxnSpPr>
        <p:spPr>
          <a:xfrm>
            <a:off x="5318575" y="3234325"/>
            <a:ext cx="1083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974050" y="2806950"/>
            <a:ext cx="343200" cy="364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642150" y="2806950"/>
            <a:ext cx="343200" cy="364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680200" y="3621375"/>
            <a:ext cx="108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replication</a:t>
            </a:r>
            <a:endParaRPr sz="800"/>
          </a:p>
        </p:txBody>
      </p:sp>
      <p:sp>
        <p:nvSpPr>
          <p:cNvPr id="118" name="Google Shape;118;p17"/>
          <p:cNvSpPr txBox="1"/>
          <p:nvPr/>
        </p:nvSpPr>
        <p:spPr>
          <a:xfrm>
            <a:off x="5500375" y="3234325"/>
            <a:ext cx="108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replication</a:t>
            </a:r>
            <a:endParaRPr sz="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326575" y="4752975"/>
            <a:ext cx="543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The leader and the ISR is determined by Zookeeper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76675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Producers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723400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Producers write data to topics (which is made of partitions)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Producers automatically know to which broker and partition to write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In case of Brokers failures, Producers will automatically recover</a:t>
            </a:r>
            <a:endParaRPr sz="1400"/>
          </a:p>
        </p:txBody>
      </p:sp>
      <p:sp>
        <p:nvSpPr>
          <p:cNvPr id="126" name="Google Shape;126;p18"/>
          <p:cNvSpPr/>
          <p:nvPr/>
        </p:nvSpPr>
        <p:spPr>
          <a:xfrm>
            <a:off x="455475" y="2859475"/>
            <a:ext cx="14997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Producer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072300" y="3653075"/>
            <a:ext cx="1499700" cy="572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</a:rPr>
              <a:t>Broker 103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2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072300" y="2859475"/>
            <a:ext cx="1499700" cy="572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Broker 102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072300" y="2065875"/>
            <a:ext cx="1499700" cy="572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Broker 101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0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0664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748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6796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9844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2928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5940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0664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3748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6796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9844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2928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0664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3748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6796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9844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2928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5940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7" name="Google Shape;147;p18"/>
          <p:cNvCxnSpPr>
            <a:endCxn id="129" idx="1"/>
          </p:cNvCxnSpPr>
          <p:nvPr/>
        </p:nvCxnSpPr>
        <p:spPr>
          <a:xfrm flipH="1" rot="10800000">
            <a:off x="1969200" y="2352225"/>
            <a:ext cx="11031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26" idx="3"/>
            <a:endCxn id="127" idx="1"/>
          </p:cNvCxnSpPr>
          <p:nvPr/>
        </p:nvCxnSpPr>
        <p:spPr>
          <a:xfrm>
            <a:off x="1955175" y="3145825"/>
            <a:ext cx="11172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26" idx="3"/>
            <a:endCxn id="128" idx="1"/>
          </p:cNvCxnSpPr>
          <p:nvPr/>
        </p:nvCxnSpPr>
        <p:spPr>
          <a:xfrm>
            <a:off x="1955175" y="3145825"/>
            <a:ext cx="11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/>
          <p:nvPr/>
        </p:nvSpPr>
        <p:spPr>
          <a:xfrm>
            <a:off x="6906025" y="38342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" name="Google Shape;151;p18"/>
          <p:cNvCxnSpPr>
            <a:stCxn id="135" idx="3"/>
          </p:cNvCxnSpPr>
          <p:nvPr/>
        </p:nvCxnSpPr>
        <p:spPr>
          <a:xfrm>
            <a:off x="6902425" y="2365500"/>
            <a:ext cx="6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0" idx="3"/>
          </p:cNvCxnSpPr>
          <p:nvPr/>
        </p:nvCxnSpPr>
        <p:spPr>
          <a:xfrm>
            <a:off x="6601225" y="3113525"/>
            <a:ext cx="939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50" idx="3"/>
          </p:cNvCxnSpPr>
          <p:nvPr/>
        </p:nvCxnSpPr>
        <p:spPr>
          <a:xfrm>
            <a:off x="7214425" y="3939425"/>
            <a:ext cx="395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8"/>
          <p:cNvSpPr txBox="1"/>
          <p:nvPr/>
        </p:nvSpPr>
        <p:spPr>
          <a:xfrm>
            <a:off x="7596125" y="2603725"/>
            <a:ext cx="103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writes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397675" y="4044575"/>
            <a:ext cx="23772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load is balanced to many brokers thanks to the number of partitions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276675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Consumers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723400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Consumers read data from a topic (identified by name)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Consumers know which broker to read from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In case of broker failures, consumers know how to recover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Data is read in order </a:t>
            </a:r>
            <a:r>
              <a:rPr b="1" lang="pt-BR" sz="1400" u="sng"/>
              <a:t>within each partitions</a:t>
            </a:r>
            <a:endParaRPr b="1" sz="1400" u="sng"/>
          </a:p>
        </p:txBody>
      </p:sp>
      <p:sp>
        <p:nvSpPr>
          <p:cNvPr id="162" name="Google Shape;162;p19"/>
          <p:cNvSpPr/>
          <p:nvPr/>
        </p:nvSpPr>
        <p:spPr>
          <a:xfrm>
            <a:off x="1167300" y="3729275"/>
            <a:ext cx="1499700" cy="572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Broker 103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2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167300" y="2859475"/>
            <a:ext cx="1499700" cy="572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Broker 102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167300" y="2065875"/>
            <a:ext cx="1499700" cy="572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Broker 101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 / Partition 0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31614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4698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7746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40794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3878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689025" y="2260350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31614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4698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7746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0794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387825" y="30083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1614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4698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7746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0794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3878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46890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5001025" y="3910475"/>
            <a:ext cx="308400" cy="210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" name="Google Shape;183;p19"/>
          <p:cNvCxnSpPr>
            <a:stCxn id="170" idx="3"/>
          </p:cNvCxnSpPr>
          <p:nvPr/>
        </p:nvCxnSpPr>
        <p:spPr>
          <a:xfrm>
            <a:off x="4997425" y="2365500"/>
            <a:ext cx="6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75" idx="3"/>
          </p:cNvCxnSpPr>
          <p:nvPr/>
        </p:nvCxnSpPr>
        <p:spPr>
          <a:xfrm flipH="1" rot="10800000">
            <a:off x="4696225" y="3101225"/>
            <a:ext cx="1085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82" idx="3"/>
          </p:cNvCxnSpPr>
          <p:nvPr/>
        </p:nvCxnSpPr>
        <p:spPr>
          <a:xfrm>
            <a:off x="5309425" y="4015625"/>
            <a:ext cx="597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/>
          <p:nvPr/>
        </p:nvSpPr>
        <p:spPr>
          <a:xfrm>
            <a:off x="5935350" y="2074575"/>
            <a:ext cx="1983000" cy="572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Consumer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943625" y="2859475"/>
            <a:ext cx="1983000" cy="1442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Consumer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494088" y="2647272"/>
            <a:ext cx="1030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Read in order</a:t>
            </a:r>
            <a:endParaRPr sz="1100"/>
          </a:p>
        </p:txBody>
      </p:sp>
      <p:sp>
        <p:nvSpPr>
          <p:cNvPr id="189" name="Google Shape;189;p19"/>
          <p:cNvSpPr txBox="1"/>
          <p:nvPr/>
        </p:nvSpPr>
        <p:spPr>
          <a:xfrm>
            <a:off x="4541388" y="1894488"/>
            <a:ext cx="103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Read in order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85625" y="629425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Consumers read data in consumer groups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Each consumer within a group reads from exclusive partitions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If you have more consumers than partitions, some consumers will be inactive</a:t>
            </a:r>
            <a:endParaRPr b="1" sz="1400" u="sng"/>
          </a:p>
        </p:txBody>
      </p:sp>
      <p:sp>
        <p:nvSpPr>
          <p:cNvPr id="195" name="Google Shape;195;p20"/>
          <p:cNvSpPr/>
          <p:nvPr/>
        </p:nvSpPr>
        <p:spPr>
          <a:xfrm>
            <a:off x="4448525" y="2877025"/>
            <a:ext cx="4173600" cy="18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276675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Consumer Groups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167300" y="1799600"/>
            <a:ext cx="1499700" cy="572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</a:t>
            </a:r>
            <a:br>
              <a:rPr lang="pt-BR" sz="1100">
                <a:solidFill>
                  <a:srgbClr val="FFFFFF"/>
                </a:solidFill>
              </a:rPr>
            </a:br>
            <a:r>
              <a:rPr lang="pt-BR" sz="1100">
                <a:solidFill>
                  <a:srgbClr val="FFFFFF"/>
                </a:solidFill>
              </a:rPr>
              <a:t>Partition 0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435963" y="1799600"/>
            <a:ext cx="1499700" cy="572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</a:t>
            </a:r>
            <a:br>
              <a:rPr lang="pt-BR" sz="1100">
                <a:solidFill>
                  <a:srgbClr val="FFFFFF"/>
                </a:solidFill>
              </a:rPr>
            </a:br>
            <a:r>
              <a:rPr lang="pt-BR" sz="1100">
                <a:solidFill>
                  <a:srgbClr val="FFFFFF"/>
                </a:solidFill>
              </a:rPr>
              <a:t>Partition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5704650" y="1799600"/>
            <a:ext cx="1499700" cy="572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Topic-A</a:t>
            </a:r>
            <a:br>
              <a:rPr lang="pt-BR" sz="1100">
                <a:solidFill>
                  <a:srgbClr val="FFFFFF"/>
                </a:solidFill>
              </a:rPr>
            </a:br>
            <a:r>
              <a:rPr lang="pt-BR" sz="1100">
                <a:solidFill>
                  <a:srgbClr val="FFFFFF"/>
                </a:solidFill>
              </a:rPr>
              <a:t>Partition 2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7336850" y="3227900"/>
            <a:ext cx="1233900" cy="1294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Consumer 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4673975" y="3227900"/>
            <a:ext cx="1233900" cy="1294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Consumer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71950" y="2877025"/>
            <a:ext cx="3945300" cy="18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6005400" y="3227900"/>
            <a:ext cx="1233900" cy="1294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Consumer 2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73250" y="3136225"/>
            <a:ext cx="1499700" cy="1294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Consumer 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482950" y="3136225"/>
            <a:ext cx="1499700" cy="1294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Consumer 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206" name="Google Shape;206;p20"/>
          <p:cNvCxnSpPr>
            <a:stCxn id="197" idx="2"/>
            <a:endCxn id="204" idx="0"/>
          </p:cNvCxnSpPr>
          <p:nvPr/>
        </p:nvCxnSpPr>
        <p:spPr>
          <a:xfrm flipH="1">
            <a:off x="1423050" y="2372300"/>
            <a:ext cx="494100" cy="7638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>
            <a:stCxn id="198" idx="2"/>
            <a:endCxn id="204" idx="0"/>
          </p:cNvCxnSpPr>
          <p:nvPr/>
        </p:nvCxnSpPr>
        <p:spPr>
          <a:xfrm flipH="1">
            <a:off x="1423113" y="2372300"/>
            <a:ext cx="2762700" cy="7638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199" idx="2"/>
            <a:endCxn id="205" idx="0"/>
          </p:cNvCxnSpPr>
          <p:nvPr/>
        </p:nvCxnSpPr>
        <p:spPr>
          <a:xfrm flipH="1">
            <a:off x="3232800" y="2372300"/>
            <a:ext cx="3221700" cy="7638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199" idx="2"/>
            <a:endCxn id="200" idx="0"/>
          </p:cNvCxnSpPr>
          <p:nvPr/>
        </p:nvCxnSpPr>
        <p:spPr>
          <a:xfrm>
            <a:off x="6454500" y="2372300"/>
            <a:ext cx="1499400" cy="8556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198" idx="2"/>
            <a:endCxn id="203" idx="0"/>
          </p:cNvCxnSpPr>
          <p:nvPr/>
        </p:nvCxnSpPr>
        <p:spPr>
          <a:xfrm>
            <a:off x="4185813" y="2372300"/>
            <a:ext cx="2436600" cy="8556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197" idx="2"/>
            <a:endCxn id="201" idx="0"/>
          </p:cNvCxnSpPr>
          <p:nvPr/>
        </p:nvCxnSpPr>
        <p:spPr>
          <a:xfrm>
            <a:off x="1917150" y="2372300"/>
            <a:ext cx="3373800" cy="8556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0"/>
          <p:cNvSpPr txBox="1"/>
          <p:nvPr/>
        </p:nvSpPr>
        <p:spPr>
          <a:xfrm>
            <a:off x="1311850" y="4522100"/>
            <a:ext cx="2065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consumer-group-application-1</a:t>
            </a:r>
            <a:endParaRPr sz="1100"/>
          </a:p>
        </p:txBody>
      </p:sp>
      <p:sp>
        <p:nvSpPr>
          <p:cNvPr id="213" name="Google Shape;213;p20"/>
          <p:cNvSpPr txBox="1"/>
          <p:nvPr/>
        </p:nvSpPr>
        <p:spPr>
          <a:xfrm>
            <a:off x="5421750" y="4522100"/>
            <a:ext cx="2065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consumer-group-application-2</a:t>
            </a:r>
            <a:endParaRPr sz="1100"/>
          </a:p>
        </p:txBody>
      </p:sp>
      <p:sp>
        <p:nvSpPr>
          <p:cNvPr id="214" name="Google Shape;214;p20"/>
          <p:cNvSpPr txBox="1"/>
          <p:nvPr/>
        </p:nvSpPr>
        <p:spPr>
          <a:xfrm>
            <a:off x="185625" y="4785000"/>
            <a:ext cx="763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pt-BR" sz="1100">
                <a:solidFill>
                  <a:srgbClr val="666666"/>
                </a:solidFill>
              </a:rPr>
              <a:t>Note: Consumers will automatically use a GroupCoordinator to assign consumers to a partition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Broker Discovery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Every Kafka broker is also called a “bootstrap server”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That means that you only need to connect to one broker, and you will be connected to the entire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Each broker knows about all brokers,  topics and partitions (metadata)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803000" y="2515700"/>
            <a:ext cx="5886300" cy="22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Kafka Cluster</a:t>
            </a:r>
            <a:endParaRPr b="1"/>
          </a:p>
        </p:txBody>
      </p:sp>
      <p:sp>
        <p:nvSpPr>
          <p:cNvPr id="222" name="Google Shape;222;p21"/>
          <p:cNvSpPr/>
          <p:nvPr/>
        </p:nvSpPr>
        <p:spPr>
          <a:xfrm>
            <a:off x="164550" y="3266450"/>
            <a:ext cx="1352400" cy="796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Kafka Client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997425" y="3378500"/>
            <a:ext cx="13524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(bootstrap)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829875" y="2820500"/>
            <a:ext cx="13524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(bootstrap)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829875" y="4164350"/>
            <a:ext cx="13524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(bootstrap)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6881300" y="2820500"/>
            <a:ext cx="13524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(bootstrap)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6977625" y="3996175"/>
            <a:ext cx="13524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Broker 101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(bootstrap)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" name="Google Shape;228;p21"/>
          <p:cNvCxnSpPr>
            <a:stCxn id="222" idx="3"/>
            <a:endCxn id="223" idx="1"/>
          </p:cNvCxnSpPr>
          <p:nvPr/>
        </p:nvCxnSpPr>
        <p:spPr>
          <a:xfrm>
            <a:off x="1516950" y="3664850"/>
            <a:ext cx="14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/>
          <p:nvPr/>
        </p:nvCxnSpPr>
        <p:spPr>
          <a:xfrm rot="10800000">
            <a:off x="1520625" y="3861225"/>
            <a:ext cx="1485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1"/>
          <p:cNvCxnSpPr>
            <a:stCxn id="222" idx="2"/>
          </p:cNvCxnSpPr>
          <p:nvPr/>
        </p:nvCxnSpPr>
        <p:spPr>
          <a:xfrm flipH="1" rot="-5400000">
            <a:off x="2553900" y="2350100"/>
            <a:ext cx="457500" cy="388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1"/>
          <p:cNvSpPr txBox="1"/>
          <p:nvPr/>
        </p:nvSpPr>
        <p:spPr>
          <a:xfrm>
            <a:off x="1520625" y="3069275"/>
            <a:ext cx="13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1.</a:t>
            </a:r>
            <a:r>
              <a:rPr lang="pt-BR" sz="900"/>
              <a:t>Connection +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Metadata request</a:t>
            </a:r>
            <a:endParaRPr sz="900"/>
          </a:p>
        </p:txBody>
      </p:sp>
      <p:sp>
        <p:nvSpPr>
          <p:cNvPr id="232" name="Google Shape;232;p21"/>
          <p:cNvSpPr txBox="1"/>
          <p:nvPr/>
        </p:nvSpPr>
        <p:spPr>
          <a:xfrm>
            <a:off x="1559975" y="3819075"/>
            <a:ext cx="13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</a:t>
            </a:r>
            <a:r>
              <a:rPr lang="pt-BR" sz="900"/>
              <a:t>.List of all brokers</a:t>
            </a:r>
            <a:endParaRPr sz="900"/>
          </a:p>
        </p:txBody>
      </p:sp>
      <p:sp>
        <p:nvSpPr>
          <p:cNvPr id="233" name="Google Shape;233;p21"/>
          <p:cNvSpPr txBox="1"/>
          <p:nvPr/>
        </p:nvSpPr>
        <p:spPr>
          <a:xfrm>
            <a:off x="577163" y="4568875"/>
            <a:ext cx="13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3. Can connect to the needed brokers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