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9" d="100"/>
          <a:sy n="79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5B96-9E2A-43BF-BF0E-07FDB4C7413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  <a:effectLst>
            <a:softEdge rad="0"/>
          </a:effectLst>
        </p:spPr>
        <p:txBody>
          <a:bodyPr>
            <a:normAutofit/>
          </a:bodyPr>
          <a:lstStyle/>
          <a:p>
            <a:r>
              <a:rPr lang="pt-BR" sz="8800" dirty="0">
                <a:effectLst>
                  <a:glow rad="101600">
                    <a:schemeClr val="bg1">
                      <a:alpha val="40000"/>
                    </a:schemeClr>
                  </a:glow>
                  <a:outerShdw blurRad="50800" dist="50800" dir="5400000" algn="ctr" rotWithShape="0">
                    <a:srgbClr val="00B050"/>
                  </a:outerShdw>
                  <a:reflection blurRad="6350" stA="55000" endA="300" endPos="45500" dir="5400000" sy="-100000" algn="bl" rotWithShape="0"/>
                </a:effectLst>
              </a:rPr>
              <a:t>Horta Urbana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4662917"/>
            <a:ext cx="4536504" cy="2118096"/>
          </a:xfrm>
          <a:noFill/>
          <a:ln>
            <a:noFill/>
          </a:ln>
          <a:effectLst>
            <a:glow rad="50800">
              <a:schemeClr val="accent1">
                <a:alpha val="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pt-BR" sz="2800" b="1" dirty="0">
                <a:solidFill>
                  <a:schemeClr val="tx1"/>
                </a:solidFill>
                <a:effectLst>
                  <a:glow rad="101600">
                    <a:schemeClr val="bg1">
                      <a:alpha val="52000"/>
                    </a:schemeClr>
                  </a:glow>
                  <a:outerShdw blurRad="50800" dist="50800" dir="5400000" algn="ctr" rotWithShape="0">
                    <a:srgbClr val="00B050"/>
                  </a:outerShdw>
                </a:effectLst>
              </a:rPr>
              <a:t>Apresentado por: </a:t>
            </a:r>
            <a:r>
              <a:rPr lang="pt-BR" sz="2800" b="1" dirty="0" err="1">
                <a:solidFill>
                  <a:schemeClr val="tx1"/>
                </a:solidFill>
                <a:effectLst>
                  <a:glow rad="101600">
                    <a:schemeClr val="bg1">
                      <a:alpha val="52000"/>
                    </a:schemeClr>
                  </a:glow>
                  <a:outerShdw blurRad="50800" dist="50800" dir="5400000" algn="ctr" rotWithShape="0">
                    <a:srgbClr val="00B050"/>
                  </a:outerShdw>
                </a:effectLst>
              </a:rPr>
              <a:t>Evanói</a:t>
            </a:r>
            <a:endParaRPr lang="pt-BR" sz="2800" b="1" dirty="0">
              <a:solidFill>
                <a:schemeClr val="tx1"/>
              </a:solidFill>
              <a:effectLst>
                <a:glow rad="101600">
                  <a:schemeClr val="bg1">
                    <a:alpha val="52000"/>
                  </a:schemeClr>
                </a:glow>
                <a:outerShdw blurRad="50800" dist="50800" dir="5400000" algn="ctr" rotWithShape="0">
                  <a:srgbClr val="00B050"/>
                </a:outerShdw>
              </a:effectLst>
            </a:endParaRPr>
          </a:p>
          <a:p>
            <a:r>
              <a:rPr lang="pt-BR" sz="2800" b="1" dirty="0">
                <a:solidFill>
                  <a:schemeClr val="tx1"/>
                </a:solidFill>
                <a:effectLst>
                  <a:glow rad="101600">
                    <a:schemeClr val="bg1">
                      <a:alpha val="52000"/>
                    </a:schemeClr>
                  </a:glow>
                  <a:outerShdw blurRad="50800" dist="50800" dir="5400000" algn="ctr" rotWithShape="0">
                    <a:srgbClr val="00B050"/>
                  </a:outerShdw>
                </a:effectLst>
              </a:rPr>
              <a:t>		        Flávia</a:t>
            </a:r>
          </a:p>
          <a:p>
            <a:r>
              <a:rPr lang="pt-BR" sz="2800" b="1" dirty="0">
                <a:solidFill>
                  <a:schemeClr val="tx1"/>
                </a:solidFill>
                <a:effectLst>
                  <a:glow rad="101600">
                    <a:schemeClr val="bg1">
                      <a:alpha val="52000"/>
                    </a:schemeClr>
                  </a:glow>
                  <a:outerShdw blurRad="50800" dist="50800" dir="5400000" algn="ctr" rotWithShape="0">
                    <a:srgbClr val="00B050"/>
                  </a:outerShdw>
                </a:effectLst>
              </a:rPr>
              <a:t>	   	     Igor</a:t>
            </a:r>
          </a:p>
          <a:p>
            <a:r>
              <a:rPr lang="pt-BR" sz="2800" b="1" dirty="0">
                <a:solidFill>
                  <a:schemeClr val="tx1"/>
                </a:solidFill>
                <a:effectLst>
                  <a:glow rad="101600">
                    <a:schemeClr val="bg1">
                      <a:alpha val="52000"/>
                    </a:schemeClr>
                  </a:glow>
                  <a:outerShdw blurRad="50800" dist="50800" dir="5400000" algn="ctr" rotWithShape="0">
                    <a:srgbClr val="00B050"/>
                  </a:outerShdw>
                </a:effectLst>
              </a:rPr>
              <a:t>			</a:t>
            </a:r>
            <a:r>
              <a:rPr lang="pt-BR" sz="2800" b="1" dirty="0" err="1">
                <a:solidFill>
                  <a:schemeClr val="tx1"/>
                </a:solidFill>
                <a:effectLst>
                  <a:glow rad="101600">
                    <a:schemeClr val="bg1">
                      <a:alpha val="52000"/>
                    </a:schemeClr>
                  </a:glow>
                  <a:outerShdw blurRad="50800" dist="50800" dir="5400000" algn="ctr" rotWithShape="0">
                    <a:srgbClr val="00B050"/>
                  </a:outerShdw>
                </a:effectLst>
              </a:rPr>
              <a:t>JJFeline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rgbClr val="00B050"/>
            </a:outerShdw>
          </a:effectLst>
        </p:spPr>
        <p:txBody>
          <a:bodyPr/>
          <a:lstStyle/>
          <a:p>
            <a:r>
              <a:rPr lang="pt-BR" b="1" dirty="0"/>
              <a:t>Propósitos e Objetivos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395536" y="1772816"/>
            <a:ext cx="4040188" cy="3951288"/>
          </a:xfr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Fornecer informações e recursos para que as pessoas possam cultivar seus próprios alimentos de forma sustentável e saudável, mesmo em espaços pequenos;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Atender a um público preocupado com a qualidade dos alimentos;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Valores agregados: informação e recursos, produtos e serviços, conteúdo exclusivo, atualização constante, suporte usuário (e-mail,telefone) </a:t>
            </a:r>
          </a:p>
        </p:txBody>
      </p:sp>
      <p:pic>
        <p:nvPicPr>
          <p:cNvPr id="12" name="Espaço Reservado para Conteúdo 11" descr="pexels-yankrukov-5480151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860032" y="3717032"/>
            <a:ext cx="4041775" cy="2694517"/>
          </a:xfrm>
          <a:effectLst>
            <a:softEdge rad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Requisitos Funcionais</a:t>
            </a:r>
          </a:p>
        </p:txBody>
      </p:sp>
      <p:pic>
        <p:nvPicPr>
          <p:cNvPr id="7" name="Espaço Reservado para Conteúdo 6" descr="priscilla-du-preez-JCZ2pE-Szpw-unsplash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42193" y="1646102"/>
            <a:ext cx="4294130" cy="2863018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032" y="2852936"/>
            <a:ext cx="4041775" cy="3600400"/>
          </a:xfr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Conteúdo informativo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Loja virtual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Conteúdo exclusivo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Design responsivo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Segurança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Integração com redes sociais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Formulário de contato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Requisitos não funcionais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51520" y="2780928"/>
            <a:ext cx="4041775" cy="3744416"/>
          </a:xfr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Desempenho: escalabilidade  e disponibilidade;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Usabilidade: facilidade de navegação, design responsivo, acessibilidade;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Segurança: proteção de dados, certificado de segurança (SSL)</a:t>
            </a:r>
          </a:p>
        </p:txBody>
      </p:sp>
      <p:pic>
        <p:nvPicPr>
          <p:cNvPr id="8" name="Espaço Reservado para Conteúdo 7" descr="priscilla-du-preez-zprIOk-vHQE-unsplash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6612" y="1417638"/>
            <a:ext cx="4245868" cy="283057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O que pode ser adicionado depois?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395536" y="1412777"/>
            <a:ext cx="4176464" cy="2160239"/>
          </a:xfr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Sistema de fidelização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Recompensa por uso diário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Cursos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Projeto social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Banco de alimentos</a:t>
            </a:r>
          </a:p>
        </p:txBody>
      </p:sp>
      <p:pic>
        <p:nvPicPr>
          <p:cNvPr id="10" name="Espaço Reservado para Conteúdo 9" descr="pexels-vanessa-loring-5971864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09866" y="3573016"/>
            <a:ext cx="4248472" cy="283539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362075"/>
          </a:xfrm>
          <a:effectLst>
            <a:outerShdw blurRad="50800" dist="50800" dir="5400000" algn="ctr" rotWithShape="0">
              <a:srgbClr val="00B050"/>
            </a:outerShdw>
          </a:effectLst>
        </p:spPr>
        <p:txBody>
          <a:bodyPr anchor="ctr"/>
          <a:lstStyle/>
          <a:p>
            <a:pPr algn="ctr"/>
            <a:r>
              <a:rPr lang="pt-BR" dirty="0">
                <a:effectLst>
                  <a:outerShdw blurRad="50800" dist="38100" dir="5400000" algn="t" rotWithShape="0">
                    <a:srgbClr val="00B050">
                      <a:alpha val="40000"/>
                    </a:srgbClr>
                  </a:outerShdw>
                </a:effectLst>
              </a:rPr>
              <a:t>Arquitetura e Tecnologia</a:t>
            </a:r>
            <a:endParaRPr lang="pt-BR" dirty="0">
              <a:solidFill>
                <a:schemeClr val="bg2">
                  <a:lumMod val="90000"/>
                </a:schemeClr>
              </a:solidFill>
              <a:effectLst>
                <a:outerShdw blurRad="50800" dist="38100" dir="5400000" algn="t" rotWithShape="0">
                  <a:srgbClr val="00B05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A23D8A98-0D71-B979-2B5D-2AD48F845CC1}"/>
              </a:ext>
            </a:extLst>
          </p:cNvPr>
          <p:cNvSpPr txBox="1">
            <a:spLocks/>
          </p:cNvSpPr>
          <p:nvPr/>
        </p:nvSpPr>
        <p:spPr>
          <a:xfrm>
            <a:off x="1221396" y="2132856"/>
            <a:ext cx="6696744" cy="32403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pt-BR" sz="3200" dirty="0">
                <a:solidFill>
                  <a:schemeClr val="bg1"/>
                </a:solidFill>
              </a:rPr>
              <a:t>Arquitetura híbrida Monolítica e </a:t>
            </a:r>
            <a:r>
              <a:rPr lang="pt-BR" sz="3200" dirty="0" err="1">
                <a:solidFill>
                  <a:schemeClr val="bg1"/>
                </a:solidFill>
              </a:rPr>
              <a:t>microsservice</a:t>
            </a:r>
            <a:r>
              <a:rPr lang="pt-BR" sz="3200" dirty="0">
                <a:solidFill>
                  <a:schemeClr val="bg1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pt-BR" sz="3200" dirty="0">
                <a:solidFill>
                  <a:schemeClr val="bg1"/>
                </a:solidFill>
              </a:rPr>
              <a:t>Linguagens: </a:t>
            </a:r>
            <a:r>
              <a:rPr lang="pt-BR" sz="3200" dirty="0" err="1">
                <a:solidFill>
                  <a:schemeClr val="bg1"/>
                </a:solidFill>
              </a:rPr>
              <a:t>Html</a:t>
            </a:r>
            <a:r>
              <a:rPr lang="pt-BR" sz="3200" dirty="0">
                <a:solidFill>
                  <a:schemeClr val="bg1"/>
                </a:solidFill>
              </a:rPr>
              <a:t>, CSS, </a:t>
            </a:r>
            <a:r>
              <a:rPr lang="pt-BR" sz="3200" dirty="0" err="1">
                <a:solidFill>
                  <a:schemeClr val="bg1"/>
                </a:solidFill>
              </a:rPr>
              <a:t>JavaScipt</a:t>
            </a:r>
            <a:r>
              <a:rPr lang="pt-BR" sz="3200" dirty="0">
                <a:solidFill>
                  <a:schemeClr val="bg1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pt-BR" sz="3200" dirty="0">
                <a:solidFill>
                  <a:schemeClr val="bg1"/>
                </a:solidFill>
              </a:rPr>
              <a:t>Versionamento de código: </a:t>
            </a:r>
            <a:r>
              <a:rPr lang="pt-BR" sz="3200" dirty="0" err="1">
                <a:solidFill>
                  <a:schemeClr val="bg1"/>
                </a:solidFill>
              </a:rPr>
              <a:t>Git</a:t>
            </a:r>
            <a:r>
              <a:rPr lang="pt-BR" sz="3200" dirty="0">
                <a:solidFill>
                  <a:schemeClr val="bg1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pt-BR" sz="3200" dirty="0">
                <a:solidFill>
                  <a:schemeClr val="bg1"/>
                </a:solidFill>
              </a:rPr>
              <a:t>Hospedagem: </a:t>
            </a:r>
            <a:r>
              <a:rPr lang="pt-BR" sz="3200" dirty="0" err="1">
                <a:solidFill>
                  <a:schemeClr val="bg1"/>
                </a:solidFill>
              </a:rPr>
              <a:t>Github</a:t>
            </a:r>
            <a:r>
              <a:rPr lang="pt-BR" sz="3200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1162050"/>
          </a:xfrm>
          <a:effectLst>
            <a:outerShdw blurRad="50800" dist="50800" dir="5400000" algn="ctr" rotWithShape="0">
              <a:srgbClr val="00B050"/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pt-BR" sz="4000" dirty="0"/>
              <a:t>Desenvolvimento e metodologia</a:t>
            </a:r>
          </a:p>
        </p:txBody>
      </p:sp>
      <p:pic>
        <p:nvPicPr>
          <p:cNvPr id="8" name="Espaço Reservado para Conteúdo 7" descr="pexels-bianeyre-15600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55376" y="2996952"/>
            <a:ext cx="4320480" cy="3456384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588544" cy="3650084"/>
          </a:xfr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>
                <a:solidFill>
                  <a:schemeClr val="bg1"/>
                </a:solidFill>
              </a:rPr>
              <a:t>O controle de tarefas e acompanhamento de progresso, será realizada em reuniões quinzenais.</a:t>
            </a:r>
          </a:p>
          <a:p>
            <a:pPr>
              <a:buFont typeface="Wingdings" pitchFamily="2" charset="2"/>
              <a:buChar char="v"/>
            </a:pPr>
            <a:r>
              <a:rPr lang="pt-BR" sz="2800" dirty="0">
                <a:solidFill>
                  <a:schemeClr val="bg1"/>
                </a:solidFill>
              </a:rPr>
              <a:t>A frequência das entregas e </a:t>
            </a:r>
            <a:r>
              <a:rPr lang="pt-BR" sz="2800" dirty="0" err="1">
                <a:solidFill>
                  <a:schemeClr val="bg1"/>
                </a:solidFill>
              </a:rPr>
              <a:t>deploys</a:t>
            </a:r>
            <a:r>
              <a:rPr lang="pt-BR" sz="2800" dirty="0">
                <a:solidFill>
                  <a:schemeClr val="bg1"/>
                </a:solidFill>
              </a:rPr>
              <a:t> será quinzenal.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205</Words>
  <Application>Microsoft Office PowerPoint</Application>
  <PresentationFormat>Apresentação na tela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Tema do Office</vt:lpstr>
      <vt:lpstr>Horta Urbana</vt:lpstr>
      <vt:lpstr>Propósitos e Objetivos</vt:lpstr>
      <vt:lpstr>Requisitos Funcionais</vt:lpstr>
      <vt:lpstr>Requisitos não funcionais</vt:lpstr>
      <vt:lpstr>O que pode ser adicionado depois?</vt:lpstr>
      <vt:lpstr>Arquitetura e Tecnologia</vt:lpstr>
      <vt:lpstr>Desenvolvimento e 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Igor Renato</cp:lastModifiedBy>
  <cp:revision>32</cp:revision>
  <dcterms:created xsi:type="dcterms:W3CDTF">2025-02-13T12:35:34Z</dcterms:created>
  <dcterms:modified xsi:type="dcterms:W3CDTF">2025-02-13T19:11:38Z</dcterms:modified>
</cp:coreProperties>
</file>