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4" r:id="rId10"/>
    <p:sldId id="265" r:id="rId11"/>
    <p:sldId id="285" r:id="rId12"/>
    <p:sldId id="266" r:id="rId13"/>
    <p:sldId id="288" r:id="rId14"/>
    <p:sldId id="287" r:id="rId15"/>
    <p:sldId id="292" r:id="rId16"/>
    <p:sldId id="267" r:id="rId17"/>
    <p:sldId id="264" r:id="rId18"/>
    <p:sldId id="289" r:id="rId19"/>
    <p:sldId id="268" r:id="rId20"/>
    <p:sldId id="269" r:id="rId21"/>
    <p:sldId id="270" r:id="rId22"/>
    <p:sldId id="283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90" r:id="rId36"/>
    <p:sldId id="291" r:id="rId37"/>
    <p:sldId id="293" r:id="rId3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1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AFF7E-AF23-4088-B4DF-47B35F23698F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F6DD3-CFD9-41DF-80C4-7DA6262DA0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284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76684-CACB-5DB0-5C8A-C4557283C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3AD5F8-17D1-2DD0-A34F-C2DFB48A3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54E2BF-7BBE-88BA-6F2A-CA9C3B79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4ECB-C59F-4FC6-BC64-E4F5AA127D5D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D845AF-AE91-A598-CC30-90FAD5C84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D25CF4-DF0E-6571-CD99-89FF2497B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A06BA-FC33-4659-8EB4-95011431C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57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F2424-AEF1-48D9-0E0A-02255CAE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B42E44D-6880-01A8-D24F-18FBE3484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668A36-01D2-BD71-B7B5-183591851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4ECB-C59F-4FC6-BC64-E4F5AA127D5D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CD7F7E-54A4-B0E4-EE40-60AE56F3C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331260-4D53-7ED4-0302-041E6A41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A06BA-FC33-4659-8EB4-95011431C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53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1B1C52A-8EBC-0947-8D9F-331151C48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3CA804-17F7-BA44-0BF2-F80F531A0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41D444-1D89-D930-D33E-7028FD826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4ECB-C59F-4FC6-BC64-E4F5AA127D5D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6058B7-F9A2-045B-0186-DFA68BDC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1A4B1D-BF99-A9F6-8733-C113B52A1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A06BA-FC33-4659-8EB4-95011431C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89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91398-BF56-F4F4-7592-1C960BE48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AD008B-E44A-9165-E506-3583BBCCC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9253E0-3E61-46F4-F0EF-AF34F6E2D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4ECB-C59F-4FC6-BC64-E4F5AA127D5D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1F0308-8C27-3491-6789-D989525D7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6AAE83-4E84-6105-EC36-D54F03341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A06BA-FC33-4659-8EB4-95011431C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05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3A15E-173E-E048-E906-554DCD54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18E68C-486E-B83B-B3F8-25FE015C9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266E3F-0816-4F41-CE38-D11D2B95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4ECB-C59F-4FC6-BC64-E4F5AA127D5D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DE07DA-50D3-FFB6-4780-3181D1E3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FFC8F6-56B9-1ADC-A848-4CC6EF77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A06BA-FC33-4659-8EB4-95011431C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16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E8DED-7C87-E7AB-1CD5-181E0573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992CEE-1C56-7A67-42D8-4E15E15F2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CC83A6-3606-10B2-6E52-EC69D8074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D9FE17-D012-8630-745C-507557EC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4ECB-C59F-4FC6-BC64-E4F5AA127D5D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CEF922-7C3D-F7AF-60ED-6BE7DACEB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33D556-E707-2F46-3D88-3B9CB7CB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A06BA-FC33-4659-8EB4-95011431C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11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07799-AFBB-9175-8471-7FB3F4ECB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BC9ED0-E4E8-FAB7-FD64-951CDF4BB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79AC5E-827A-97D2-F827-9A1CADDFB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091A73B-7B91-2169-A25C-7757E89B6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D37DE7A-363A-A868-0DBB-3D987FBA7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2A3B8A0-0E58-81F5-A0E2-AF29EFE9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4ECB-C59F-4FC6-BC64-E4F5AA127D5D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79946B5-424C-07B1-B266-2AC0537A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CB0FF32-A00C-9CAC-3209-A715BCA6D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A06BA-FC33-4659-8EB4-95011431C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281F0-E45C-B121-E879-2C2EC9A64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774251-3F8A-0AEE-36C2-34575524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4ECB-C59F-4FC6-BC64-E4F5AA127D5D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FBFD88-2D85-F891-9BCC-F4916639F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1838603-E415-1A40-C22F-355EA588C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A06BA-FC33-4659-8EB4-95011431C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853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094F91E-E323-5F19-591F-546C630F8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4ECB-C59F-4FC6-BC64-E4F5AA127D5D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83B03D0-DA21-A327-3304-39CF94FF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3C0327-8FB7-305C-F74D-8A81F1FF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A06BA-FC33-4659-8EB4-95011431C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073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20DFE-3E9B-3907-2B19-509C6803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EDBA1E-8ED4-39CF-B146-CCAE830E1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DEC158-9991-3658-AA74-DA3597C28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217DB2-7C84-7DC5-B669-80A504C4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4ECB-C59F-4FC6-BC64-E4F5AA127D5D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DEF3A4-D76F-1852-2BC2-806C733F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B2A5F1-AFD0-5118-DAC1-535010B2B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A06BA-FC33-4659-8EB4-95011431C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28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227E9-DFC1-5BA1-C068-4236FB451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1F98302-6E19-24FB-B31B-838731D70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7FDF1E-C343-00C3-0782-D1DACF117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1354C6-1207-F549-304B-0F12E1C40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4ECB-C59F-4FC6-BC64-E4F5AA127D5D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24B4BB-9F98-FE8D-F4D0-76CB3C8B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5CC767-7FCE-285A-B222-5447E1314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A06BA-FC33-4659-8EB4-95011431C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50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721104F-E4AE-458C-51BD-024750CCD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5F4E02-9C7C-C164-9959-173F99453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F753C4-E251-BB8D-A39D-E0EBF3E2F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64ECB-C59F-4FC6-BC64-E4F5AA127D5D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ECEEDC-48F1-02FB-1CF2-BC3DE4387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A597BB-E13A-E7A2-2BC8-B228C38B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A06BA-FC33-4659-8EB4-95011431C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82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471BD-5D81-035F-D1EC-3ACAC9FA1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A5FF45-5DCA-BC22-C479-9456C4FEAC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Diagrama&#10;&#10;Descrição gerada automaticamente com confiança média">
            <a:extLst>
              <a:ext uri="{FF2B5EF4-FFF2-40B4-BE49-F238E27FC236}">
                <a16:creationId xmlns:a16="http://schemas.microsoft.com/office/drawing/2014/main" id="{B7C998A3-9929-725F-5BE7-8085683E1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0"/>
            <a:ext cx="12192000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9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Espaço Reservado para Conteúdo 4" descr="Imagem em preto e roxo&#10;&#10;Descrição gerada automaticamente com confiança média">
            <a:extLst>
              <a:ext uri="{FF2B5EF4-FFF2-40B4-BE49-F238E27FC236}">
                <a16:creationId xmlns:a16="http://schemas.microsoft.com/office/drawing/2014/main" id="{C682D3F4-F52F-BC57-63D6-25E6D77617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3" r="9090" b="5773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FC758DA-FC1A-40D0-E9EF-D7ED42BCCA73}"/>
              </a:ext>
            </a:extLst>
          </p:cNvPr>
          <p:cNvSpPr/>
          <p:nvPr/>
        </p:nvSpPr>
        <p:spPr>
          <a:xfrm>
            <a:off x="199505" y="249382"/>
            <a:ext cx="11804073" cy="6467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0A4E336-C3CB-4E54-256E-EC69B54C263E}"/>
              </a:ext>
            </a:extLst>
          </p:cNvPr>
          <p:cNvSpPr/>
          <p:nvPr/>
        </p:nvSpPr>
        <p:spPr>
          <a:xfrm>
            <a:off x="416145" y="524551"/>
            <a:ext cx="11362989" cy="5901187"/>
          </a:xfrm>
          <a:prstGeom prst="rect">
            <a:avLst/>
          </a:prstGeom>
          <a:solidFill>
            <a:srgbClr val="2B1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6DBD9C6-0731-2807-5214-EFA7F15411ED}"/>
              </a:ext>
            </a:extLst>
          </p:cNvPr>
          <p:cNvSpPr txBox="1"/>
          <p:nvPr/>
        </p:nvSpPr>
        <p:spPr>
          <a:xfrm>
            <a:off x="706582" y="573578"/>
            <a:ext cx="11105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A inicialização resultou em uma má distribuição dos pontos.</a:t>
            </a:r>
          </a:p>
        </p:txBody>
      </p:sp>
      <p:sp>
        <p:nvSpPr>
          <p:cNvPr id="4" name="AutoShape 2" descr="How to Plot K-Means Clusters with Python? - AskPython">
            <a:extLst>
              <a:ext uri="{FF2B5EF4-FFF2-40B4-BE49-F238E27FC236}">
                <a16:creationId xmlns:a16="http://schemas.microsoft.com/office/drawing/2014/main" id="{16F26710-1934-B6CE-8754-8573C992B0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C72188E6-FE4A-D8A1-D632-CFBDFDB35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023" y="2042074"/>
            <a:ext cx="5653723" cy="42239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4356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Espaço Reservado para Conteúdo 4" descr="Imagem em preto e roxo&#10;&#10;Descrição gerada automaticamente com confiança média">
            <a:extLst>
              <a:ext uri="{FF2B5EF4-FFF2-40B4-BE49-F238E27FC236}">
                <a16:creationId xmlns:a16="http://schemas.microsoft.com/office/drawing/2014/main" id="{C682D3F4-F52F-BC57-63D6-25E6D77617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3" r="9090" b="5773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FC758DA-FC1A-40D0-E9EF-D7ED42BCCA73}"/>
              </a:ext>
            </a:extLst>
          </p:cNvPr>
          <p:cNvSpPr/>
          <p:nvPr/>
        </p:nvSpPr>
        <p:spPr>
          <a:xfrm>
            <a:off x="199505" y="249382"/>
            <a:ext cx="11804073" cy="6467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0A4E336-C3CB-4E54-256E-EC69B54C263E}"/>
              </a:ext>
            </a:extLst>
          </p:cNvPr>
          <p:cNvSpPr/>
          <p:nvPr/>
        </p:nvSpPr>
        <p:spPr>
          <a:xfrm>
            <a:off x="416145" y="524551"/>
            <a:ext cx="11362989" cy="5901187"/>
          </a:xfrm>
          <a:prstGeom prst="rect">
            <a:avLst/>
          </a:prstGeom>
          <a:solidFill>
            <a:srgbClr val="2B1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6DBD9C6-0731-2807-5214-EFA7F15411ED}"/>
              </a:ext>
            </a:extLst>
          </p:cNvPr>
          <p:cNvSpPr txBox="1"/>
          <p:nvPr/>
        </p:nvSpPr>
        <p:spPr>
          <a:xfrm>
            <a:off x="465513" y="739833"/>
            <a:ext cx="11105804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Recursos empregados </a:t>
            </a:r>
            <a:endParaRPr lang="pt-BR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How to Plot K-Means Clusters with Python? - AskPython">
            <a:extLst>
              <a:ext uri="{FF2B5EF4-FFF2-40B4-BE49-F238E27FC236}">
                <a16:creationId xmlns:a16="http://schemas.microsoft.com/office/drawing/2014/main" id="{16F26710-1934-B6CE-8754-8573C992B0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D4EB52-E68E-A4F8-505F-AAA2912E1D57}"/>
              </a:ext>
            </a:extLst>
          </p:cNvPr>
          <p:cNvSpPr txBox="1"/>
          <p:nvPr/>
        </p:nvSpPr>
        <p:spPr>
          <a:xfrm>
            <a:off x="931027" y="1720734"/>
            <a:ext cx="5004262" cy="4776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Estruturas condicionais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Estruturas de repetição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Vetores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Ponteiros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Funções 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3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Structs</a:t>
            </a:r>
            <a:endParaRPr lang="pt-BR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Manipulação de </a:t>
            </a:r>
            <a:r>
              <a:rPr lang="pt-BR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Arquivos</a:t>
            </a:r>
            <a:endParaRPr lang="pt-BR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62EC74F-11AC-783E-B564-5F02C61AE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945868"/>
            <a:ext cx="3648415" cy="403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833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magem em preto e roxo&#10;&#10;Descrição gerada automaticamente com confiança média">
            <a:extLst>
              <a:ext uri="{FF2B5EF4-FFF2-40B4-BE49-F238E27FC236}">
                <a16:creationId xmlns:a16="http://schemas.microsoft.com/office/drawing/2014/main" id="{C682D3F4-F52F-BC57-63D6-25E6D77617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3" r="9090" b="5773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E227C526-38D2-E80C-D26C-63D5FCF6C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77126" cy="68580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24C4C6D4-BBA8-184B-BFD6-7A8E486E72FD}"/>
              </a:ext>
            </a:extLst>
          </p:cNvPr>
          <p:cNvSpPr/>
          <p:nvPr/>
        </p:nvSpPr>
        <p:spPr>
          <a:xfrm>
            <a:off x="6397746" y="2351994"/>
            <a:ext cx="5794254" cy="1155978"/>
          </a:xfrm>
          <a:prstGeom prst="rect">
            <a:avLst/>
          </a:prstGeom>
          <a:solidFill>
            <a:srgbClr val="7030A0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EA6DA34-2B89-78FD-D7DD-608536E8CFD4}"/>
              </a:ext>
            </a:extLst>
          </p:cNvPr>
          <p:cNvSpPr txBox="1"/>
          <p:nvPr/>
        </p:nvSpPr>
        <p:spPr>
          <a:xfrm>
            <a:off x="6813720" y="2345207"/>
            <a:ext cx="5145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BIBLIOTECAS, ARQUIVOS E CONSTANTES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948076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magem em preto e roxo&#10;&#10;Descrição gerada automaticamente com confiança média">
            <a:extLst>
              <a:ext uri="{FF2B5EF4-FFF2-40B4-BE49-F238E27FC236}">
                <a16:creationId xmlns:a16="http://schemas.microsoft.com/office/drawing/2014/main" id="{C682D3F4-F52F-BC57-63D6-25E6D77617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3" r="9090" b="5773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C744711-AC4A-BACD-81F7-B02C2B4D8A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" r="17241"/>
          <a:stretch/>
        </p:blipFill>
        <p:spPr>
          <a:xfrm>
            <a:off x="0" y="0"/>
            <a:ext cx="7124007" cy="68580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24C4C6D4-BBA8-184B-BFD6-7A8E486E72FD}"/>
              </a:ext>
            </a:extLst>
          </p:cNvPr>
          <p:cNvSpPr/>
          <p:nvPr/>
        </p:nvSpPr>
        <p:spPr>
          <a:xfrm>
            <a:off x="6397746" y="2351994"/>
            <a:ext cx="5794254" cy="1155978"/>
          </a:xfrm>
          <a:prstGeom prst="rect">
            <a:avLst/>
          </a:prstGeom>
          <a:solidFill>
            <a:srgbClr val="7030A0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EA6DA34-2B89-78FD-D7DD-608536E8CFD4}"/>
              </a:ext>
            </a:extLst>
          </p:cNvPr>
          <p:cNvSpPr txBox="1"/>
          <p:nvPr/>
        </p:nvSpPr>
        <p:spPr>
          <a:xfrm>
            <a:off x="6772157" y="2586276"/>
            <a:ext cx="514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Calibri" panose="020F0502020204030204" pitchFamily="34" charset="0"/>
                <a:cs typeface="Times New Roman" panose="02020603050405020304" pitchFamily="18" charset="0"/>
              </a:rPr>
              <a:t>STRUCTS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928487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magem em preto e roxo&#10;&#10;Descrição gerada automaticamente com confiança média">
            <a:extLst>
              <a:ext uri="{FF2B5EF4-FFF2-40B4-BE49-F238E27FC236}">
                <a16:creationId xmlns:a16="http://schemas.microsoft.com/office/drawing/2014/main" id="{C682D3F4-F52F-BC57-63D6-25E6D77617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3" r="9090" b="5773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m 2" descr="Texto&#10;&#10;Descrição gerada automaticamente com confiança média">
            <a:extLst>
              <a:ext uri="{FF2B5EF4-FFF2-40B4-BE49-F238E27FC236}">
                <a16:creationId xmlns:a16="http://schemas.microsoft.com/office/drawing/2014/main" id="{EF57D82A-9517-91A8-9FFE-F93EEB52E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502"/>
            <a:ext cx="6644640" cy="68580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24C4C6D4-BBA8-184B-BFD6-7A8E486E72FD}"/>
              </a:ext>
            </a:extLst>
          </p:cNvPr>
          <p:cNvSpPr/>
          <p:nvPr/>
        </p:nvSpPr>
        <p:spPr>
          <a:xfrm>
            <a:off x="6217920" y="2351994"/>
            <a:ext cx="5974080" cy="1155978"/>
          </a:xfrm>
          <a:prstGeom prst="rect">
            <a:avLst/>
          </a:prstGeom>
          <a:solidFill>
            <a:srgbClr val="7030A0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EA6DA34-2B89-78FD-D7DD-608536E8CFD4}"/>
              </a:ext>
            </a:extLst>
          </p:cNvPr>
          <p:cNvSpPr txBox="1"/>
          <p:nvPr/>
        </p:nvSpPr>
        <p:spPr>
          <a:xfrm>
            <a:off x="6772157" y="2586276"/>
            <a:ext cx="514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ESTRUTURAÇÃO DO MAIN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84023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magem em preto e roxo&#10;&#10;Descrição gerada automaticamente com confiança média">
            <a:extLst>
              <a:ext uri="{FF2B5EF4-FFF2-40B4-BE49-F238E27FC236}">
                <a16:creationId xmlns:a16="http://schemas.microsoft.com/office/drawing/2014/main" id="{C682D3F4-F52F-BC57-63D6-25E6D77617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3" r="9090" b="5773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m 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4FA560BE-94EF-84E6-2872-C00F8ACB6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048750" cy="68580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24C4C6D4-BBA8-184B-BFD6-7A8E486E72FD}"/>
              </a:ext>
            </a:extLst>
          </p:cNvPr>
          <p:cNvSpPr/>
          <p:nvPr/>
        </p:nvSpPr>
        <p:spPr>
          <a:xfrm>
            <a:off x="6397746" y="2351994"/>
            <a:ext cx="5794254" cy="1155978"/>
          </a:xfrm>
          <a:prstGeom prst="rect">
            <a:avLst/>
          </a:prstGeom>
          <a:solidFill>
            <a:srgbClr val="7030A0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EA6DA34-2B89-78FD-D7DD-608536E8CFD4}"/>
              </a:ext>
            </a:extLst>
          </p:cNvPr>
          <p:cNvSpPr txBox="1"/>
          <p:nvPr/>
        </p:nvSpPr>
        <p:spPr>
          <a:xfrm>
            <a:off x="6772157" y="2586276"/>
            <a:ext cx="514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ESTRUTURAÇÃO DO MAIN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87170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magem em preto e roxo&#10;&#10;Descrição gerada automaticamente com confiança média">
            <a:extLst>
              <a:ext uri="{FF2B5EF4-FFF2-40B4-BE49-F238E27FC236}">
                <a16:creationId xmlns:a16="http://schemas.microsoft.com/office/drawing/2014/main" id="{C682D3F4-F52F-BC57-63D6-25E6D77617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3" r="9090" b="5773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A33357D-5D73-10FE-1E57-26FC0F450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705600" cy="68580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24C4C6D4-BBA8-184B-BFD6-7A8E486E72FD}"/>
              </a:ext>
            </a:extLst>
          </p:cNvPr>
          <p:cNvSpPr/>
          <p:nvPr/>
        </p:nvSpPr>
        <p:spPr>
          <a:xfrm>
            <a:off x="6397746" y="2351994"/>
            <a:ext cx="5794254" cy="1155978"/>
          </a:xfrm>
          <a:prstGeom prst="rect">
            <a:avLst/>
          </a:prstGeom>
          <a:solidFill>
            <a:srgbClr val="7030A0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EA6DA34-2B89-78FD-D7DD-608536E8CFD4}"/>
              </a:ext>
            </a:extLst>
          </p:cNvPr>
          <p:cNvSpPr txBox="1"/>
          <p:nvPr/>
        </p:nvSpPr>
        <p:spPr>
          <a:xfrm>
            <a:off x="6772157" y="2586276"/>
            <a:ext cx="514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ESTRUTURAÇÃO DO MAIN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403610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Espaço Reservado para Conteúdo 4" descr="Imagem em preto e roxo&#10;&#10;Descrição gerada automaticamente com confiança média">
            <a:extLst>
              <a:ext uri="{FF2B5EF4-FFF2-40B4-BE49-F238E27FC236}">
                <a16:creationId xmlns:a16="http://schemas.microsoft.com/office/drawing/2014/main" id="{C682D3F4-F52F-BC57-63D6-25E6D77617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3" r="9090" b="5773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FC758DA-FC1A-40D0-E9EF-D7ED42BCCA73}"/>
              </a:ext>
            </a:extLst>
          </p:cNvPr>
          <p:cNvSpPr/>
          <p:nvPr/>
        </p:nvSpPr>
        <p:spPr>
          <a:xfrm>
            <a:off x="199505" y="249382"/>
            <a:ext cx="11804073" cy="6467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0A4E336-C3CB-4E54-256E-EC69B54C263E}"/>
              </a:ext>
            </a:extLst>
          </p:cNvPr>
          <p:cNvSpPr/>
          <p:nvPr/>
        </p:nvSpPr>
        <p:spPr>
          <a:xfrm>
            <a:off x="416145" y="524551"/>
            <a:ext cx="11362989" cy="5901187"/>
          </a:xfrm>
          <a:prstGeom prst="rect">
            <a:avLst/>
          </a:prstGeom>
          <a:solidFill>
            <a:srgbClr val="2B1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6DBD9C6-0731-2807-5214-EFA7F15411ED}"/>
              </a:ext>
            </a:extLst>
          </p:cNvPr>
          <p:cNvSpPr txBox="1"/>
          <p:nvPr/>
        </p:nvSpPr>
        <p:spPr>
          <a:xfrm>
            <a:off x="532015" y="556953"/>
            <a:ext cx="11105804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PLOTAGEM DO GRÁFICO</a:t>
            </a:r>
            <a:endParaRPr lang="pt-BR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How to Plot K-Means Clusters with Python? - AskPython">
            <a:extLst>
              <a:ext uri="{FF2B5EF4-FFF2-40B4-BE49-F238E27FC236}">
                <a16:creationId xmlns:a16="http://schemas.microsoft.com/office/drawing/2014/main" id="{16F26710-1934-B6CE-8754-8573C992B0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0086A27-4081-8211-A192-6999F2881BB8}"/>
              </a:ext>
            </a:extLst>
          </p:cNvPr>
          <p:cNvSpPr txBox="1"/>
          <p:nvPr/>
        </p:nvSpPr>
        <p:spPr>
          <a:xfrm>
            <a:off x="4580312" y="1005841"/>
            <a:ext cx="3158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GNUPLOT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3A02329-336F-1B34-0B8C-FDEBCFC98666}"/>
              </a:ext>
            </a:extLst>
          </p:cNvPr>
          <p:cNvSpPr txBox="1"/>
          <p:nvPr/>
        </p:nvSpPr>
        <p:spPr>
          <a:xfrm>
            <a:off x="498763" y="1571105"/>
            <a:ext cx="56277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BR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Gnuplot</a:t>
            </a:r>
            <a:r>
              <a:rPr lang="pt-B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um programa de visualização de dados e criação de gráficos. A linguagem utilizada no </a:t>
            </a:r>
            <a:r>
              <a:rPr lang="pt-BR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Gnuplot</a:t>
            </a:r>
            <a:r>
              <a:rPr lang="pt-B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uma linguagem de script própria, projetada especificamente para criar gráficos e visualizações.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linguagem do </a:t>
            </a:r>
            <a:r>
              <a:rPr lang="pt-BR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Gnuplot</a:t>
            </a:r>
            <a:r>
              <a:rPr lang="pt-B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permite que você defina e manipule dados, aplique estilos aos gráficos, personalize os eixos, adicione legendas, títulos e rótulos, além de oferecer recursos avançados, como interpolação de superfície e ajuste de curvas.</a:t>
            </a:r>
          </a:p>
        </p:txBody>
      </p:sp>
      <p:pic>
        <p:nvPicPr>
          <p:cNvPr id="9" name="Picture 2" descr="File, type, gnuplot Icon in vscode">
            <a:extLst>
              <a:ext uri="{FF2B5EF4-FFF2-40B4-BE49-F238E27FC236}">
                <a16:creationId xmlns:a16="http://schemas.microsoft.com/office/drawing/2014/main" id="{688916E5-78A3-71BC-F1BE-82B9D846E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117" y="1397924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F7FB7C1-18C2-5FC1-ACE3-C9DD46B8C50D}"/>
              </a:ext>
            </a:extLst>
          </p:cNvPr>
          <p:cNvSpPr txBox="1"/>
          <p:nvPr/>
        </p:nvSpPr>
        <p:spPr>
          <a:xfrm>
            <a:off x="7680959" y="5976851"/>
            <a:ext cx="3100648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http://www.gnuplot.info</a:t>
            </a:r>
          </a:p>
        </p:txBody>
      </p:sp>
    </p:spTree>
    <p:extLst>
      <p:ext uri="{BB962C8B-B14F-4D97-AF65-F5344CB8AC3E}">
        <p14:creationId xmlns:p14="http://schemas.microsoft.com/office/powerpoint/2010/main" val="1300220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Espaço Reservado para Conteúdo 4" descr="Imagem em preto e roxo&#10;&#10;Descrição gerada automaticamente com confiança média">
            <a:extLst>
              <a:ext uri="{FF2B5EF4-FFF2-40B4-BE49-F238E27FC236}">
                <a16:creationId xmlns:a16="http://schemas.microsoft.com/office/drawing/2014/main" id="{C682D3F4-F52F-BC57-63D6-25E6D77617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3" r="9090" b="5773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FC758DA-FC1A-40D0-E9EF-D7ED42BCCA73}"/>
              </a:ext>
            </a:extLst>
          </p:cNvPr>
          <p:cNvSpPr/>
          <p:nvPr/>
        </p:nvSpPr>
        <p:spPr>
          <a:xfrm>
            <a:off x="199505" y="249382"/>
            <a:ext cx="11804073" cy="6467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0A4E336-C3CB-4E54-256E-EC69B54C263E}"/>
              </a:ext>
            </a:extLst>
          </p:cNvPr>
          <p:cNvSpPr/>
          <p:nvPr/>
        </p:nvSpPr>
        <p:spPr>
          <a:xfrm>
            <a:off x="416145" y="524551"/>
            <a:ext cx="11362989" cy="5901187"/>
          </a:xfrm>
          <a:prstGeom prst="rect">
            <a:avLst/>
          </a:prstGeom>
          <a:solidFill>
            <a:srgbClr val="2B1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6DBD9C6-0731-2807-5214-EFA7F15411ED}"/>
              </a:ext>
            </a:extLst>
          </p:cNvPr>
          <p:cNvSpPr txBox="1"/>
          <p:nvPr/>
        </p:nvSpPr>
        <p:spPr>
          <a:xfrm>
            <a:off x="532015" y="556953"/>
            <a:ext cx="11105804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PLOTAGEM DO GRÁFICO</a:t>
            </a:r>
            <a:endParaRPr lang="pt-BR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How to Plot K-Means Clusters with Python? - AskPython">
            <a:extLst>
              <a:ext uri="{FF2B5EF4-FFF2-40B4-BE49-F238E27FC236}">
                <a16:creationId xmlns:a16="http://schemas.microsoft.com/office/drawing/2014/main" id="{16F26710-1934-B6CE-8754-8573C992B0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0086A27-4081-8211-A192-6999F2881BB8}"/>
              </a:ext>
            </a:extLst>
          </p:cNvPr>
          <p:cNvSpPr txBox="1"/>
          <p:nvPr/>
        </p:nvSpPr>
        <p:spPr>
          <a:xfrm>
            <a:off x="4580312" y="1005841"/>
            <a:ext cx="3158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GNUPLOT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3A02329-336F-1B34-0B8C-FDEBCFC98666}"/>
              </a:ext>
            </a:extLst>
          </p:cNvPr>
          <p:cNvSpPr txBox="1"/>
          <p:nvPr/>
        </p:nvSpPr>
        <p:spPr>
          <a:xfrm>
            <a:off x="532015" y="1695795"/>
            <a:ext cx="5627716" cy="3733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BR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Gnuplot</a:t>
            </a:r>
            <a:r>
              <a:rPr lang="pt-B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projetado para ser uma ferramenta de visualização independente e pode ser integrado a aplicativos e scripts em várias linguagens de programação, incluindo C.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 usar o </a:t>
            </a:r>
            <a:r>
              <a:rPr lang="pt-BR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Gnuplot</a:t>
            </a:r>
            <a:r>
              <a:rPr lang="pt-B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 C, você pode automatizar a criação de gráficos, visualizar dados em tempo real ou incorporar gráficos em aplicativos.</a:t>
            </a:r>
          </a:p>
        </p:txBody>
      </p:sp>
      <p:pic>
        <p:nvPicPr>
          <p:cNvPr id="2050" name="Picture 2" descr="File, type, gnuplot Icon in vscode">
            <a:extLst>
              <a:ext uri="{FF2B5EF4-FFF2-40B4-BE49-F238E27FC236}">
                <a16:creationId xmlns:a16="http://schemas.microsoft.com/office/drawing/2014/main" id="{787D533C-AA6E-1CD2-146B-A57080FB0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117" y="1397924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373B46A-B5BF-DCE0-1079-48519A49C3A6}"/>
              </a:ext>
            </a:extLst>
          </p:cNvPr>
          <p:cNvSpPr txBox="1"/>
          <p:nvPr/>
        </p:nvSpPr>
        <p:spPr>
          <a:xfrm>
            <a:off x="7680959" y="5976851"/>
            <a:ext cx="3100648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http://www.gnuplot.info</a:t>
            </a:r>
          </a:p>
        </p:txBody>
      </p:sp>
    </p:spTree>
    <p:extLst>
      <p:ext uri="{BB962C8B-B14F-4D97-AF65-F5344CB8AC3E}">
        <p14:creationId xmlns:p14="http://schemas.microsoft.com/office/powerpoint/2010/main" val="1743349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magem em preto e roxo&#10;&#10;Descrição gerada automaticamente com confiança média">
            <a:extLst>
              <a:ext uri="{FF2B5EF4-FFF2-40B4-BE49-F238E27FC236}">
                <a16:creationId xmlns:a16="http://schemas.microsoft.com/office/drawing/2014/main" id="{C682D3F4-F52F-BC57-63D6-25E6D77617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3" r="9090" b="5773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3B04BA1-A349-C45D-2C11-7FABC4001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429105" cy="68580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24C4C6D4-BBA8-184B-BFD6-7A8E486E72FD}"/>
              </a:ext>
            </a:extLst>
          </p:cNvPr>
          <p:cNvSpPr/>
          <p:nvPr/>
        </p:nvSpPr>
        <p:spPr>
          <a:xfrm>
            <a:off x="6397746" y="2351994"/>
            <a:ext cx="5794254" cy="1155978"/>
          </a:xfrm>
          <a:prstGeom prst="rect">
            <a:avLst/>
          </a:prstGeom>
          <a:solidFill>
            <a:srgbClr val="7030A0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EA6DA34-2B89-78FD-D7DD-608536E8CFD4}"/>
              </a:ext>
            </a:extLst>
          </p:cNvPr>
          <p:cNvSpPr txBox="1"/>
          <p:nvPr/>
        </p:nvSpPr>
        <p:spPr>
          <a:xfrm>
            <a:off x="6846971" y="2361832"/>
            <a:ext cx="5145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FUNÇÃO RELATIVA À PLOTAGEM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790796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magem em preto e roxo&#10;&#10;Descrição gerada automaticamente com confiança média">
            <a:extLst>
              <a:ext uri="{FF2B5EF4-FFF2-40B4-BE49-F238E27FC236}">
                <a16:creationId xmlns:a16="http://schemas.microsoft.com/office/drawing/2014/main" id="{C682D3F4-F52F-BC57-63D6-25E6D77617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3" r="9090" b="5773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FC758DA-FC1A-40D0-E9EF-D7ED42BCCA73}"/>
              </a:ext>
            </a:extLst>
          </p:cNvPr>
          <p:cNvSpPr/>
          <p:nvPr/>
        </p:nvSpPr>
        <p:spPr>
          <a:xfrm>
            <a:off x="199505" y="249382"/>
            <a:ext cx="6151419" cy="6467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0A4E336-C3CB-4E54-256E-EC69B54C263E}"/>
              </a:ext>
            </a:extLst>
          </p:cNvPr>
          <p:cNvSpPr/>
          <p:nvPr/>
        </p:nvSpPr>
        <p:spPr>
          <a:xfrm>
            <a:off x="374582" y="516238"/>
            <a:ext cx="5768524" cy="5901187"/>
          </a:xfrm>
          <a:prstGeom prst="rect">
            <a:avLst/>
          </a:prstGeom>
          <a:solidFill>
            <a:srgbClr val="2B1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89ECC8B-2F5F-42E0-D67A-772820817F4D}"/>
              </a:ext>
            </a:extLst>
          </p:cNvPr>
          <p:cNvSpPr txBox="1"/>
          <p:nvPr/>
        </p:nvSpPr>
        <p:spPr>
          <a:xfrm>
            <a:off x="147551" y="1146639"/>
            <a:ext cx="6097384" cy="5261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Universidade Federal da Paraíba - UFPB</a:t>
            </a:r>
            <a:endParaRPr lang="pt-BR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Ciência de Dados e Inteligência Artificial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Programação Estruturada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Implementação do algoritmo K-MEANS na linguagem C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PROFESSOR: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VITOR MENEGHETTI UGULINO DE ARAUJO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Equipe: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DAVI NASIASENE AMORIM (20220056987)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FRANCELINO TEOTONIO JUNIOR (20190035175)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GUILHERME BARBOZA DE SOUSA (20220007418)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IGÓ FERREIRA MELO SILVA (20220155214) </a:t>
            </a:r>
          </a:p>
        </p:txBody>
      </p:sp>
    </p:spTree>
    <p:extLst>
      <p:ext uri="{BB962C8B-B14F-4D97-AF65-F5344CB8AC3E}">
        <p14:creationId xmlns:p14="http://schemas.microsoft.com/office/powerpoint/2010/main" val="1064170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magem em preto e roxo&#10;&#10;Descrição gerada automaticamente com confiança média">
            <a:extLst>
              <a:ext uri="{FF2B5EF4-FFF2-40B4-BE49-F238E27FC236}">
                <a16:creationId xmlns:a16="http://schemas.microsoft.com/office/drawing/2014/main" id="{C682D3F4-F52F-BC57-63D6-25E6D77617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3" r="9090" b="5773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0451748-C642-74B4-E85E-1E0808C02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886825" cy="68580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24C4C6D4-BBA8-184B-BFD6-7A8E486E72FD}"/>
              </a:ext>
            </a:extLst>
          </p:cNvPr>
          <p:cNvSpPr/>
          <p:nvPr/>
        </p:nvSpPr>
        <p:spPr>
          <a:xfrm>
            <a:off x="6397746" y="1869858"/>
            <a:ext cx="5794254" cy="1155978"/>
          </a:xfrm>
          <a:prstGeom prst="rect">
            <a:avLst/>
          </a:prstGeom>
          <a:solidFill>
            <a:srgbClr val="7030A0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EA6DA34-2B89-78FD-D7DD-608536E8CFD4}"/>
              </a:ext>
            </a:extLst>
          </p:cNvPr>
          <p:cNvSpPr txBox="1"/>
          <p:nvPr/>
        </p:nvSpPr>
        <p:spPr>
          <a:xfrm>
            <a:off x="6846971" y="1879696"/>
            <a:ext cx="5145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FUNÇÃO RELATIVA À PLOTAGEM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236577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magem em preto e roxo&#10;&#10;Descrição gerada automaticamente com confiança média">
            <a:extLst>
              <a:ext uri="{FF2B5EF4-FFF2-40B4-BE49-F238E27FC236}">
                <a16:creationId xmlns:a16="http://schemas.microsoft.com/office/drawing/2014/main" id="{C682D3F4-F52F-BC57-63D6-25E6D77617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3" r="9090" b="5773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48309E0D-8B9E-79B9-FC02-9F00D8F9C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43775" cy="68580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24C4C6D4-BBA8-184B-BFD6-7A8E486E72FD}"/>
              </a:ext>
            </a:extLst>
          </p:cNvPr>
          <p:cNvSpPr/>
          <p:nvPr/>
        </p:nvSpPr>
        <p:spPr>
          <a:xfrm>
            <a:off x="6397746" y="2351994"/>
            <a:ext cx="5794254" cy="1155978"/>
          </a:xfrm>
          <a:prstGeom prst="rect">
            <a:avLst/>
          </a:prstGeom>
          <a:solidFill>
            <a:srgbClr val="7030A0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EA6DA34-2B89-78FD-D7DD-608536E8CFD4}"/>
              </a:ext>
            </a:extLst>
          </p:cNvPr>
          <p:cNvSpPr txBox="1"/>
          <p:nvPr/>
        </p:nvSpPr>
        <p:spPr>
          <a:xfrm>
            <a:off x="6846971" y="2361832"/>
            <a:ext cx="5145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FUNÇÃO RELATIVA À PLOTAGEM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903622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magem em preto e roxo&#10;&#10;Descrição gerada automaticamente com confiança média">
            <a:extLst>
              <a:ext uri="{FF2B5EF4-FFF2-40B4-BE49-F238E27FC236}">
                <a16:creationId xmlns:a16="http://schemas.microsoft.com/office/drawing/2014/main" id="{C682D3F4-F52F-BC57-63D6-25E6D77617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3" r="9090" b="5773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5F6030CE-1BF4-2DD3-8B95-8DAEDDBC3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48750" cy="68580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24C4C6D4-BBA8-184B-BFD6-7A8E486E72FD}"/>
              </a:ext>
            </a:extLst>
          </p:cNvPr>
          <p:cNvSpPr/>
          <p:nvPr/>
        </p:nvSpPr>
        <p:spPr>
          <a:xfrm>
            <a:off x="6397746" y="2842446"/>
            <a:ext cx="5794254" cy="1155978"/>
          </a:xfrm>
          <a:prstGeom prst="rect">
            <a:avLst/>
          </a:prstGeom>
          <a:solidFill>
            <a:srgbClr val="7030A0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EA6DA34-2B89-78FD-D7DD-608536E8CFD4}"/>
              </a:ext>
            </a:extLst>
          </p:cNvPr>
          <p:cNvSpPr txBox="1"/>
          <p:nvPr/>
        </p:nvSpPr>
        <p:spPr>
          <a:xfrm>
            <a:off x="6846971" y="2785788"/>
            <a:ext cx="5145578" cy="1251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PAUSA PARA VISUALIZAÇÃO</a:t>
            </a:r>
          </a:p>
        </p:txBody>
      </p:sp>
    </p:spTree>
    <p:extLst>
      <p:ext uri="{BB962C8B-B14F-4D97-AF65-F5344CB8AC3E}">
        <p14:creationId xmlns:p14="http://schemas.microsoft.com/office/powerpoint/2010/main" val="2397938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magem em preto e roxo&#10;&#10;Descrição gerada automaticamente com confiança média">
            <a:extLst>
              <a:ext uri="{FF2B5EF4-FFF2-40B4-BE49-F238E27FC236}">
                <a16:creationId xmlns:a16="http://schemas.microsoft.com/office/drawing/2014/main" id="{C682D3F4-F52F-BC57-63D6-25E6D77617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3" r="9090" b="5773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BE1DE5B-8E2A-8D09-0073-B769D085A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858250" cy="68580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24C4C6D4-BBA8-184B-BFD6-7A8E486E72FD}"/>
              </a:ext>
            </a:extLst>
          </p:cNvPr>
          <p:cNvSpPr/>
          <p:nvPr/>
        </p:nvSpPr>
        <p:spPr>
          <a:xfrm>
            <a:off x="6397746" y="2351994"/>
            <a:ext cx="5794254" cy="1155978"/>
          </a:xfrm>
          <a:prstGeom prst="rect">
            <a:avLst/>
          </a:prstGeom>
          <a:solidFill>
            <a:srgbClr val="7030A0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EA6DA34-2B89-78FD-D7DD-608536E8CFD4}"/>
              </a:ext>
            </a:extLst>
          </p:cNvPr>
          <p:cNvSpPr txBox="1"/>
          <p:nvPr/>
        </p:nvSpPr>
        <p:spPr>
          <a:xfrm>
            <a:off x="6846971" y="2361832"/>
            <a:ext cx="5145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FUNÇÃO </a:t>
            </a:r>
            <a:r>
              <a:rPr lang="pt-BR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GERAÇÃO DE PONTOS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956461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magem em preto e roxo&#10;&#10;Descrição gerada automaticamente com confiança média">
            <a:extLst>
              <a:ext uri="{FF2B5EF4-FFF2-40B4-BE49-F238E27FC236}">
                <a16:creationId xmlns:a16="http://schemas.microsoft.com/office/drawing/2014/main" id="{C682D3F4-F52F-BC57-63D6-25E6D77617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3" r="9090" b="5773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F216C0F-7A3D-8A27-4914-1B44E7624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909701" cy="68580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24C4C6D4-BBA8-184B-BFD6-7A8E486E72FD}"/>
              </a:ext>
            </a:extLst>
          </p:cNvPr>
          <p:cNvSpPr/>
          <p:nvPr/>
        </p:nvSpPr>
        <p:spPr>
          <a:xfrm>
            <a:off x="6397746" y="3690343"/>
            <a:ext cx="5794254" cy="1155978"/>
          </a:xfrm>
          <a:prstGeom prst="rect">
            <a:avLst/>
          </a:prstGeom>
          <a:solidFill>
            <a:srgbClr val="7030A0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EA6DA34-2B89-78FD-D7DD-608536E8CFD4}"/>
              </a:ext>
            </a:extLst>
          </p:cNvPr>
          <p:cNvSpPr txBox="1"/>
          <p:nvPr/>
        </p:nvSpPr>
        <p:spPr>
          <a:xfrm>
            <a:off x="6846971" y="3700181"/>
            <a:ext cx="5145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FUNÇÃO </a:t>
            </a:r>
            <a:r>
              <a:rPr lang="pt-BR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GERAÇÃO DE PONTOS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890692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magem em preto e roxo&#10;&#10;Descrição gerada automaticamente com confiança média">
            <a:extLst>
              <a:ext uri="{FF2B5EF4-FFF2-40B4-BE49-F238E27FC236}">
                <a16:creationId xmlns:a16="http://schemas.microsoft.com/office/drawing/2014/main" id="{C682D3F4-F52F-BC57-63D6-25E6D77617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3" r="9090" b="5773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48F37BF-73BB-929F-A6DD-5BD937EA9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734425" cy="68580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24C4C6D4-BBA8-184B-BFD6-7A8E486E72FD}"/>
              </a:ext>
            </a:extLst>
          </p:cNvPr>
          <p:cNvSpPr/>
          <p:nvPr/>
        </p:nvSpPr>
        <p:spPr>
          <a:xfrm>
            <a:off x="6397746" y="2351994"/>
            <a:ext cx="5794254" cy="1155978"/>
          </a:xfrm>
          <a:prstGeom prst="rect">
            <a:avLst/>
          </a:prstGeom>
          <a:solidFill>
            <a:srgbClr val="7030A0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EA6DA34-2B89-78FD-D7DD-608536E8CFD4}"/>
              </a:ext>
            </a:extLst>
          </p:cNvPr>
          <p:cNvSpPr txBox="1"/>
          <p:nvPr/>
        </p:nvSpPr>
        <p:spPr>
          <a:xfrm>
            <a:off x="6846971" y="2361832"/>
            <a:ext cx="5145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FUNÇÃO </a:t>
            </a:r>
            <a:r>
              <a:rPr lang="pt-BR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GERAÇÃO DOS CENTRÓIDES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171190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magem em preto e roxo&#10;&#10;Descrição gerada automaticamente com confiança média">
            <a:extLst>
              <a:ext uri="{FF2B5EF4-FFF2-40B4-BE49-F238E27FC236}">
                <a16:creationId xmlns:a16="http://schemas.microsoft.com/office/drawing/2014/main" id="{C682D3F4-F52F-BC57-63D6-25E6D77617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3" r="9090" b="5773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C22F6EAF-BA9B-8B1C-D5E3-487C4DADA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887" y="0"/>
            <a:ext cx="8686799" cy="68580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24C4C6D4-BBA8-184B-BFD6-7A8E486E72FD}"/>
              </a:ext>
            </a:extLst>
          </p:cNvPr>
          <p:cNvSpPr/>
          <p:nvPr/>
        </p:nvSpPr>
        <p:spPr>
          <a:xfrm>
            <a:off x="6397746" y="1570598"/>
            <a:ext cx="5794254" cy="1155978"/>
          </a:xfrm>
          <a:prstGeom prst="rect">
            <a:avLst/>
          </a:prstGeom>
          <a:solidFill>
            <a:srgbClr val="7030A0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EA6DA34-2B89-78FD-D7DD-608536E8CFD4}"/>
              </a:ext>
            </a:extLst>
          </p:cNvPr>
          <p:cNvSpPr txBox="1"/>
          <p:nvPr/>
        </p:nvSpPr>
        <p:spPr>
          <a:xfrm>
            <a:off x="6846971" y="1580436"/>
            <a:ext cx="5145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FUNÇÃO </a:t>
            </a:r>
            <a:r>
              <a:rPr lang="pt-BR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GERAÇÃO DOS CENTRÓIDES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876598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magem em preto e roxo&#10;&#10;Descrição gerada automaticamente com confiança média">
            <a:extLst>
              <a:ext uri="{FF2B5EF4-FFF2-40B4-BE49-F238E27FC236}">
                <a16:creationId xmlns:a16="http://schemas.microsoft.com/office/drawing/2014/main" id="{C682D3F4-F52F-BC57-63D6-25E6D77617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3" r="9090" b="5773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7A26BD7-55B9-DD5E-3274-1E70D4DFB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667750" cy="68580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24C4C6D4-BBA8-184B-BFD6-7A8E486E72FD}"/>
              </a:ext>
            </a:extLst>
          </p:cNvPr>
          <p:cNvSpPr/>
          <p:nvPr/>
        </p:nvSpPr>
        <p:spPr>
          <a:xfrm>
            <a:off x="6397746" y="2077674"/>
            <a:ext cx="5794254" cy="1155978"/>
          </a:xfrm>
          <a:prstGeom prst="rect">
            <a:avLst/>
          </a:prstGeom>
          <a:solidFill>
            <a:srgbClr val="7030A0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EA6DA34-2B89-78FD-D7DD-608536E8CFD4}"/>
              </a:ext>
            </a:extLst>
          </p:cNvPr>
          <p:cNvSpPr txBox="1"/>
          <p:nvPr/>
        </p:nvSpPr>
        <p:spPr>
          <a:xfrm>
            <a:off x="6846971" y="2270398"/>
            <a:ext cx="514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CARREGANDO OS DADOS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18512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magem em preto e roxo&#10;&#10;Descrição gerada automaticamente com confiança média">
            <a:extLst>
              <a:ext uri="{FF2B5EF4-FFF2-40B4-BE49-F238E27FC236}">
                <a16:creationId xmlns:a16="http://schemas.microsoft.com/office/drawing/2014/main" id="{C682D3F4-F52F-BC57-63D6-25E6D77617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3" r="9090" b="5773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008927B-908B-213A-6859-4113C38A9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801100" cy="68580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24C4C6D4-BBA8-184B-BFD6-7A8E486E72FD}"/>
              </a:ext>
            </a:extLst>
          </p:cNvPr>
          <p:cNvSpPr/>
          <p:nvPr/>
        </p:nvSpPr>
        <p:spPr>
          <a:xfrm>
            <a:off x="6397746" y="1711914"/>
            <a:ext cx="5794254" cy="1155978"/>
          </a:xfrm>
          <a:prstGeom prst="rect">
            <a:avLst/>
          </a:prstGeom>
          <a:solidFill>
            <a:srgbClr val="7030A0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EA6DA34-2B89-78FD-D7DD-608536E8CFD4}"/>
              </a:ext>
            </a:extLst>
          </p:cNvPr>
          <p:cNvSpPr txBox="1"/>
          <p:nvPr/>
        </p:nvSpPr>
        <p:spPr>
          <a:xfrm>
            <a:off x="6846971" y="1904638"/>
            <a:ext cx="514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CARREGANDO OS DADOS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29236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magem em preto e roxo&#10;&#10;Descrição gerada automaticamente com confiança média">
            <a:extLst>
              <a:ext uri="{FF2B5EF4-FFF2-40B4-BE49-F238E27FC236}">
                <a16:creationId xmlns:a16="http://schemas.microsoft.com/office/drawing/2014/main" id="{C682D3F4-F52F-BC57-63D6-25E6D77617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3" r="9090" b="5773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069B0BAC-1F6D-615F-0CC7-C983F475A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16112" cy="68580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24C4C6D4-BBA8-184B-BFD6-7A8E486E72FD}"/>
              </a:ext>
            </a:extLst>
          </p:cNvPr>
          <p:cNvSpPr/>
          <p:nvPr/>
        </p:nvSpPr>
        <p:spPr>
          <a:xfrm>
            <a:off x="6397746" y="1711914"/>
            <a:ext cx="5794254" cy="1155978"/>
          </a:xfrm>
          <a:prstGeom prst="rect">
            <a:avLst/>
          </a:prstGeom>
          <a:solidFill>
            <a:srgbClr val="7030A0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EA6DA34-2B89-78FD-D7DD-608536E8CFD4}"/>
              </a:ext>
            </a:extLst>
          </p:cNvPr>
          <p:cNvSpPr txBox="1"/>
          <p:nvPr/>
        </p:nvSpPr>
        <p:spPr>
          <a:xfrm>
            <a:off x="6846971" y="1655256"/>
            <a:ext cx="5145578" cy="1251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ASSOCIANDO PONTOS AOS CENTROIDES</a:t>
            </a:r>
          </a:p>
        </p:txBody>
      </p:sp>
    </p:spTree>
    <p:extLst>
      <p:ext uri="{BB962C8B-B14F-4D97-AF65-F5344CB8AC3E}">
        <p14:creationId xmlns:p14="http://schemas.microsoft.com/office/powerpoint/2010/main" val="1354634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Espaço Reservado para Conteúdo 4" descr="Imagem em preto e roxo&#10;&#10;Descrição gerada automaticamente com confiança média">
            <a:extLst>
              <a:ext uri="{FF2B5EF4-FFF2-40B4-BE49-F238E27FC236}">
                <a16:creationId xmlns:a16="http://schemas.microsoft.com/office/drawing/2014/main" id="{C682D3F4-F52F-BC57-63D6-25E6D77617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3" r="9090" b="5773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FC758DA-FC1A-40D0-E9EF-D7ED42BCCA73}"/>
              </a:ext>
            </a:extLst>
          </p:cNvPr>
          <p:cNvSpPr/>
          <p:nvPr/>
        </p:nvSpPr>
        <p:spPr>
          <a:xfrm>
            <a:off x="199505" y="249382"/>
            <a:ext cx="11804073" cy="6467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0A4E336-C3CB-4E54-256E-EC69B54C263E}"/>
              </a:ext>
            </a:extLst>
          </p:cNvPr>
          <p:cNvSpPr/>
          <p:nvPr/>
        </p:nvSpPr>
        <p:spPr>
          <a:xfrm>
            <a:off x="416145" y="524551"/>
            <a:ext cx="11362989" cy="5901187"/>
          </a:xfrm>
          <a:prstGeom prst="rect">
            <a:avLst/>
          </a:prstGeom>
          <a:solidFill>
            <a:srgbClr val="2B1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6DBD9C6-0731-2807-5214-EFA7F15411ED}"/>
              </a:ext>
            </a:extLst>
          </p:cNvPr>
          <p:cNvSpPr txBox="1"/>
          <p:nvPr/>
        </p:nvSpPr>
        <p:spPr>
          <a:xfrm>
            <a:off x="457200" y="864524"/>
            <a:ext cx="1110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Introduzindo K-</a:t>
            </a:r>
            <a:r>
              <a:rPr lang="pt-BR" sz="3600" dirty="0" err="1"/>
              <a:t>Means</a:t>
            </a:r>
            <a:endParaRPr lang="pt-BR" sz="3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D9DAD82-89F7-6C70-C213-7F81F7420BE2}"/>
              </a:ext>
            </a:extLst>
          </p:cNvPr>
          <p:cNvSpPr txBox="1"/>
          <p:nvPr/>
        </p:nvSpPr>
        <p:spPr>
          <a:xfrm>
            <a:off x="448888" y="2493818"/>
            <a:ext cx="5328458" cy="2445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algoritmo K-MEANS é um método de aprendizado não supervisionado usado para agrupar dados em clusters. Ele busca dividir um conjunto de dados em grupos (clusters) com base em suas características ou similaridades.</a:t>
            </a:r>
          </a:p>
        </p:txBody>
      </p:sp>
      <p:sp>
        <p:nvSpPr>
          <p:cNvPr id="4" name="AutoShape 2" descr="How to Plot K-Means Clusters with Python? - AskPython">
            <a:extLst>
              <a:ext uri="{FF2B5EF4-FFF2-40B4-BE49-F238E27FC236}">
                <a16:creationId xmlns:a16="http://schemas.microsoft.com/office/drawing/2014/main" id="{16F26710-1934-B6CE-8754-8573C992B0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7A8B13DE-0DC6-26EB-0E8B-0D90396A5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80" y="1900584"/>
            <a:ext cx="5040948" cy="38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25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magem em preto e roxo&#10;&#10;Descrição gerada automaticamente com confiança média">
            <a:extLst>
              <a:ext uri="{FF2B5EF4-FFF2-40B4-BE49-F238E27FC236}">
                <a16:creationId xmlns:a16="http://schemas.microsoft.com/office/drawing/2014/main" id="{C682D3F4-F52F-BC57-63D6-25E6D77617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3" r="9090" b="5773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33A02BE-29B5-1BEF-14FB-F9CA7F344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696325" cy="68580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24C4C6D4-BBA8-184B-BFD6-7A8E486E72FD}"/>
              </a:ext>
            </a:extLst>
          </p:cNvPr>
          <p:cNvSpPr/>
          <p:nvPr/>
        </p:nvSpPr>
        <p:spPr>
          <a:xfrm>
            <a:off x="6397746" y="2842446"/>
            <a:ext cx="5794254" cy="1155978"/>
          </a:xfrm>
          <a:prstGeom prst="rect">
            <a:avLst/>
          </a:prstGeom>
          <a:solidFill>
            <a:srgbClr val="7030A0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EA6DA34-2B89-78FD-D7DD-608536E8CFD4}"/>
              </a:ext>
            </a:extLst>
          </p:cNvPr>
          <p:cNvSpPr txBox="1"/>
          <p:nvPr/>
        </p:nvSpPr>
        <p:spPr>
          <a:xfrm>
            <a:off x="6846971" y="2785788"/>
            <a:ext cx="5145578" cy="1251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ASSOCIANDO PONTOS AOS CENTROIDES</a:t>
            </a:r>
          </a:p>
        </p:txBody>
      </p:sp>
    </p:spTree>
    <p:extLst>
      <p:ext uri="{BB962C8B-B14F-4D97-AF65-F5344CB8AC3E}">
        <p14:creationId xmlns:p14="http://schemas.microsoft.com/office/powerpoint/2010/main" val="317515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magem em preto e roxo&#10;&#10;Descrição gerada automaticamente com confiança média">
            <a:extLst>
              <a:ext uri="{FF2B5EF4-FFF2-40B4-BE49-F238E27FC236}">
                <a16:creationId xmlns:a16="http://schemas.microsoft.com/office/drawing/2014/main" id="{C682D3F4-F52F-BC57-63D6-25E6D77617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3" r="9090" b="5773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C10EDB35-C1D6-E0D3-6584-29C2E7B45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84336" cy="68580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24C4C6D4-BBA8-184B-BFD6-7A8E486E72FD}"/>
              </a:ext>
            </a:extLst>
          </p:cNvPr>
          <p:cNvSpPr/>
          <p:nvPr/>
        </p:nvSpPr>
        <p:spPr>
          <a:xfrm>
            <a:off x="6397746" y="2842446"/>
            <a:ext cx="5794254" cy="1155978"/>
          </a:xfrm>
          <a:prstGeom prst="rect">
            <a:avLst/>
          </a:prstGeom>
          <a:solidFill>
            <a:srgbClr val="7030A0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EA6DA34-2B89-78FD-D7DD-608536E8CFD4}"/>
              </a:ext>
            </a:extLst>
          </p:cNvPr>
          <p:cNvSpPr txBox="1"/>
          <p:nvPr/>
        </p:nvSpPr>
        <p:spPr>
          <a:xfrm>
            <a:off x="6846971" y="2785788"/>
            <a:ext cx="5145578" cy="1251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ASSOCIANDO PONTOS AOS CENTROIDES</a:t>
            </a:r>
          </a:p>
        </p:txBody>
      </p:sp>
    </p:spTree>
    <p:extLst>
      <p:ext uri="{BB962C8B-B14F-4D97-AF65-F5344CB8AC3E}">
        <p14:creationId xmlns:p14="http://schemas.microsoft.com/office/powerpoint/2010/main" val="229913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magem em preto e roxo&#10;&#10;Descrição gerada automaticamente com confiança média">
            <a:extLst>
              <a:ext uri="{FF2B5EF4-FFF2-40B4-BE49-F238E27FC236}">
                <a16:creationId xmlns:a16="http://schemas.microsoft.com/office/drawing/2014/main" id="{C682D3F4-F52F-BC57-63D6-25E6D77617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3" r="9090" b="5773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7E4350A-EC2B-550D-8BD8-116A900A9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896350" cy="68580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24C4C6D4-BBA8-184B-BFD6-7A8E486E72FD}"/>
              </a:ext>
            </a:extLst>
          </p:cNvPr>
          <p:cNvSpPr/>
          <p:nvPr/>
        </p:nvSpPr>
        <p:spPr>
          <a:xfrm>
            <a:off x="6397746" y="980394"/>
            <a:ext cx="5794254" cy="1155978"/>
          </a:xfrm>
          <a:prstGeom prst="rect">
            <a:avLst/>
          </a:prstGeom>
          <a:solidFill>
            <a:srgbClr val="7030A0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EA6DA34-2B89-78FD-D7DD-608536E8CFD4}"/>
              </a:ext>
            </a:extLst>
          </p:cNvPr>
          <p:cNvSpPr txBox="1"/>
          <p:nvPr/>
        </p:nvSpPr>
        <p:spPr>
          <a:xfrm>
            <a:off x="6846971" y="923736"/>
            <a:ext cx="5145578" cy="1251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ATUALIZANDO POSIÇÃO DOS CENTROIDES</a:t>
            </a:r>
          </a:p>
        </p:txBody>
      </p:sp>
    </p:spTree>
    <p:extLst>
      <p:ext uri="{BB962C8B-B14F-4D97-AF65-F5344CB8AC3E}">
        <p14:creationId xmlns:p14="http://schemas.microsoft.com/office/powerpoint/2010/main" val="2864000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magem em preto e roxo&#10;&#10;Descrição gerada automaticamente com confiança média">
            <a:extLst>
              <a:ext uri="{FF2B5EF4-FFF2-40B4-BE49-F238E27FC236}">
                <a16:creationId xmlns:a16="http://schemas.microsoft.com/office/drawing/2014/main" id="{C682D3F4-F52F-BC57-63D6-25E6D77617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3" r="9090" b="5773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13014E6-0491-0187-86ED-E065ABE9B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667750" cy="68580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24C4C6D4-BBA8-184B-BFD6-7A8E486E72FD}"/>
              </a:ext>
            </a:extLst>
          </p:cNvPr>
          <p:cNvSpPr/>
          <p:nvPr/>
        </p:nvSpPr>
        <p:spPr>
          <a:xfrm>
            <a:off x="6397746" y="2842446"/>
            <a:ext cx="5794254" cy="1155978"/>
          </a:xfrm>
          <a:prstGeom prst="rect">
            <a:avLst/>
          </a:prstGeom>
          <a:solidFill>
            <a:srgbClr val="7030A0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EA6DA34-2B89-78FD-D7DD-608536E8CFD4}"/>
              </a:ext>
            </a:extLst>
          </p:cNvPr>
          <p:cNvSpPr txBox="1"/>
          <p:nvPr/>
        </p:nvSpPr>
        <p:spPr>
          <a:xfrm>
            <a:off x="6846971" y="2785788"/>
            <a:ext cx="5145578" cy="1251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ATUALIZA ARQUIVO DOS PONTOS</a:t>
            </a:r>
          </a:p>
        </p:txBody>
      </p:sp>
    </p:spTree>
    <p:extLst>
      <p:ext uri="{BB962C8B-B14F-4D97-AF65-F5344CB8AC3E}">
        <p14:creationId xmlns:p14="http://schemas.microsoft.com/office/powerpoint/2010/main" val="2672678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magem em preto e roxo&#10;&#10;Descrição gerada automaticamente com confiança média">
            <a:extLst>
              <a:ext uri="{FF2B5EF4-FFF2-40B4-BE49-F238E27FC236}">
                <a16:creationId xmlns:a16="http://schemas.microsoft.com/office/drawing/2014/main" id="{C682D3F4-F52F-BC57-63D6-25E6D77617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3" r="9090" b="5773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E941FE-6E2A-1967-E099-1CC86EA2D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801100" cy="68580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24C4C6D4-BBA8-184B-BFD6-7A8E486E72FD}"/>
              </a:ext>
            </a:extLst>
          </p:cNvPr>
          <p:cNvSpPr/>
          <p:nvPr/>
        </p:nvSpPr>
        <p:spPr>
          <a:xfrm>
            <a:off x="6397746" y="2842446"/>
            <a:ext cx="5794254" cy="1155978"/>
          </a:xfrm>
          <a:prstGeom prst="rect">
            <a:avLst/>
          </a:prstGeom>
          <a:solidFill>
            <a:srgbClr val="7030A0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EA6DA34-2B89-78FD-D7DD-608536E8CFD4}"/>
              </a:ext>
            </a:extLst>
          </p:cNvPr>
          <p:cNvSpPr txBox="1"/>
          <p:nvPr/>
        </p:nvSpPr>
        <p:spPr>
          <a:xfrm>
            <a:off x="6846971" y="2785788"/>
            <a:ext cx="5145578" cy="1251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ATUALIZA ARQUIVO DAS CENTROIDES</a:t>
            </a:r>
          </a:p>
        </p:txBody>
      </p:sp>
    </p:spTree>
    <p:extLst>
      <p:ext uri="{BB962C8B-B14F-4D97-AF65-F5344CB8AC3E}">
        <p14:creationId xmlns:p14="http://schemas.microsoft.com/office/powerpoint/2010/main" val="2084461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Espaço Reservado para Conteúdo 4" descr="Imagem em preto e roxo&#10;&#10;Descrição gerada automaticamente com confiança média">
            <a:extLst>
              <a:ext uri="{FF2B5EF4-FFF2-40B4-BE49-F238E27FC236}">
                <a16:creationId xmlns:a16="http://schemas.microsoft.com/office/drawing/2014/main" id="{C682D3F4-F52F-BC57-63D6-25E6D77617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3" r="9090" b="5773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FC758DA-FC1A-40D0-E9EF-D7ED42BCCA73}"/>
              </a:ext>
            </a:extLst>
          </p:cNvPr>
          <p:cNvSpPr/>
          <p:nvPr/>
        </p:nvSpPr>
        <p:spPr>
          <a:xfrm>
            <a:off x="199505" y="249382"/>
            <a:ext cx="11804073" cy="6467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0A4E336-C3CB-4E54-256E-EC69B54C263E}"/>
              </a:ext>
            </a:extLst>
          </p:cNvPr>
          <p:cNvSpPr/>
          <p:nvPr/>
        </p:nvSpPr>
        <p:spPr>
          <a:xfrm>
            <a:off x="416145" y="524551"/>
            <a:ext cx="11362989" cy="5901187"/>
          </a:xfrm>
          <a:prstGeom prst="rect">
            <a:avLst/>
          </a:prstGeom>
          <a:solidFill>
            <a:srgbClr val="2B1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6DBD9C6-0731-2807-5214-EFA7F15411ED}"/>
              </a:ext>
            </a:extLst>
          </p:cNvPr>
          <p:cNvSpPr txBox="1"/>
          <p:nvPr/>
        </p:nvSpPr>
        <p:spPr>
          <a:xfrm>
            <a:off x="706582" y="573578"/>
            <a:ext cx="11105804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COMPARANDO COM O KMEANS DO PYTHON</a:t>
            </a:r>
          </a:p>
        </p:txBody>
      </p:sp>
      <p:sp>
        <p:nvSpPr>
          <p:cNvPr id="4" name="AutoShape 2" descr="How to Plot K-Means Clusters with Python? - AskPython">
            <a:extLst>
              <a:ext uri="{FF2B5EF4-FFF2-40B4-BE49-F238E27FC236}">
                <a16:creationId xmlns:a16="http://schemas.microsoft.com/office/drawing/2014/main" id="{16F26710-1934-B6CE-8754-8573C992B0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D0C96371-FFB8-671E-34B6-2DD10DABF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25" y="1565218"/>
            <a:ext cx="11139055" cy="288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94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Espaço Reservado para Conteúdo 4" descr="Imagem em preto e roxo&#10;&#10;Descrição gerada automaticamente com confiança média">
            <a:extLst>
              <a:ext uri="{FF2B5EF4-FFF2-40B4-BE49-F238E27FC236}">
                <a16:creationId xmlns:a16="http://schemas.microsoft.com/office/drawing/2014/main" id="{C682D3F4-F52F-BC57-63D6-25E6D77617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3" r="9090" b="5773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FC758DA-FC1A-40D0-E9EF-D7ED42BCCA73}"/>
              </a:ext>
            </a:extLst>
          </p:cNvPr>
          <p:cNvSpPr/>
          <p:nvPr/>
        </p:nvSpPr>
        <p:spPr>
          <a:xfrm>
            <a:off x="199505" y="249382"/>
            <a:ext cx="11804073" cy="6467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0A4E336-C3CB-4E54-256E-EC69B54C263E}"/>
              </a:ext>
            </a:extLst>
          </p:cNvPr>
          <p:cNvSpPr/>
          <p:nvPr/>
        </p:nvSpPr>
        <p:spPr>
          <a:xfrm>
            <a:off x="416145" y="524551"/>
            <a:ext cx="11362989" cy="5901187"/>
          </a:xfrm>
          <a:prstGeom prst="rect">
            <a:avLst/>
          </a:prstGeom>
          <a:solidFill>
            <a:srgbClr val="2B1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6DBD9C6-0731-2807-5214-EFA7F15411ED}"/>
              </a:ext>
            </a:extLst>
          </p:cNvPr>
          <p:cNvSpPr txBox="1"/>
          <p:nvPr/>
        </p:nvSpPr>
        <p:spPr>
          <a:xfrm>
            <a:off x="706582" y="573578"/>
            <a:ext cx="11105804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COMPARANDO COM O KMEANS DO PYTHON</a:t>
            </a:r>
            <a:endParaRPr lang="pt-BR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How to Plot K-Means Clusters with Python? - AskPython">
            <a:extLst>
              <a:ext uri="{FF2B5EF4-FFF2-40B4-BE49-F238E27FC236}">
                <a16:creationId xmlns:a16="http://schemas.microsoft.com/office/drawing/2014/main" id="{16F26710-1934-B6CE-8754-8573C992B0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6F731240-8C48-4374-C294-A07134F4D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26" y="1822912"/>
            <a:ext cx="11238807" cy="291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33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Espaço Reservado para Conteúdo 4" descr="Imagem em preto e roxo&#10;&#10;Descrição gerada automaticamente com confiança média">
            <a:extLst>
              <a:ext uri="{FF2B5EF4-FFF2-40B4-BE49-F238E27FC236}">
                <a16:creationId xmlns:a16="http://schemas.microsoft.com/office/drawing/2014/main" id="{C682D3F4-F52F-BC57-63D6-25E6D77617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3" r="9090" b="5773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FC758DA-FC1A-40D0-E9EF-D7ED42BCCA73}"/>
              </a:ext>
            </a:extLst>
          </p:cNvPr>
          <p:cNvSpPr/>
          <p:nvPr/>
        </p:nvSpPr>
        <p:spPr>
          <a:xfrm>
            <a:off x="199505" y="249382"/>
            <a:ext cx="11804073" cy="6467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0A4E336-C3CB-4E54-256E-EC69B54C263E}"/>
              </a:ext>
            </a:extLst>
          </p:cNvPr>
          <p:cNvSpPr/>
          <p:nvPr/>
        </p:nvSpPr>
        <p:spPr>
          <a:xfrm>
            <a:off x="116887" y="591053"/>
            <a:ext cx="11362989" cy="5901187"/>
          </a:xfrm>
          <a:prstGeom prst="rect">
            <a:avLst/>
          </a:prstGeom>
          <a:solidFill>
            <a:srgbClr val="2B1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6DBD9C6-0731-2807-5214-EFA7F15411ED}"/>
              </a:ext>
            </a:extLst>
          </p:cNvPr>
          <p:cNvSpPr txBox="1"/>
          <p:nvPr/>
        </p:nvSpPr>
        <p:spPr>
          <a:xfrm>
            <a:off x="540328" y="2959331"/>
            <a:ext cx="11105804" cy="1036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6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OBRIGADO!</a:t>
            </a:r>
          </a:p>
        </p:txBody>
      </p:sp>
      <p:sp>
        <p:nvSpPr>
          <p:cNvPr id="4" name="AutoShape 2" descr="How to Plot K-Means Clusters with Python? - AskPython">
            <a:extLst>
              <a:ext uri="{FF2B5EF4-FFF2-40B4-BE49-F238E27FC236}">
                <a16:creationId xmlns:a16="http://schemas.microsoft.com/office/drawing/2014/main" id="{16F26710-1934-B6CE-8754-8573C992B0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98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Espaço Reservado para Conteúdo 4" descr="Imagem em preto e roxo&#10;&#10;Descrição gerada automaticamente com confiança média">
            <a:extLst>
              <a:ext uri="{FF2B5EF4-FFF2-40B4-BE49-F238E27FC236}">
                <a16:creationId xmlns:a16="http://schemas.microsoft.com/office/drawing/2014/main" id="{C682D3F4-F52F-BC57-63D6-25E6D77617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3" r="9090" b="5773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FC758DA-FC1A-40D0-E9EF-D7ED42BCCA73}"/>
              </a:ext>
            </a:extLst>
          </p:cNvPr>
          <p:cNvSpPr/>
          <p:nvPr/>
        </p:nvSpPr>
        <p:spPr>
          <a:xfrm>
            <a:off x="199505" y="249382"/>
            <a:ext cx="11804073" cy="6467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0A4E336-C3CB-4E54-256E-EC69B54C263E}"/>
              </a:ext>
            </a:extLst>
          </p:cNvPr>
          <p:cNvSpPr/>
          <p:nvPr/>
        </p:nvSpPr>
        <p:spPr>
          <a:xfrm>
            <a:off x="416145" y="524551"/>
            <a:ext cx="11362989" cy="5901187"/>
          </a:xfrm>
          <a:prstGeom prst="rect">
            <a:avLst/>
          </a:prstGeom>
          <a:solidFill>
            <a:srgbClr val="2B1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6DBD9C6-0731-2807-5214-EFA7F15411ED}"/>
              </a:ext>
            </a:extLst>
          </p:cNvPr>
          <p:cNvSpPr txBox="1"/>
          <p:nvPr/>
        </p:nvSpPr>
        <p:spPr>
          <a:xfrm>
            <a:off x="457200" y="864524"/>
            <a:ext cx="11105804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algoritmo K-MEANS funciona da seguinte maneira: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D9DAD82-89F7-6C70-C213-7F81F7420BE2}"/>
              </a:ext>
            </a:extLst>
          </p:cNvPr>
          <p:cNvSpPr txBox="1"/>
          <p:nvPr/>
        </p:nvSpPr>
        <p:spPr>
          <a:xfrm>
            <a:off x="581891" y="2211185"/>
            <a:ext cx="6284422" cy="2651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Inicialização: O algoritmo seleciona aleatoriamente K pontos como "centroides" iniciais. Esses centroides representam os pontos centrais de cada cluster.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Associação: Cada ponto de dados é atribuído ao centroide mais próximo com base em uma medida de distância, geralmente a distância euclidiana.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pt-BR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How to Plot K-Means Clusters with Python? - AskPython">
            <a:extLst>
              <a:ext uri="{FF2B5EF4-FFF2-40B4-BE49-F238E27FC236}">
                <a16:creationId xmlns:a16="http://schemas.microsoft.com/office/drawing/2014/main" id="{16F26710-1934-B6CE-8754-8573C992B0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BD3B481-8BB7-1656-2836-BA9032325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127" y="2139228"/>
            <a:ext cx="3627986" cy="330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48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Espaço Reservado para Conteúdo 4" descr="Imagem em preto e roxo&#10;&#10;Descrição gerada automaticamente com confiança média">
            <a:extLst>
              <a:ext uri="{FF2B5EF4-FFF2-40B4-BE49-F238E27FC236}">
                <a16:creationId xmlns:a16="http://schemas.microsoft.com/office/drawing/2014/main" id="{C682D3F4-F52F-BC57-63D6-25E6D77617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3" r="9090" b="5773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FC758DA-FC1A-40D0-E9EF-D7ED42BCCA73}"/>
              </a:ext>
            </a:extLst>
          </p:cNvPr>
          <p:cNvSpPr/>
          <p:nvPr/>
        </p:nvSpPr>
        <p:spPr>
          <a:xfrm>
            <a:off x="199505" y="249382"/>
            <a:ext cx="11804073" cy="6467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0A4E336-C3CB-4E54-256E-EC69B54C263E}"/>
              </a:ext>
            </a:extLst>
          </p:cNvPr>
          <p:cNvSpPr/>
          <p:nvPr/>
        </p:nvSpPr>
        <p:spPr>
          <a:xfrm>
            <a:off x="416145" y="524551"/>
            <a:ext cx="11362989" cy="5901187"/>
          </a:xfrm>
          <a:prstGeom prst="rect">
            <a:avLst/>
          </a:prstGeom>
          <a:solidFill>
            <a:srgbClr val="2B1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6DBD9C6-0731-2807-5214-EFA7F15411ED}"/>
              </a:ext>
            </a:extLst>
          </p:cNvPr>
          <p:cNvSpPr txBox="1"/>
          <p:nvPr/>
        </p:nvSpPr>
        <p:spPr>
          <a:xfrm>
            <a:off x="457200" y="864524"/>
            <a:ext cx="11105804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algoritmo K-MEANS funciona da seguinte maneira: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D9DAD82-89F7-6C70-C213-7F81F7420BE2}"/>
              </a:ext>
            </a:extLst>
          </p:cNvPr>
          <p:cNvSpPr txBox="1"/>
          <p:nvPr/>
        </p:nvSpPr>
        <p:spPr>
          <a:xfrm>
            <a:off x="573578" y="2011679"/>
            <a:ext cx="5602778" cy="4627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Atualização: Os centroides dos clusters são atualizados recalculando-se as médias dos pontos atribuídos a cada cluster. Isso envolve mover o centroide para o centro dos pontos que estão atualmente associados a ele.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Repetição: Os passos 2 e 3 são repetidos até que ocorra uma condição de parada. A condição de parada pode ser um número máximo de iterações, quando não ocorrem mais alterações significativas nos centroides ou quando os clusters convergem para uma configuração estável.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pt-BR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How to Plot K-Means Clusters with Python? - AskPython">
            <a:extLst>
              <a:ext uri="{FF2B5EF4-FFF2-40B4-BE49-F238E27FC236}">
                <a16:creationId xmlns:a16="http://schemas.microsoft.com/office/drawing/2014/main" id="{16F26710-1934-B6CE-8754-8573C992B0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3908C79-AB1A-CB94-97D4-5492B00B1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094" y="2159229"/>
            <a:ext cx="3721764" cy="359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35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Espaço Reservado para Conteúdo 4" descr="Imagem em preto e roxo&#10;&#10;Descrição gerada automaticamente com confiança média">
            <a:extLst>
              <a:ext uri="{FF2B5EF4-FFF2-40B4-BE49-F238E27FC236}">
                <a16:creationId xmlns:a16="http://schemas.microsoft.com/office/drawing/2014/main" id="{C682D3F4-F52F-BC57-63D6-25E6D77617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3" r="9090" b="5773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FC758DA-FC1A-40D0-E9EF-D7ED42BCCA73}"/>
              </a:ext>
            </a:extLst>
          </p:cNvPr>
          <p:cNvSpPr/>
          <p:nvPr/>
        </p:nvSpPr>
        <p:spPr>
          <a:xfrm>
            <a:off x="199505" y="249382"/>
            <a:ext cx="11804073" cy="6467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0A4E336-C3CB-4E54-256E-EC69B54C263E}"/>
              </a:ext>
            </a:extLst>
          </p:cNvPr>
          <p:cNvSpPr/>
          <p:nvPr/>
        </p:nvSpPr>
        <p:spPr>
          <a:xfrm>
            <a:off x="416145" y="524551"/>
            <a:ext cx="11362989" cy="5901187"/>
          </a:xfrm>
          <a:prstGeom prst="rect">
            <a:avLst/>
          </a:prstGeom>
          <a:solidFill>
            <a:srgbClr val="2B1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6DBD9C6-0731-2807-5214-EFA7F15411ED}"/>
              </a:ext>
            </a:extLst>
          </p:cNvPr>
          <p:cNvSpPr txBox="1"/>
          <p:nvPr/>
        </p:nvSpPr>
        <p:spPr>
          <a:xfrm>
            <a:off x="457200" y="864524"/>
            <a:ext cx="11105804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algoritmo K-MEANS funciona da seguinte maneira: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D9DAD82-89F7-6C70-C213-7F81F7420BE2}"/>
              </a:ext>
            </a:extLst>
          </p:cNvPr>
          <p:cNvSpPr txBox="1"/>
          <p:nvPr/>
        </p:nvSpPr>
        <p:spPr>
          <a:xfrm>
            <a:off x="723206" y="1909100"/>
            <a:ext cx="5602778" cy="4660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resultado final do algoritmo K-MEANS é um conjunto de K clusters, cada um contendo pontos de dados semelhantes. Os centroides finais podem ser usados para classificar novos pontos de dados em clusters existentes.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K-MEANS é amplamente utilizado em várias áreas, como análise de dados, mineração de dados, reconhecimento de padrões e aprendizado de máquina. Ele pode ajudar a identificar padrões, segmentar clientes, agrupar documentos e muito mais.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pt-BR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How to Plot K-Means Clusters with Python? - AskPython">
            <a:extLst>
              <a:ext uri="{FF2B5EF4-FFF2-40B4-BE49-F238E27FC236}">
                <a16:creationId xmlns:a16="http://schemas.microsoft.com/office/drawing/2014/main" id="{16F26710-1934-B6CE-8754-8573C992B0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E333320-4D20-ED1E-3964-F7462671E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999" y="2034626"/>
            <a:ext cx="3975735" cy="391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97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Espaço Reservado para Conteúdo 4" descr="Imagem em preto e roxo&#10;&#10;Descrição gerada automaticamente com confiança média">
            <a:extLst>
              <a:ext uri="{FF2B5EF4-FFF2-40B4-BE49-F238E27FC236}">
                <a16:creationId xmlns:a16="http://schemas.microsoft.com/office/drawing/2014/main" id="{C682D3F4-F52F-BC57-63D6-25E6D77617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3" r="9090" b="5773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FC758DA-FC1A-40D0-E9EF-D7ED42BCCA73}"/>
              </a:ext>
            </a:extLst>
          </p:cNvPr>
          <p:cNvSpPr/>
          <p:nvPr/>
        </p:nvSpPr>
        <p:spPr>
          <a:xfrm>
            <a:off x="199505" y="249382"/>
            <a:ext cx="11804073" cy="6467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0A4E336-C3CB-4E54-256E-EC69B54C263E}"/>
              </a:ext>
            </a:extLst>
          </p:cNvPr>
          <p:cNvSpPr/>
          <p:nvPr/>
        </p:nvSpPr>
        <p:spPr>
          <a:xfrm>
            <a:off x="416145" y="524551"/>
            <a:ext cx="11362989" cy="5901187"/>
          </a:xfrm>
          <a:prstGeom prst="rect">
            <a:avLst/>
          </a:prstGeom>
          <a:solidFill>
            <a:srgbClr val="2B1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6DBD9C6-0731-2807-5214-EFA7F15411ED}"/>
              </a:ext>
            </a:extLst>
          </p:cNvPr>
          <p:cNvSpPr txBox="1"/>
          <p:nvPr/>
        </p:nvSpPr>
        <p:spPr>
          <a:xfrm>
            <a:off x="457200" y="864524"/>
            <a:ext cx="11105804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algoritmo K-MEANS funciona da seguinte maneira: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D9DAD82-89F7-6C70-C213-7F81F7420BE2}"/>
              </a:ext>
            </a:extLst>
          </p:cNvPr>
          <p:cNvSpPr txBox="1"/>
          <p:nvPr/>
        </p:nvSpPr>
        <p:spPr>
          <a:xfrm>
            <a:off x="1487977" y="2648933"/>
            <a:ext cx="9227127" cy="2680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lang="pt-BR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importante lembrar que o K-MEANS requer que o número de clusters K seja especificado antecipadamente e que pode haver sensibilidade à inicialização dos centroides.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pt-BR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How to Plot K-Means Clusters with Python? - AskPython">
            <a:extLst>
              <a:ext uri="{FF2B5EF4-FFF2-40B4-BE49-F238E27FC236}">
                <a16:creationId xmlns:a16="http://schemas.microsoft.com/office/drawing/2014/main" id="{16F26710-1934-B6CE-8754-8573C992B0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463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Espaço Reservado para Conteúdo 4" descr="Imagem em preto e roxo&#10;&#10;Descrição gerada automaticamente com confiança média">
            <a:extLst>
              <a:ext uri="{FF2B5EF4-FFF2-40B4-BE49-F238E27FC236}">
                <a16:creationId xmlns:a16="http://schemas.microsoft.com/office/drawing/2014/main" id="{C682D3F4-F52F-BC57-63D6-25E6D77617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3" r="9090" b="5773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FC758DA-FC1A-40D0-E9EF-D7ED42BCCA73}"/>
              </a:ext>
            </a:extLst>
          </p:cNvPr>
          <p:cNvSpPr/>
          <p:nvPr/>
        </p:nvSpPr>
        <p:spPr>
          <a:xfrm>
            <a:off x="199505" y="249382"/>
            <a:ext cx="11804073" cy="6467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0A4E336-C3CB-4E54-256E-EC69B54C263E}"/>
              </a:ext>
            </a:extLst>
          </p:cNvPr>
          <p:cNvSpPr/>
          <p:nvPr/>
        </p:nvSpPr>
        <p:spPr>
          <a:xfrm>
            <a:off x="416145" y="524551"/>
            <a:ext cx="11362989" cy="5901187"/>
          </a:xfrm>
          <a:prstGeom prst="rect">
            <a:avLst/>
          </a:prstGeom>
          <a:solidFill>
            <a:srgbClr val="2B1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6DBD9C6-0731-2807-5214-EFA7F15411ED}"/>
              </a:ext>
            </a:extLst>
          </p:cNvPr>
          <p:cNvSpPr txBox="1"/>
          <p:nvPr/>
        </p:nvSpPr>
        <p:spPr>
          <a:xfrm>
            <a:off x="457200" y="864524"/>
            <a:ext cx="11105804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algoritmo K-MEANS funciona da seguinte maneira:</a:t>
            </a:r>
          </a:p>
        </p:txBody>
      </p:sp>
      <p:sp>
        <p:nvSpPr>
          <p:cNvPr id="4" name="AutoShape 2" descr="How to Plot K-Means Clusters with Python? - AskPython">
            <a:extLst>
              <a:ext uri="{FF2B5EF4-FFF2-40B4-BE49-F238E27FC236}">
                <a16:creationId xmlns:a16="http://schemas.microsoft.com/office/drawing/2014/main" id="{16F26710-1934-B6CE-8754-8573C992B0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B0C1771-0519-7A0B-D257-6279CEA8BE78}"/>
              </a:ext>
            </a:extLst>
          </p:cNvPr>
          <p:cNvSpPr txBox="1"/>
          <p:nvPr/>
        </p:nvSpPr>
        <p:spPr>
          <a:xfrm>
            <a:off x="714894" y="2144684"/>
            <a:ext cx="5029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Algumas soluções são executar o algoritmo várias vezes com diferentes inicializações aleatórias e escolher o resultado com a menor soma das distâncias dos pontos aos centroides, usar métodos de inicialização mais sofisticados como o K-</a:t>
            </a:r>
            <a:r>
              <a:rPr lang="pt-B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MEANS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++, ou usar o método do cotovelo com a soma dos erros quadráticos.</a:t>
            </a:r>
            <a:endParaRPr lang="pt-BR" sz="2400" dirty="0"/>
          </a:p>
        </p:txBody>
      </p:sp>
      <p:pic>
        <p:nvPicPr>
          <p:cNvPr id="7" name="Imagem 6" descr="Uma imagem contendo Diagrama&#10;&#10;Descrição gerada automaticamente">
            <a:extLst>
              <a:ext uri="{FF2B5EF4-FFF2-40B4-BE49-F238E27FC236}">
                <a16:creationId xmlns:a16="http://schemas.microsoft.com/office/drawing/2014/main" id="{0921F7A3-0E5F-F1C8-3F4C-A43D33295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739" y="1886960"/>
            <a:ext cx="5716905" cy="4197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748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Espaço Reservado para Conteúdo 4" descr="Imagem em preto e roxo&#10;&#10;Descrição gerada automaticamente com confiança média">
            <a:extLst>
              <a:ext uri="{FF2B5EF4-FFF2-40B4-BE49-F238E27FC236}">
                <a16:creationId xmlns:a16="http://schemas.microsoft.com/office/drawing/2014/main" id="{C682D3F4-F52F-BC57-63D6-25E6D77617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3" r="9090" b="5773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FC758DA-FC1A-40D0-E9EF-D7ED42BCCA73}"/>
              </a:ext>
            </a:extLst>
          </p:cNvPr>
          <p:cNvSpPr/>
          <p:nvPr/>
        </p:nvSpPr>
        <p:spPr>
          <a:xfrm>
            <a:off x="199505" y="249382"/>
            <a:ext cx="11804073" cy="6467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0A4E336-C3CB-4E54-256E-EC69B54C263E}"/>
              </a:ext>
            </a:extLst>
          </p:cNvPr>
          <p:cNvSpPr/>
          <p:nvPr/>
        </p:nvSpPr>
        <p:spPr>
          <a:xfrm>
            <a:off x="416145" y="524551"/>
            <a:ext cx="11362989" cy="5901187"/>
          </a:xfrm>
          <a:prstGeom prst="rect">
            <a:avLst/>
          </a:prstGeom>
          <a:solidFill>
            <a:srgbClr val="2B1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6DBD9C6-0731-2807-5214-EFA7F15411ED}"/>
              </a:ext>
            </a:extLst>
          </p:cNvPr>
          <p:cNvSpPr txBox="1"/>
          <p:nvPr/>
        </p:nvSpPr>
        <p:spPr>
          <a:xfrm>
            <a:off x="706582" y="573578"/>
            <a:ext cx="11105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A inicialização quando aleatória resulta em um centroide se mantendo isolado.</a:t>
            </a:r>
          </a:p>
        </p:txBody>
      </p:sp>
      <p:sp>
        <p:nvSpPr>
          <p:cNvPr id="4" name="AutoShape 2" descr="How to Plot K-Means Clusters with Python? - AskPython">
            <a:extLst>
              <a:ext uri="{FF2B5EF4-FFF2-40B4-BE49-F238E27FC236}">
                <a16:creationId xmlns:a16="http://schemas.microsoft.com/office/drawing/2014/main" id="{16F26710-1934-B6CE-8754-8573C992B0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AFF1D5A2-BCBF-68C7-2A97-A3350FAEB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713" y="2033762"/>
            <a:ext cx="5644993" cy="4217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5061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711</Words>
  <Application>Microsoft Office PowerPoint</Application>
  <PresentationFormat>Widescreen</PresentationFormat>
  <Paragraphs>72</Paragraphs>
  <Slides>37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sueleide barboza</dc:creator>
  <cp:lastModifiedBy>sueleide barboza</cp:lastModifiedBy>
  <cp:revision>9</cp:revision>
  <dcterms:created xsi:type="dcterms:W3CDTF">2023-06-08T15:44:57Z</dcterms:created>
  <dcterms:modified xsi:type="dcterms:W3CDTF">2023-06-14T12:29:53Z</dcterms:modified>
</cp:coreProperties>
</file>