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CA9D9-36DD-4A11-A3AA-8CAA2C71E819}" v="268" dt="2022-12-22T15:45:31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ro" sz="5400" dirty="0">
                <a:ea typeface="+mj-lt"/>
                <a:cs typeface="+mj-lt"/>
              </a:rPr>
              <a:t>Referat la tema:</a:t>
            </a:r>
            <a:r>
              <a:rPr lang="ru-RU" sz="5400" dirty="0">
                <a:ea typeface="+mj-lt"/>
                <a:cs typeface="+mj-lt"/>
              </a:rPr>
              <a:t> </a:t>
            </a:r>
            <a:r>
              <a:rPr lang="ro" sz="5400" dirty="0">
                <a:ea typeface="+mj-lt"/>
                <a:cs typeface="+mj-lt"/>
              </a:rPr>
              <a:t>„Tratarea </a:t>
            </a:r>
            <a:r>
              <a:rPr lang="ro" sz="5400" dirty="0" err="1">
                <a:ea typeface="+mj-lt"/>
                <a:cs typeface="+mj-lt"/>
              </a:rPr>
              <a:t>excepţiilor</a:t>
            </a:r>
            <a:r>
              <a:rPr lang="ro" sz="5400" dirty="0">
                <a:ea typeface="+mj-lt"/>
                <a:cs typeface="+mj-lt"/>
              </a:rPr>
              <a:t> în C#”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ru-RU" sz="2000" dirty="0">
                <a:cs typeface="Calibri"/>
              </a:rPr>
              <a:t>                                 Ученик: </a:t>
            </a:r>
            <a:r>
              <a:rPr lang="ru-RU" sz="2000" dirty="0" err="1">
                <a:cs typeface="Calibri"/>
              </a:rPr>
              <a:t>Бузиян</a:t>
            </a:r>
            <a:r>
              <a:rPr lang="ru-RU" sz="2000" dirty="0">
                <a:cs typeface="Calibri"/>
              </a:rPr>
              <a:t> И.</a:t>
            </a:r>
          </a:p>
          <a:p>
            <a:pPr algn="l"/>
            <a:r>
              <a:rPr lang="ru-RU" sz="2000" dirty="0">
                <a:cs typeface="Calibri"/>
              </a:rPr>
              <a:t>                  Преподаватель: Арнаут В.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23223-DFB1-A567-5FD8-ED1DEE9B1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6" r="3" b="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CDAB837-8D78-4A27-588F-C34DF8F5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806" y="214963"/>
            <a:ext cx="11926612" cy="66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4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Белая головоломка с одним красным фрагментом">
            <a:extLst>
              <a:ext uri="{FF2B5EF4-FFF2-40B4-BE49-F238E27FC236}">
                <a16:creationId xmlns:a16="http://schemas.microsoft.com/office/drawing/2014/main" id="{87F89D77-82BF-1A59-88CA-FA63FB214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5" r="20428" b="-2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3852F-1EB1-8263-312A-C3AE5D12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918" y="158999"/>
            <a:ext cx="4819951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>
                <a:ea typeface="+mn-lt"/>
                <a:cs typeface="+mn-lt"/>
              </a:rPr>
              <a:t>Иногда при выполнении программы возникают ошибки, которые трудно предусмотреть или предвидеть, а иногда и вовсе невозможно. Например, при передачи файла по сети может неожиданно оборваться сетевое подключение. такие ситуации называются исключениями. Язык C# предоставляет разработчикам возможности для обработки таких ситуаций. Для этого в C# предназначена конструкция try...catch...finally.</a:t>
            </a:r>
            <a:endParaRPr lang="ru-RU" sz="1800"/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D3118B5-C4EB-D4C4-E67F-BDB89814B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277" y="3432120"/>
            <a:ext cx="23241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92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50503EC-91C7-C3D3-6370-F6E7E2358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0" r="25875" b="4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37DA5-A206-1E6A-03F4-233B1B32C903}"/>
              </a:ext>
            </a:extLst>
          </p:cNvPr>
          <p:cNvSpPr txBox="1"/>
          <p:nvPr/>
        </p:nvSpPr>
        <p:spPr>
          <a:xfrm>
            <a:off x="259448" y="244396"/>
            <a:ext cx="4782458" cy="31816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При</a:t>
            </a:r>
            <a:r>
              <a:rPr lang="en-US" sz="1200" dirty="0"/>
              <a:t> </a:t>
            </a:r>
            <a:r>
              <a:rPr lang="en-US" sz="1200" dirty="0" err="1"/>
              <a:t>использовании</a:t>
            </a:r>
            <a:r>
              <a:rPr lang="en-US" sz="1200" dirty="0"/>
              <a:t> </a:t>
            </a:r>
            <a:r>
              <a:rPr lang="en-US" sz="1200" dirty="0" err="1"/>
              <a:t>блока</a:t>
            </a:r>
            <a:r>
              <a:rPr lang="en-US" sz="1200" dirty="0"/>
              <a:t> try...</a:t>
            </a:r>
            <a:r>
              <a:rPr lang="en-US" sz="1200" dirty="0" err="1"/>
              <a:t>catch..finally</a:t>
            </a:r>
            <a:r>
              <a:rPr lang="en-US" sz="1200" dirty="0"/>
              <a:t> </a:t>
            </a:r>
            <a:r>
              <a:rPr lang="en-US" sz="1200" dirty="0" err="1"/>
              <a:t>вначале</a:t>
            </a:r>
            <a:r>
              <a:rPr lang="en-US" sz="1200" dirty="0"/>
              <a:t> </a:t>
            </a:r>
            <a:r>
              <a:rPr lang="en-US" sz="1200" dirty="0" err="1"/>
              <a:t>выполняются</a:t>
            </a:r>
            <a:r>
              <a:rPr lang="en-US" sz="1200" dirty="0"/>
              <a:t> </a:t>
            </a:r>
            <a:r>
              <a:rPr lang="en-US" sz="1200" dirty="0" err="1"/>
              <a:t>все</a:t>
            </a:r>
            <a:r>
              <a:rPr lang="en-US" sz="1200" dirty="0"/>
              <a:t> </a:t>
            </a:r>
            <a:r>
              <a:rPr lang="en-US" sz="1200" dirty="0" err="1"/>
              <a:t>инструкции</a:t>
            </a:r>
            <a:r>
              <a:rPr lang="en-US" sz="1200" dirty="0"/>
              <a:t> в </a:t>
            </a:r>
            <a:r>
              <a:rPr lang="en-US" sz="1200" dirty="0" err="1"/>
              <a:t>блоке</a:t>
            </a:r>
            <a:r>
              <a:rPr lang="en-US" sz="1200" dirty="0"/>
              <a:t> try. </a:t>
            </a:r>
            <a:r>
              <a:rPr lang="en-US" sz="1200" dirty="0" err="1"/>
              <a:t>Если</a:t>
            </a:r>
            <a:r>
              <a:rPr lang="en-US" sz="1200" dirty="0"/>
              <a:t> в </a:t>
            </a:r>
            <a:r>
              <a:rPr lang="en-US" sz="1200" dirty="0" err="1"/>
              <a:t>этом</a:t>
            </a:r>
            <a:r>
              <a:rPr lang="en-US" sz="1200" dirty="0"/>
              <a:t> </a:t>
            </a:r>
            <a:r>
              <a:rPr lang="en-US" sz="1200" dirty="0" err="1"/>
              <a:t>блоке</a:t>
            </a:r>
            <a:r>
              <a:rPr lang="en-US" sz="1200" dirty="0"/>
              <a:t> </a:t>
            </a:r>
            <a:r>
              <a:rPr lang="en-US" sz="1200" dirty="0" err="1"/>
              <a:t>не</a:t>
            </a:r>
            <a:r>
              <a:rPr lang="en-US" sz="1200" dirty="0"/>
              <a:t> </a:t>
            </a:r>
            <a:r>
              <a:rPr lang="en-US" sz="1200" dirty="0" err="1"/>
              <a:t>возникло</a:t>
            </a:r>
            <a:r>
              <a:rPr lang="en-US" sz="1200" dirty="0"/>
              <a:t> </a:t>
            </a:r>
            <a:r>
              <a:rPr lang="en-US" sz="1200" dirty="0" err="1"/>
              <a:t>исключений</a:t>
            </a:r>
            <a:r>
              <a:rPr lang="en-US" sz="1200" dirty="0"/>
              <a:t>, </a:t>
            </a:r>
            <a:r>
              <a:rPr lang="en-US" sz="1200" dirty="0" err="1"/>
              <a:t>то</a:t>
            </a:r>
            <a:r>
              <a:rPr lang="en-US" sz="1200" dirty="0"/>
              <a:t> </a:t>
            </a:r>
            <a:r>
              <a:rPr lang="en-US" sz="1200" dirty="0" err="1"/>
              <a:t>после</a:t>
            </a:r>
            <a:r>
              <a:rPr lang="en-US" sz="1200" dirty="0"/>
              <a:t> </a:t>
            </a:r>
            <a:r>
              <a:rPr lang="en-US" sz="1200" dirty="0" err="1"/>
              <a:t>его</a:t>
            </a:r>
            <a:r>
              <a:rPr lang="en-US" sz="1200" dirty="0"/>
              <a:t> </a:t>
            </a:r>
            <a:r>
              <a:rPr lang="en-US" sz="1200" dirty="0" err="1"/>
              <a:t>выполнения</a:t>
            </a:r>
            <a:r>
              <a:rPr lang="en-US" sz="1200" dirty="0"/>
              <a:t> </a:t>
            </a:r>
            <a:r>
              <a:rPr lang="en-US" sz="1200" dirty="0" err="1"/>
              <a:t>начинает</a:t>
            </a:r>
            <a:r>
              <a:rPr lang="en-US" sz="1200" dirty="0"/>
              <a:t> </a:t>
            </a:r>
            <a:r>
              <a:rPr lang="en-US" sz="1200" dirty="0" err="1"/>
              <a:t>выполняться</a:t>
            </a:r>
            <a:r>
              <a:rPr lang="en-US" sz="1200" dirty="0"/>
              <a:t> </a:t>
            </a:r>
            <a:r>
              <a:rPr lang="en-US" sz="1200" dirty="0" err="1"/>
              <a:t>блок</a:t>
            </a:r>
            <a:r>
              <a:rPr lang="en-US" sz="1200" dirty="0"/>
              <a:t> finally. И </a:t>
            </a:r>
            <a:r>
              <a:rPr lang="en-US" sz="1200" dirty="0" err="1"/>
              <a:t>затем</a:t>
            </a:r>
            <a:r>
              <a:rPr lang="en-US" sz="1200" dirty="0"/>
              <a:t> </a:t>
            </a:r>
            <a:r>
              <a:rPr lang="en-US" sz="1200" dirty="0" err="1"/>
              <a:t>конструкция</a:t>
            </a:r>
            <a:r>
              <a:rPr lang="en-US" sz="1200" dirty="0"/>
              <a:t> </a:t>
            </a:r>
            <a:r>
              <a:rPr lang="en-US" sz="1200" dirty="0" err="1"/>
              <a:t>try..catch..finally</a:t>
            </a:r>
            <a:r>
              <a:rPr lang="en-US" sz="1200" dirty="0"/>
              <a:t> </a:t>
            </a:r>
            <a:r>
              <a:rPr lang="en-US" sz="1200" dirty="0" err="1"/>
              <a:t>завершает</a:t>
            </a:r>
            <a:r>
              <a:rPr lang="en-US" sz="1200" dirty="0"/>
              <a:t> </a:t>
            </a:r>
            <a:r>
              <a:rPr lang="en-US" sz="1200" dirty="0" err="1"/>
              <a:t>свою</a:t>
            </a:r>
            <a:r>
              <a:rPr lang="en-US" sz="1200" dirty="0"/>
              <a:t> </a:t>
            </a:r>
            <a:r>
              <a:rPr lang="en-US" sz="1200" dirty="0" err="1"/>
              <a:t>работу</a:t>
            </a:r>
            <a:r>
              <a:rPr lang="en-US" sz="1200" dirty="0"/>
              <a:t>.</a:t>
            </a: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Если</a:t>
            </a:r>
            <a:r>
              <a:rPr lang="en-US" sz="1200" dirty="0"/>
              <a:t> </a:t>
            </a:r>
            <a:r>
              <a:rPr lang="en-US" sz="1200" dirty="0" err="1"/>
              <a:t>же</a:t>
            </a:r>
            <a:r>
              <a:rPr lang="en-US" sz="1200" dirty="0"/>
              <a:t> в </a:t>
            </a:r>
            <a:r>
              <a:rPr lang="en-US" sz="1200" dirty="0" err="1"/>
              <a:t>блоке</a:t>
            </a:r>
            <a:r>
              <a:rPr lang="en-US" sz="1200" dirty="0"/>
              <a:t> try </a:t>
            </a:r>
            <a:r>
              <a:rPr lang="en-US" sz="1200" dirty="0" err="1"/>
              <a:t>вдруг</a:t>
            </a:r>
            <a:r>
              <a:rPr lang="en-US" sz="1200" dirty="0"/>
              <a:t> </a:t>
            </a:r>
            <a:r>
              <a:rPr lang="en-US" sz="1200" dirty="0" err="1"/>
              <a:t>возникает</a:t>
            </a:r>
            <a:r>
              <a:rPr lang="en-US" sz="1200" dirty="0"/>
              <a:t> </a:t>
            </a:r>
            <a:r>
              <a:rPr lang="en-US" sz="1200" dirty="0" err="1"/>
              <a:t>исключение</a:t>
            </a:r>
            <a:r>
              <a:rPr lang="en-US" sz="1200" dirty="0"/>
              <a:t>, </a:t>
            </a:r>
            <a:r>
              <a:rPr lang="en-US" sz="1200" dirty="0" err="1"/>
              <a:t>то</a:t>
            </a:r>
            <a:r>
              <a:rPr lang="en-US" sz="1200" dirty="0"/>
              <a:t> </a:t>
            </a:r>
            <a:r>
              <a:rPr lang="en-US" sz="1200" dirty="0" err="1"/>
              <a:t>обычный</a:t>
            </a:r>
            <a:r>
              <a:rPr lang="en-US" sz="1200" dirty="0"/>
              <a:t> </a:t>
            </a:r>
            <a:r>
              <a:rPr lang="en-US" sz="1200" dirty="0" err="1"/>
              <a:t>порядок</a:t>
            </a:r>
            <a:r>
              <a:rPr lang="en-US" sz="1200" dirty="0"/>
              <a:t> </a:t>
            </a:r>
            <a:r>
              <a:rPr lang="en-US" sz="1200" dirty="0" err="1"/>
              <a:t>выполнения</a:t>
            </a:r>
            <a:r>
              <a:rPr lang="en-US" sz="1200" dirty="0"/>
              <a:t> </a:t>
            </a:r>
            <a:r>
              <a:rPr lang="en-US" sz="1200" dirty="0" err="1"/>
              <a:t>останавливается</a:t>
            </a:r>
            <a:r>
              <a:rPr lang="en-US" sz="1200" dirty="0"/>
              <a:t>, и </a:t>
            </a:r>
            <a:r>
              <a:rPr lang="en-US" sz="1200" dirty="0" err="1"/>
              <a:t>среда</a:t>
            </a:r>
            <a:r>
              <a:rPr lang="en-US" sz="1200" dirty="0"/>
              <a:t> CLR </a:t>
            </a:r>
            <a:r>
              <a:rPr lang="en-US" sz="1200" dirty="0" err="1"/>
              <a:t>начинает</a:t>
            </a:r>
            <a:r>
              <a:rPr lang="en-US" sz="1200" dirty="0"/>
              <a:t> </a:t>
            </a:r>
            <a:r>
              <a:rPr lang="en-US" sz="1200" dirty="0" err="1"/>
              <a:t>искать</a:t>
            </a:r>
            <a:r>
              <a:rPr lang="en-US" sz="1200" dirty="0"/>
              <a:t> </a:t>
            </a:r>
            <a:r>
              <a:rPr lang="en-US" sz="1200" dirty="0" err="1"/>
              <a:t>блок</a:t>
            </a:r>
            <a:r>
              <a:rPr lang="en-US" sz="1200" dirty="0"/>
              <a:t> catch, </a:t>
            </a:r>
            <a:r>
              <a:rPr lang="en-US" sz="1200" dirty="0" err="1"/>
              <a:t>который</a:t>
            </a:r>
            <a:r>
              <a:rPr lang="en-US" sz="1200" dirty="0"/>
              <a:t> </a:t>
            </a:r>
            <a:r>
              <a:rPr lang="en-US" sz="1200" dirty="0" err="1"/>
              <a:t>может</a:t>
            </a:r>
            <a:r>
              <a:rPr lang="en-US" sz="1200" dirty="0"/>
              <a:t> </a:t>
            </a:r>
            <a:r>
              <a:rPr lang="en-US" sz="1200" dirty="0" err="1"/>
              <a:t>обработать</a:t>
            </a:r>
            <a:r>
              <a:rPr lang="en-US" sz="1200" dirty="0"/>
              <a:t> </a:t>
            </a:r>
            <a:r>
              <a:rPr lang="en-US" sz="1200" dirty="0" err="1"/>
              <a:t>данное</a:t>
            </a:r>
            <a:r>
              <a:rPr lang="en-US" sz="1200" dirty="0"/>
              <a:t> </a:t>
            </a:r>
            <a:r>
              <a:rPr lang="en-US" sz="1200" dirty="0" err="1"/>
              <a:t>исключение</a:t>
            </a:r>
            <a:r>
              <a:rPr lang="en-US" sz="1200" dirty="0"/>
              <a:t>. </a:t>
            </a:r>
            <a:r>
              <a:rPr lang="en-US" sz="1200" dirty="0" err="1"/>
              <a:t>Если</a:t>
            </a:r>
            <a:r>
              <a:rPr lang="en-US" sz="1200" dirty="0"/>
              <a:t> </a:t>
            </a:r>
            <a:r>
              <a:rPr lang="en-US" sz="1200" dirty="0" err="1"/>
              <a:t>нужный</a:t>
            </a:r>
            <a:r>
              <a:rPr lang="en-US" sz="1200" dirty="0"/>
              <a:t> </a:t>
            </a:r>
            <a:r>
              <a:rPr lang="en-US" sz="1200" dirty="0" err="1"/>
              <a:t>блок</a:t>
            </a:r>
            <a:r>
              <a:rPr lang="en-US" sz="1200" dirty="0"/>
              <a:t> catch </a:t>
            </a:r>
            <a:r>
              <a:rPr lang="en-US" sz="1200" dirty="0" err="1"/>
              <a:t>найден</a:t>
            </a:r>
            <a:r>
              <a:rPr lang="en-US" sz="1200" dirty="0"/>
              <a:t>, </a:t>
            </a:r>
            <a:r>
              <a:rPr lang="en-US" sz="1200" dirty="0" err="1"/>
              <a:t>то</a:t>
            </a:r>
            <a:r>
              <a:rPr lang="en-US" sz="1200" dirty="0"/>
              <a:t> </a:t>
            </a:r>
            <a:r>
              <a:rPr lang="en-US" sz="1200" dirty="0" err="1"/>
              <a:t>он</a:t>
            </a:r>
            <a:r>
              <a:rPr lang="en-US" sz="1200" dirty="0"/>
              <a:t> </a:t>
            </a:r>
            <a:r>
              <a:rPr lang="en-US" sz="1200" dirty="0" err="1"/>
              <a:t>выполняется</a:t>
            </a:r>
            <a:r>
              <a:rPr lang="en-US" sz="1200" dirty="0"/>
              <a:t>, и </a:t>
            </a:r>
            <a:r>
              <a:rPr lang="en-US" sz="1200" dirty="0" err="1"/>
              <a:t>после</a:t>
            </a:r>
            <a:r>
              <a:rPr lang="en-US" sz="1200" dirty="0"/>
              <a:t> </a:t>
            </a:r>
            <a:r>
              <a:rPr lang="en-US" sz="1200" dirty="0" err="1"/>
              <a:t>его</a:t>
            </a:r>
            <a:r>
              <a:rPr lang="en-US" sz="1200" dirty="0"/>
              <a:t> </a:t>
            </a:r>
            <a:r>
              <a:rPr lang="en-US" sz="1200" dirty="0" err="1"/>
              <a:t>завершения</a:t>
            </a:r>
            <a:r>
              <a:rPr lang="en-US" sz="1200" dirty="0"/>
              <a:t> </a:t>
            </a:r>
            <a:r>
              <a:rPr lang="en-US" sz="1200" dirty="0" err="1"/>
              <a:t>выполняется</a:t>
            </a:r>
            <a:r>
              <a:rPr lang="en-US" sz="1200" dirty="0"/>
              <a:t> </a:t>
            </a:r>
            <a:r>
              <a:rPr lang="en-US" sz="1200" dirty="0" err="1"/>
              <a:t>блок</a:t>
            </a:r>
            <a:r>
              <a:rPr lang="en-US" sz="1200" dirty="0"/>
              <a:t> finally.</a:t>
            </a: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Если</a:t>
            </a:r>
            <a:r>
              <a:rPr lang="en-US" sz="1200" dirty="0"/>
              <a:t> </a:t>
            </a:r>
            <a:r>
              <a:rPr lang="en-US" sz="1200" dirty="0" err="1"/>
              <a:t>нужный</a:t>
            </a:r>
            <a:r>
              <a:rPr lang="en-US" sz="1200" dirty="0"/>
              <a:t> </a:t>
            </a:r>
            <a:r>
              <a:rPr lang="en-US" sz="1200" dirty="0" err="1"/>
              <a:t>блок</a:t>
            </a:r>
            <a:r>
              <a:rPr lang="en-US" sz="1200" dirty="0"/>
              <a:t> catch </a:t>
            </a:r>
            <a:r>
              <a:rPr lang="en-US" sz="1200" dirty="0" err="1"/>
              <a:t>не</a:t>
            </a:r>
            <a:r>
              <a:rPr lang="en-US" sz="1200" dirty="0"/>
              <a:t> </a:t>
            </a:r>
            <a:r>
              <a:rPr lang="en-US" sz="1200" dirty="0" err="1"/>
              <a:t>найден</a:t>
            </a:r>
            <a:r>
              <a:rPr lang="en-US" sz="1200" dirty="0"/>
              <a:t>, </a:t>
            </a:r>
            <a:r>
              <a:rPr lang="en-US" sz="1200" dirty="0" err="1"/>
              <a:t>то</a:t>
            </a:r>
            <a:r>
              <a:rPr lang="en-US" sz="1200" dirty="0"/>
              <a:t> </a:t>
            </a:r>
            <a:r>
              <a:rPr lang="en-US" sz="1200" dirty="0" err="1"/>
              <a:t>при</a:t>
            </a:r>
            <a:r>
              <a:rPr lang="en-US" sz="1200" dirty="0"/>
              <a:t> </a:t>
            </a:r>
            <a:r>
              <a:rPr lang="en-US" sz="1200" dirty="0" err="1"/>
              <a:t>возникновении</a:t>
            </a:r>
            <a:r>
              <a:rPr lang="en-US" sz="1200" dirty="0"/>
              <a:t> </a:t>
            </a:r>
            <a:r>
              <a:rPr lang="en-US" sz="1200" dirty="0" err="1"/>
              <a:t>исключения</a:t>
            </a:r>
            <a:r>
              <a:rPr lang="en-US" sz="1200" dirty="0"/>
              <a:t> </a:t>
            </a:r>
            <a:r>
              <a:rPr lang="en-US" sz="1200" dirty="0" err="1"/>
              <a:t>программа</a:t>
            </a:r>
            <a:r>
              <a:rPr lang="en-US" sz="1200" dirty="0"/>
              <a:t> </a:t>
            </a:r>
            <a:r>
              <a:rPr lang="en-US" sz="1200" dirty="0" err="1"/>
              <a:t>аварийно</a:t>
            </a:r>
            <a:r>
              <a:rPr lang="en-US" sz="1200" dirty="0"/>
              <a:t> </a:t>
            </a:r>
            <a:r>
              <a:rPr lang="en-US" sz="1200" dirty="0" err="1"/>
              <a:t>завершает</a:t>
            </a:r>
            <a:r>
              <a:rPr lang="en-US" sz="1200" dirty="0"/>
              <a:t> </a:t>
            </a:r>
            <a:r>
              <a:rPr lang="en-US" sz="1200" dirty="0" err="1"/>
              <a:t>свое</a:t>
            </a:r>
            <a:r>
              <a:rPr lang="en-US" sz="1200" dirty="0"/>
              <a:t> </a:t>
            </a:r>
            <a:r>
              <a:rPr lang="en-US" sz="1200" dirty="0" err="1"/>
              <a:t>выполнение</a:t>
            </a:r>
            <a:r>
              <a:rPr lang="en-US" sz="1200" dirty="0"/>
              <a:t>.</a:t>
            </a: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Рассмотрим</a:t>
            </a:r>
            <a:r>
              <a:rPr lang="en-US" sz="1200" dirty="0"/>
              <a:t> </a:t>
            </a:r>
            <a:r>
              <a:rPr lang="en-US" sz="1200" dirty="0" err="1"/>
              <a:t>следующий</a:t>
            </a:r>
            <a:r>
              <a:rPr lang="en-US" sz="1200" dirty="0"/>
              <a:t> </a:t>
            </a:r>
            <a:r>
              <a:rPr lang="en-US" sz="1200" dirty="0" err="1"/>
              <a:t>пример</a:t>
            </a:r>
            <a:r>
              <a:rPr lang="en-US" sz="1200" dirty="0"/>
              <a:t>:</a:t>
            </a:r>
            <a:endParaRPr lang="en-US" sz="1200" dirty="0">
              <a:cs typeface="Calibri"/>
            </a:endParaRPr>
          </a:p>
        </p:txBody>
      </p:sp>
      <p:pic>
        <p:nvPicPr>
          <p:cNvPr id="9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2DB416F-47EE-E29B-3529-010D0F96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2" y="3431097"/>
            <a:ext cx="5600699" cy="1841685"/>
          </a:xfrm>
          <a:prstGeom prst="rect">
            <a:avLst/>
          </a:prstGeom>
        </p:spPr>
      </p:pic>
      <p:pic>
        <p:nvPicPr>
          <p:cNvPr id="11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6867F08-20B4-4FB5-94C7-923E3EDAB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243" y="1135367"/>
            <a:ext cx="4681043" cy="183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77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F0313-4281-17A0-562B-6496CDAE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35" y="322"/>
            <a:ext cx="3616856" cy="4376572"/>
          </a:xfrm>
        </p:spPr>
        <p:txBody>
          <a:bodyPr anchor="ctr">
            <a:normAutofit/>
          </a:bodyPr>
          <a:lstStyle/>
          <a:p>
            <a:r>
              <a:rPr lang="ru-RU" sz="1200" dirty="0">
                <a:ea typeface="+mj-lt"/>
                <a:cs typeface="+mj-lt"/>
              </a:rPr>
              <a:t>В этом окошке мы видим, что возникло исключение, которое представляет тип </a:t>
            </a:r>
            <a:r>
              <a:rPr lang="ru-RU" sz="1200" dirty="0" err="1">
                <a:ea typeface="+mj-lt"/>
                <a:cs typeface="+mj-lt"/>
              </a:rPr>
              <a:t>System.DivideByZeroException</a:t>
            </a:r>
            <a:r>
              <a:rPr lang="ru-RU" sz="1200" dirty="0">
                <a:ea typeface="+mj-lt"/>
                <a:cs typeface="+mj-lt"/>
              </a:rPr>
              <a:t>, то есть попытка деления на ноль. С помощью пункта View </a:t>
            </a:r>
            <a:r>
              <a:rPr lang="ru-RU" sz="1200" dirty="0" err="1">
                <a:ea typeface="+mj-lt"/>
                <a:cs typeface="+mj-lt"/>
              </a:rPr>
              <a:t>Details</a:t>
            </a:r>
            <a:r>
              <a:rPr lang="ru-RU" sz="1200" dirty="0">
                <a:ea typeface="+mj-lt"/>
                <a:cs typeface="+mj-lt"/>
              </a:rPr>
              <a:t> можно посмотреть более детальную информацию об исключении.</a:t>
            </a:r>
            <a:endParaRPr lang="ru-RU" sz="1200" dirty="0">
              <a:cs typeface="Calibri Light"/>
            </a:endParaRPr>
          </a:p>
          <a:p>
            <a:endParaRPr lang="ru-RU" sz="1200" dirty="0">
              <a:cs typeface="Calibri Light"/>
            </a:endParaRPr>
          </a:p>
          <a:p>
            <a:r>
              <a:rPr lang="ru-RU" sz="1200" dirty="0">
                <a:ea typeface="+mj-lt"/>
                <a:cs typeface="+mj-lt"/>
              </a:rPr>
              <a:t>И в этом случае единственное, что нам остается, это завершить выполнение программы.</a:t>
            </a:r>
            <a:endParaRPr lang="ru-RU" sz="1200" dirty="0">
              <a:cs typeface="Calibri Light"/>
            </a:endParaRPr>
          </a:p>
          <a:p>
            <a:endParaRPr lang="ru-RU" sz="1200" dirty="0">
              <a:cs typeface="Calibri Light"/>
            </a:endParaRPr>
          </a:p>
          <a:p>
            <a:r>
              <a:rPr lang="ru-RU" sz="1200" dirty="0">
                <a:ea typeface="+mj-lt"/>
                <a:cs typeface="+mj-lt"/>
              </a:rPr>
              <a:t>Чтобы избежать подобного аварийного завершения программы, следует использовать для обработки исключений конструкцию </a:t>
            </a:r>
            <a:r>
              <a:rPr lang="ru-RU" sz="1200" dirty="0" err="1">
                <a:ea typeface="+mj-lt"/>
                <a:cs typeface="+mj-lt"/>
              </a:rPr>
              <a:t>try</a:t>
            </a:r>
            <a:r>
              <a:rPr lang="ru-RU" sz="1200" dirty="0">
                <a:ea typeface="+mj-lt"/>
                <a:cs typeface="+mj-lt"/>
              </a:rPr>
              <a:t>...</a:t>
            </a:r>
            <a:r>
              <a:rPr lang="ru-RU" sz="1200" dirty="0" err="1">
                <a:ea typeface="+mj-lt"/>
                <a:cs typeface="+mj-lt"/>
              </a:rPr>
              <a:t>catch</a:t>
            </a:r>
            <a:r>
              <a:rPr lang="ru-RU" sz="1200" dirty="0">
                <a:ea typeface="+mj-lt"/>
                <a:cs typeface="+mj-lt"/>
              </a:rPr>
              <a:t>...</a:t>
            </a:r>
            <a:r>
              <a:rPr lang="ru-RU" sz="1200" dirty="0" err="1">
                <a:ea typeface="+mj-lt"/>
                <a:cs typeface="+mj-lt"/>
              </a:rPr>
              <a:t>finally</a:t>
            </a:r>
            <a:r>
              <a:rPr lang="ru-RU" sz="1200" dirty="0">
                <a:ea typeface="+mj-lt"/>
                <a:cs typeface="+mj-lt"/>
              </a:rPr>
              <a:t>. Так, перепишем пример следующим образом:</a:t>
            </a:r>
            <a:endParaRPr lang="ru-RU" sz="1200" dirty="0">
              <a:cs typeface="Calibri Ligh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DBAC3CD-B413-3C41-3CF4-F48BDF92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89" y="3678423"/>
            <a:ext cx="3899337" cy="2798775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B83DB9C-6481-307B-A1AA-ACA551C01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745" y="2461557"/>
            <a:ext cx="3635921" cy="1245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939FDC-B493-7893-A75F-42737F191BC6}"/>
              </a:ext>
            </a:extLst>
          </p:cNvPr>
          <p:cNvSpPr txBox="1"/>
          <p:nvPr/>
        </p:nvSpPr>
        <p:spPr>
          <a:xfrm>
            <a:off x="7319141" y="15581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1E1E1E"/>
                </a:solidFill>
                <a:latin typeface="Segoe UI"/>
                <a:cs typeface="Segoe UI"/>
              </a:rPr>
              <a:t>Вывод</a:t>
            </a:r>
            <a:r>
              <a:rPr lang="en-US" dirty="0">
                <a:solidFill>
                  <a:srgbClr val="1E1E1E"/>
                </a:solidFill>
                <a:latin typeface="Segoe UI"/>
                <a:cs typeface="Segoe UI"/>
              </a:rPr>
              <a:t> в </a:t>
            </a:r>
            <a:r>
              <a:rPr lang="en-US" dirty="0" err="1">
                <a:solidFill>
                  <a:srgbClr val="1E1E1E"/>
                </a:solidFill>
                <a:latin typeface="Segoe UI"/>
                <a:cs typeface="Segoe UI"/>
              </a:rPr>
              <a:t>консоль</a:t>
            </a:r>
            <a:r>
              <a:rPr lang="en-US" dirty="0">
                <a:solidFill>
                  <a:srgbClr val="1E1E1E"/>
                </a:solidFill>
                <a:latin typeface="Segoe UI"/>
                <a:cs typeface="Segoe U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0516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Металлические фишки для игры в крестики-нолики">
            <a:extLst>
              <a:ext uri="{FF2B5EF4-FFF2-40B4-BE49-F238E27FC236}">
                <a16:creationId xmlns:a16="http://schemas.microsoft.com/office/drawing/2014/main" id="{1A5BB02E-F8D0-3844-A74E-E9E1B98DF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7" r="10" b="1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11480-F555-89C7-7EF2-5905EC23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7127" y="148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700">
                <a:ea typeface="+mn-lt"/>
                <a:cs typeface="+mn-lt"/>
              </a:rPr>
              <a:t>Таким образом, программа по-прежнему не будет выполнять деление на ноль и соответственно не будет выводить результат этого деления, но теперь она не будет аварийно завершаться, а исключение будет обрабатываться в блоке catch.</a:t>
            </a:r>
            <a:endParaRPr lang="ru-RU" sz="1700">
              <a:cs typeface="Calibri"/>
            </a:endParaRPr>
          </a:p>
          <a:p>
            <a:endParaRPr lang="ru-RU" sz="1700">
              <a:cs typeface="Calibri"/>
            </a:endParaRPr>
          </a:p>
          <a:p>
            <a:r>
              <a:rPr lang="ru-RU" sz="1700">
                <a:ea typeface="+mn-lt"/>
                <a:cs typeface="+mn-lt"/>
              </a:rPr>
              <a:t>Следует отметить, что в этой конструкции обязателен блок try. При наличии блока catch мы можем опустить блок finally:</a:t>
            </a:r>
            <a:endParaRPr lang="ru-RU" sz="1700">
              <a:cs typeface="Calibri"/>
            </a:endParaRPr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2B87B8-6A21-188B-2B03-8FD2B442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107" y="4209725"/>
            <a:ext cx="4372303" cy="21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5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Трехмерные блоки куб классная доска">
            <a:extLst>
              <a:ext uri="{FF2B5EF4-FFF2-40B4-BE49-F238E27FC236}">
                <a16:creationId xmlns:a16="http://schemas.microsoft.com/office/drawing/2014/main" id="{170052DD-7F82-56E5-D13B-D4D3710E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0" r="23363" b="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0DC84-A656-7623-488F-860CEC7F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И, наоборот, при наличии блока finally мы можем опустить блок catch и не обрабатывать исключение: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2E4F41A-7364-F964-9821-B1C7D2BC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2" y="4648841"/>
            <a:ext cx="3761389" cy="20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6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Серые бумажные самолетики и желтый, летящий в противоположном направлении">
            <a:extLst>
              <a:ext uri="{FF2B5EF4-FFF2-40B4-BE49-F238E27FC236}">
                <a16:creationId xmlns:a16="http://schemas.microsoft.com/office/drawing/2014/main" id="{2545E8CC-762F-0B41-F9E0-6CCFD19A7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1" b="-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394BC-0BE8-03DA-5FFB-53A3224A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3100" b="1">
                <a:ea typeface="+mj-lt"/>
                <a:cs typeface="+mj-lt"/>
              </a:rPr>
              <a:t>Обработка исключений и условные конструкции</a:t>
            </a:r>
            <a:endParaRPr lang="ru-RU" sz="3100" b="1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2E057-B478-AD2E-70E7-1F296DE5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Ряд исключительных ситуаций может быть предвиден разработчиком. Например, пусть в программе есть метод, который принимает строку, конвертирует ее в число и вычисляет квадрат этого числа:</a:t>
            </a:r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088F95-ABE4-0AC6-A149-0D01E42E9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658" y="4816197"/>
            <a:ext cx="4254061" cy="164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4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C4AB34-21C7-44A9-8524-5F9E7EB22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89" r="29209" b="6250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6234D2-CAAB-97F8-22AF-E65D57F3F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763" y="356068"/>
            <a:ext cx="4819951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>
                <a:ea typeface="+mn-lt"/>
                <a:cs typeface="+mn-lt"/>
              </a:rPr>
              <a:t>Если пользователь передаст в метод не число, а строку, которая содежит нецифровые символы, то программа выпадет в ошибку. С одной стороны, здесь как раз та ситуация, когда можно применить блок try..catch, чтобы обработать возможную ошибку. Однако гораздо оптимальнее было бы проверить допустимость преобразования:</a:t>
            </a:r>
            <a:endParaRPr lang="ru-RU" sz="1800"/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1B0D4E-2E1D-F7D2-70A2-5C35CFCB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430203"/>
            <a:ext cx="4392010" cy="289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9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4104E2-14B9-FE25-8D81-41DA71402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3" r="33704" b="6250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0B6F3-F6B2-FB52-3EC5-CD4DE329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918" y="993258"/>
            <a:ext cx="4905346" cy="3405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500">
                <a:ea typeface="+mn-lt"/>
                <a:cs typeface="+mn-lt"/>
              </a:rPr>
              <a:t>Метод int.TryParse() возвращает true, если преобразование можно осуществить, и false - если нельзя. При допустимости преобразования переменная x будет содержать введенное число. Так, не используя try...catch можно обработать возможную исключительную ситуацию.</a:t>
            </a:r>
            <a:endParaRPr lang="ru-RU" sz="1500">
              <a:cs typeface="Calibri" panose="020F0502020204030204"/>
            </a:endParaRPr>
          </a:p>
          <a:p>
            <a:endParaRPr lang="ru-RU" sz="1500"/>
          </a:p>
          <a:p>
            <a:r>
              <a:rPr lang="ru-RU" sz="1500">
                <a:ea typeface="+mn-lt"/>
                <a:cs typeface="+mn-lt"/>
              </a:rPr>
              <a:t>С точки зрения производительности использование блоков try..catch более накладно, чем применение условных конструкций. Поэтому по возможности вместо try..catch лучше использовать условные конструкции на проверку исключительных ситуаций.</a:t>
            </a:r>
            <a:endParaRPr lang="ru-RU" sz="1500"/>
          </a:p>
        </p:txBody>
      </p:sp>
    </p:spTree>
    <p:extLst>
      <p:ext uri="{BB962C8B-B14F-4D97-AF65-F5344CB8AC3E}">
        <p14:creationId xmlns:p14="http://schemas.microsoft.com/office/powerpoint/2010/main" val="3127129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Referat la tema: „Tratarea excepţiilor în C#”</vt:lpstr>
      <vt:lpstr>Презентация PowerPoint</vt:lpstr>
      <vt:lpstr>Презентация PowerPoint</vt:lpstr>
      <vt:lpstr>В этом окошке мы видим, что возникло исключение, которое представляет тип System.DivideByZeroException, то есть попытка деления на ноль. С помощью пункта View Details можно посмотреть более детальную информацию об исключении.  И в этом случае единственное, что нам остается, это завершить выполнение программы.  Чтобы избежать подобного аварийного завершения программы, следует использовать для обработки исключений конструкцию try...catch...finally. Так, перепишем пример следующим образом:</vt:lpstr>
      <vt:lpstr>Презентация PowerPoint</vt:lpstr>
      <vt:lpstr>И, наоборот, при наличии блока finally мы можем опустить блок catch и не обрабатывать исключение:</vt:lpstr>
      <vt:lpstr>Обработка исключений и условные конструкции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99</cp:revision>
  <dcterms:created xsi:type="dcterms:W3CDTF">2022-12-22T15:26:55Z</dcterms:created>
  <dcterms:modified xsi:type="dcterms:W3CDTF">2022-12-22T16:55:15Z</dcterms:modified>
</cp:coreProperties>
</file>