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708" r:id="rId3"/>
    <p:sldMasterId id="2147483663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0" r:id="rId7"/>
    <p:sldId id="285" r:id="rId8"/>
    <p:sldId id="286" r:id="rId9"/>
    <p:sldId id="279" r:id="rId10"/>
    <p:sldId id="287" r:id="rId11"/>
    <p:sldId id="259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2271EC-C922-48DB-81F8-7157E26A7D19}">
          <p14:sldIdLst>
            <p14:sldId id="256"/>
            <p14:sldId id="257"/>
            <p14:sldId id="280"/>
          </p14:sldIdLst>
        </p14:section>
        <p14:section name="Untitled Section" id="{419D911B-08DE-4650-A1CD-C26B1B2AE3D0}">
          <p14:sldIdLst>
            <p14:sldId id="285"/>
            <p14:sldId id="286"/>
            <p14:sldId id="279"/>
            <p14:sldId id="287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Shyshkouski" initials="MS" lastIdx="1" clrIdx="0">
    <p:extLst>
      <p:ext uri="{19B8F6BF-5375-455C-9EA6-DF929625EA0E}">
        <p15:presenceInfo xmlns:p15="http://schemas.microsoft.com/office/powerpoint/2012/main" userId="S::Mikhail_Shyshkouski@epam.com::2c5167b9-eb5f-461d-8a37-a6b01585b477" providerId="AD"/>
      </p:ext>
    </p:extLst>
  </p:cmAuthor>
  <p:cmAuthor id="2" name="Ihor Harnyk" initials="IH" lastIdx="1" clrIdx="1">
    <p:extLst>
      <p:ext uri="{19B8F6BF-5375-455C-9EA6-DF929625EA0E}">
        <p15:presenceInfo xmlns:p15="http://schemas.microsoft.com/office/powerpoint/2012/main" userId="Ihor Harn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82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C1146-3F8E-4427-A27D-E62949DBDD77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DA27AB-7FC6-4889-9CAD-F233677EF7A5}">
      <dgm:prSet phldrT="[Text]" custT="1"/>
      <dgm:spPr/>
      <dgm:t>
        <a:bodyPr/>
        <a:lstStyle/>
        <a:p>
          <a:r>
            <a:rPr lang="en-US" sz="1200" b="1" dirty="0"/>
            <a:t>September 2018</a:t>
          </a:r>
          <a:r>
            <a:rPr lang="en-US" sz="1200" dirty="0"/>
            <a:t> </a:t>
          </a:r>
        </a:p>
        <a:p>
          <a:r>
            <a:rPr lang="en-US" sz="1200" dirty="0"/>
            <a:t>TASCOMBANK </a:t>
          </a:r>
        </a:p>
        <a:p>
          <a:r>
            <a:rPr lang="en-US" sz="1200" dirty="0"/>
            <a:t>Junior software engineer</a:t>
          </a:r>
        </a:p>
      </dgm:t>
    </dgm:pt>
    <dgm:pt modelId="{0E788657-EF50-493B-BED8-1ECA63543F94}" type="parTrans" cxnId="{9DD55554-DDA7-425F-B67D-0960241E32D9}">
      <dgm:prSet/>
      <dgm:spPr/>
      <dgm:t>
        <a:bodyPr/>
        <a:lstStyle/>
        <a:p>
          <a:endParaRPr lang="en-US"/>
        </a:p>
      </dgm:t>
    </dgm:pt>
    <dgm:pt modelId="{258C18D7-523E-4999-84E5-D69B064DE109}" type="sibTrans" cxnId="{9DD55554-DDA7-425F-B67D-0960241E32D9}">
      <dgm:prSet/>
      <dgm:spPr/>
      <dgm:t>
        <a:bodyPr/>
        <a:lstStyle/>
        <a:p>
          <a:endParaRPr lang="en-US"/>
        </a:p>
      </dgm:t>
    </dgm:pt>
    <dgm:pt modelId="{13C192A5-7852-450E-AC2A-D184F7DE8601}">
      <dgm:prSet phldrT="[Text]" custT="1"/>
      <dgm:spPr/>
      <dgm:t>
        <a:bodyPr vert="horz" anchor="ctr" anchorCtr="0"/>
        <a:lstStyle/>
        <a:p>
          <a:r>
            <a:rPr lang="en-US" sz="1200" b="1" dirty="0"/>
            <a:t>August 2019</a:t>
          </a:r>
        </a:p>
        <a:p>
          <a:r>
            <a:rPr lang="en-US" sz="1200" b="0" dirty="0"/>
            <a:t>Smart Box</a:t>
          </a:r>
        </a:p>
        <a:p>
          <a:r>
            <a:rPr lang="en-US" sz="1200" b="0" dirty="0"/>
            <a:t>Software engineer </a:t>
          </a:r>
        </a:p>
      </dgm:t>
    </dgm:pt>
    <dgm:pt modelId="{9CE3E35F-916E-4636-BCE3-2AB155652EFC}" type="parTrans" cxnId="{A56F6109-51F0-4312-91E6-B5FC20D780F3}">
      <dgm:prSet/>
      <dgm:spPr/>
      <dgm:t>
        <a:bodyPr/>
        <a:lstStyle/>
        <a:p>
          <a:endParaRPr lang="en-US"/>
        </a:p>
      </dgm:t>
    </dgm:pt>
    <dgm:pt modelId="{EEB1362B-B410-4684-A359-4DD1B7E753C9}" type="sibTrans" cxnId="{A56F6109-51F0-4312-91E6-B5FC20D780F3}">
      <dgm:prSet/>
      <dgm:spPr/>
      <dgm:t>
        <a:bodyPr/>
        <a:lstStyle/>
        <a:p>
          <a:endParaRPr lang="en-US"/>
        </a:p>
      </dgm:t>
    </dgm:pt>
    <dgm:pt modelId="{D14BC712-33BA-46D8-9CC1-3226A0D9BD6B}">
      <dgm:prSet custT="1"/>
      <dgm:spPr/>
      <dgm:t>
        <a:bodyPr/>
        <a:lstStyle/>
        <a:p>
          <a:pPr algn="ctr"/>
          <a:r>
            <a:rPr lang="en-US" sz="1200" b="1" dirty="0"/>
            <a:t>October 2020</a:t>
          </a:r>
        </a:p>
        <a:p>
          <a:pPr algn="ctr"/>
          <a:r>
            <a:rPr lang="en-US" sz="1200" b="0" dirty="0"/>
            <a:t>EPAM </a:t>
          </a:r>
        </a:p>
        <a:p>
          <a:pPr algn="ctr"/>
          <a:r>
            <a:rPr lang="en-US" sz="1200" b="0" dirty="0"/>
            <a:t>Software engineer </a:t>
          </a:r>
        </a:p>
      </dgm:t>
    </dgm:pt>
    <dgm:pt modelId="{49A002BA-54B9-4832-A8DF-A29715BD0AEA}" type="parTrans" cxnId="{07026B36-F23D-4E3C-864B-C06A60B9B501}">
      <dgm:prSet/>
      <dgm:spPr/>
      <dgm:t>
        <a:bodyPr/>
        <a:lstStyle/>
        <a:p>
          <a:endParaRPr lang="en-US"/>
        </a:p>
      </dgm:t>
    </dgm:pt>
    <dgm:pt modelId="{09ECBE3E-5EFF-4D81-A502-194B8970CC12}" type="sibTrans" cxnId="{07026B36-F23D-4E3C-864B-C06A60B9B501}">
      <dgm:prSet/>
      <dgm:spPr/>
      <dgm:t>
        <a:bodyPr/>
        <a:lstStyle/>
        <a:p>
          <a:endParaRPr lang="en-US"/>
        </a:p>
      </dgm:t>
    </dgm:pt>
    <dgm:pt modelId="{D614DCBD-9BE1-4BBE-A0F7-D10E44F01F95}" type="pres">
      <dgm:prSet presAssocID="{272C1146-3F8E-4427-A27D-E62949DBDD77}" presName="Name0" presStyleCnt="0">
        <dgm:presLayoutVars>
          <dgm:dir/>
          <dgm:resizeHandles val="exact"/>
        </dgm:presLayoutVars>
      </dgm:prSet>
      <dgm:spPr/>
    </dgm:pt>
    <dgm:pt modelId="{D6CF56BD-6081-4F2A-B09D-DB3C65F79089}" type="pres">
      <dgm:prSet presAssocID="{6FDA27AB-7FC6-4889-9CAD-F233677EF7A5}" presName="parTxOnly" presStyleLbl="node1" presStyleIdx="0" presStyleCnt="3">
        <dgm:presLayoutVars>
          <dgm:bulletEnabled val="1"/>
        </dgm:presLayoutVars>
      </dgm:prSet>
      <dgm:spPr/>
    </dgm:pt>
    <dgm:pt modelId="{5677F97C-B381-4F54-8CF7-B617A2050151}" type="pres">
      <dgm:prSet presAssocID="{258C18D7-523E-4999-84E5-D69B064DE109}" presName="parSpace" presStyleCnt="0"/>
      <dgm:spPr/>
    </dgm:pt>
    <dgm:pt modelId="{9F73E7F0-E88E-4D17-A0FD-501938521CE8}" type="pres">
      <dgm:prSet presAssocID="{13C192A5-7852-450E-AC2A-D184F7DE8601}" presName="parTxOnly" presStyleLbl="node1" presStyleIdx="1" presStyleCnt="3">
        <dgm:presLayoutVars>
          <dgm:bulletEnabled val="1"/>
        </dgm:presLayoutVars>
      </dgm:prSet>
      <dgm:spPr/>
    </dgm:pt>
    <dgm:pt modelId="{FE1C0F04-6D63-4B93-8E53-6D5ED772421C}" type="pres">
      <dgm:prSet presAssocID="{EEB1362B-B410-4684-A359-4DD1B7E753C9}" presName="parSpace" presStyleCnt="0"/>
      <dgm:spPr/>
    </dgm:pt>
    <dgm:pt modelId="{D761A015-3D90-444D-B7EC-3D023FCDE6F9}" type="pres">
      <dgm:prSet presAssocID="{D14BC712-33BA-46D8-9CC1-3226A0D9BD6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A56F6109-51F0-4312-91E6-B5FC20D780F3}" srcId="{272C1146-3F8E-4427-A27D-E62949DBDD77}" destId="{13C192A5-7852-450E-AC2A-D184F7DE8601}" srcOrd="1" destOrd="0" parTransId="{9CE3E35F-916E-4636-BCE3-2AB155652EFC}" sibTransId="{EEB1362B-B410-4684-A359-4DD1B7E753C9}"/>
    <dgm:cxn modelId="{0046CE14-8064-46FA-9A52-CFCFB7A61E7F}" type="presOf" srcId="{D14BC712-33BA-46D8-9CC1-3226A0D9BD6B}" destId="{D761A015-3D90-444D-B7EC-3D023FCDE6F9}" srcOrd="0" destOrd="0" presId="urn:microsoft.com/office/officeart/2005/8/layout/hChevron3"/>
    <dgm:cxn modelId="{07026B36-F23D-4E3C-864B-C06A60B9B501}" srcId="{272C1146-3F8E-4427-A27D-E62949DBDD77}" destId="{D14BC712-33BA-46D8-9CC1-3226A0D9BD6B}" srcOrd="2" destOrd="0" parTransId="{49A002BA-54B9-4832-A8DF-A29715BD0AEA}" sibTransId="{09ECBE3E-5EFF-4D81-A502-194B8970CC12}"/>
    <dgm:cxn modelId="{CF1BC938-68B0-4051-B22C-012C48C44F28}" type="presOf" srcId="{13C192A5-7852-450E-AC2A-D184F7DE8601}" destId="{9F73E7F0-E88E-4D17-A0FD-501938521CE8}" srcOrd="0" destOrd="0" presId="urn:microsoft.com/office/officeart/2005/8/layout/hChevron3"/>
    <dgm:cxn modelId="{6747D93D-6D76-49F8-B0F9-9664AD0FB101}" type="presOf" srcId="{6FDA27AB-7FC6-4889-9CAD-F233677EF7A5}" destId="{D6CF56BD-6081-4F2A-B09D-DB3C65F79089}" srcOrd="0" destOrd="0" presId="urn:microsoft.com/office/officeart/2005/8/layout/hChevron3"/>
    <dgm:cxn modelId="{9DD55554-DDA7-425F-B67D-0960241E32D9}" srcId="{272C1146-3F8E-4427-A27D-E62949DBDD77}" destId="{6FDA27AB-7FC6-4889-9CAD-F233677EF7A5}" srcOrd="0" destOrd="0" parTransId="{0E788657-EF50-493B-BED8-1ECA63543F94}" sibTransId="{258C18D7-523E-4999-84E5-D69B064DE109}"/>
    <dgm:cxn modelId="{3DE643A9-63F3-4ED9-BA0A-1C84434D481E}" type="presOf" srcId="{272C1146-3F8E-4427-A27D-E62949DBDD77}" destId="{D614DCBD-9BE1-4BBE-A0F7-D10E44F01F95}" srcOrd="0" destOrd="0" presId="urn:microsoft.com/office/officeart/2005/8/layout/hChevron3"/>
    <dgm:cxn modelId="{EC3990A7-160A-438F-8D9C-F88146006800}" type="presParOf" srcId="{D614DCBD-9BE1-4BBE-A0F7-D10E44F01F95}" destId="{D6CF56BD-6081-4F2A-B09D-DB3C65F79089}" srcOrd="0" destOrd="0" presId="urn:microsoft.com/office/officeart/2005/8/layout/hChevron3"/>
    <dgm:cxn modelId="{19F3BA77-1DA7-4CB0-9011-D1A837E57B2E}" type="presParOf" srcId="{D614DCBD-9BE1-4BBE-A0F7-D10E44F01F95}" destId="{5677F97C-B381-4F54-8CF7-B617A2050151}" srcOrd="1" destOrd="0" presId="urn:microsoft.com/office/officeart/2005/8/layout/hChevron3"/>
    <dgm:cxn modelId="{382AB75B-9AC8-4EE9-9C5F-6789E992BC51}" type="presParOf" srcId="{D614DCBD-9BE1-4BBE-A0F7-D10E44F01F95}" destId="{9F73E7F0-E88E-4D17-A0FD-501938521CE8}" srcOrd="2" destOrd="0" presId="urn:microsoft.com/office/officeart/2005/8/layout/hChevron3"/>
    <dgm:cxn modelId="{23314675-2F30-46E1-8EED-9C7871D68812}" type="presParOf" srcId="{D614DCBD-9BE1-4BBE-A0F7-D10E44F01F95}" destId="{FE1C0F04-6D63-4B93-8E53-6D5ED772421C}" srcOrd="3" destOrd="0" presId="urn:microsoft.com/office/officeart/2005/8/layout/hChevron3"/>
    <dgm:cxn modelId="{DDB73F21-172E-45F0-9A68-81418242513A}" type="presParOf" srcId="{D614DCBD-9BE1-4BBE-A0F7-D10E44F01F95}" destId="{D761A015-3D90-444D-B7EC-3D023FCDE6F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56BD-6081-4F2A-B09D-DB3C65F79089}">
      <dsp:nvSpPr>
        <dsp:cNvPr id="0" name=""/>
        <dsp:cNvSpPr/>
      </dsp:nvSpPr>
      <dsp:spPr>
        <a:xfrm>
          <a:off x="3737" y="273344"/>
          <a:ext cx="3267863" cy="130714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September 2018</a:t>
          </a: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TASCOMBANK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Junior software engineer</a:t>
          </a:r>
        </a:p>
      </dsp:txBody>
      <dsp:txXfrm>
        <a:off x="3737" y="273344"/>
        <a:ext cx="2941077" cy="1307145"/>
      </dsp:txXfrm>
    </dsp:sp>
    <dsp:sp modelId="{9F73E7F0-E88E-4D17-A0FD-501938521CE8}">
      <dsp:nvSpPr>
        <dsp:cNvPr id="0" name=""/>
        <dsp:cNvSpPr/>
      </dsp:nvSpPr>
      <dsp:spPr>
        <a:xfrm>
          <a:off x="2618028" y="273344"/>
          <a:ext cx="3267863" cy="13071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August 2019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Smart Box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Software engineer </a:t>
          </a:r>
        </a:p>
      </dsp:txBody>
      <dsp:txXfrm>
        <a:off x="3271601" y="273344"/>
        <a:ext cx="1960718" cy="1307145"/>
      </dsp:txXfrm>
    </dsp:sp>
    <dsp:sp modelId="{D761A015-3D90-444D-B7EC-3D023FCDE6F9}">
      <dsp:nvSpPr>
        <dsp:cNvPr id="0" name=""/>
        <dsp:cNvSpPr/>
      </dsp:nvSpPr>
      <dsp:spPr>
        <a:xfrm>
          <a:off x="5232319" y="273344"/>
          <a:ext cx="3267863" cy="13071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October 2020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EPAM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Software engineer </a:t>
          </a:r>
        </a:p>
      </dsp:txBody>
      <dsp:txXfrm>
        <a:off x="5885892" y="273344"/>
        <a:ext cx="1960718" cy="130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F0E-0E88-479D-A30A-7263258E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37B37-F12A-4AFE-B249-379765A1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1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416449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AA5A-BF8A-4B2B-8633-2879C004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C4D8A-80F0-451E-9822-852A6D98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3F17-98B9-4BCC-9215-FC881733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ECB8-3CF5-4AF4-A92C-93BA6488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EF02-A857-4B30-82DD-B74C96C2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9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C01F-DD30-43BB-A67F-9994B154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CAC4-6EA7-499A-A7E0-6D24A4C3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2175-516B-455F-B48D-426AB981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599F-9248-4064-985C-D93FFC2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44EF-4092-4988-9BD7-9D03FBBB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4CA-96B0-4E35-AD3E-06ECF35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C9EC-D907-4D8E-917B-69CC52E0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8521-251A-44AC-A567-97BDBD5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04D5-C19A-48B7-BF8D-45C8A5F9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7AA3-1B56-4688-88D3-F2F158D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7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E49-DAE0-49C5-A9D1-D4CA270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06EA-02B7-4D00-9E4A-001ED1ED4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CCCC3-4668-4CFB-8431-B5454C5C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B2D7-104C-4283-9996-EE2B6999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61972-5BC1-4246-ABA2-47AB27C0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7B14-E23F-4784-94DB-4ECD2D70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8768-BB2C-4152-AB66-FE5A72CA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FB8F-2D39-4A50-AA9E-62092E87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80E68-D26A-422E-A0C1-A7B18DA2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F3651-F344-4FDD-BDD3-017576B4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B228F-9536-4865-8BA9-F235D2BA6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3E38C-9DA2-4481-A04F-23990195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67378-F2D4-456C-BB7C-D3EA1674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0B992-6231-4638-99AF-68340F65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0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DD0-20F2-4822-B16F-2B0F1214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F8D36-1CBB-4735-9276-3EAA896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5486B-9D90-4443-97F7-4AF8EB8C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5024F-752C-4EB6-914D-E68A776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3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3537-323B-4815-8527-3D1BF171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B324D-BE7F-43AD-A248-A61A7189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68E6-DE94-4A40-BFEA-075D0DF5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6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30D0-39BE-4AF4-9DB4-5604C69E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513D-9E81-47B3-946E-2BFEB58E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E5C-E7EF-4C72-B415-7FFD429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18563-8080-4AF1-8FAD-38FA2722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AC23-DD8C-4D50-9820-726339D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E868-4F86-42C2-8A04-2C492A23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2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F6D-9FE7-441F-9B43-9DFC75D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49B9F-597A-4221-839A-FA93E7F4C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9FB20-1D87-46F5-981E-436D393A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C771-DDE6-4A4C-8BE2-2514D3C7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CF76-B2C3-4AD8-A7DE-9EF715A8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7C8FE-082D-415E-8A3F-7006E5D6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5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597-6448-415C-88C7-13F02315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6AF8-5BC2-4401-8241-6BC5496D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221E-0B8D-422B-97A0-8DEBF22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8B3D-AAF0-4926-A0B3-D2DEEA5E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2AD5-9AA3-4011-B003-093476B9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1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BF3E7-7B87-4FDB-A69B-3C4093D4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067E3-B56A-4311-BE7C-EC61D1F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194B-68DE-49D7-AA08-FFC7304A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C338-6335-45F1-A43B-36B78042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1DC0-BB9C-4596-BD25-B58CEBC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7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03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38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57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32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720" r:id="rId10"/>
    <p:sldLayoutId id="2147483689" r:id="rId11"/>
    <p:sldLayoutId id="2147483684" r:id="rId12"/>
    <p:sldLayoutId id="2147483695" r:id="rId13"/>
    <p:sldLayoutId id="2147483694" r:id="rId14"/>
    <p:sldLayoutId id="2147483690" r:id="rId15"/>
    <p:sldLayoutId id="2147483697" r:id="rId16"/>
    <p:sldLayoutId id="2147483691" r:id="rId17"/>
    <p:sldLayoutId id="2147483701" r:id="rId18"/>
    <p:sldLayoutId id="2147483707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E5E1E-E469-40BE-861B-DC39C23F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194B-FDEC-49AA-8C30-D1456E33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A81A-7588-4237-83C3-CC11299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0BA6-398A-4C15-98C4-3902028114F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7AFA-17F7-4A53-9C98-2B26F84C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7607-8CFA-4BD6-9226-FDA92228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684D-A7AD-4478-A992-05B4FF18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965" y="1178113"/>
            <a:ext cx="4470916" cy="978855"/>
          </a:xfrm>
        </p:spPr>
        <p:txBody>
          <a:bodyPr/>
          <a:lstStyle/>
          <a:p>
            <a:r>
              <a:rPr lang="en-US" sz="3200" dirty="0"/>
              <a:t>Assessment</a:t>
            </a:r>
            <a:br>
              <a:rPr lang="en-US" sz="3200" dirty="0"/>
            </a:br>
            <a:r>
              <a:rPr lang="en-US" sz="3200" dirty="0"/>
              <a:t>Self-presentation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335964" y="4855563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FA00-4775-49F2-A2FE-10E992CE1CB7}"/>
              </a:ext>
            </a:extLst>
          </p:cNvPr>
          <p:cNvSpPr txBox="1"/>
          <p:nvPr/>
        </p:nvSpPr>
        <p:spPr>
          <a:xfrm>
            <a:off x="335964" y="2391271"/>
            <a:ext cx="452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JavaScript L3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D6C2A-8DD3-4603-BE01-1082BE8C56A7}"/>
              </a:ext>
            </a:extLst>
          </p:cNvPr>
          <p:cNvSpPr txBox="1"/>
          <p:nvPr/>
        </p:nvSpPr>
        <p:spPr>
          <a:xfrm>
            <a:off x="335964" y="2976046"/>
            <a:ext cx="348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Ihor Harnyk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335964" y="4202326"/>
            <a:ext cx="251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September 2021</a:t>
            </a:r>
          </a:p>
        </p:txBody>
      </p:sp>
      <p:pic>
        <p:nvPicPr>
          <p:cNvPr id="10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9B5D16E-14D0-4963-82C7-5AA4272B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60" y="926576"/>
            <a:ext cx="2511135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86895-F8F2-4511-91D7-184DAEB59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851" y="705311"/>
            <a:ext cx="4752512" cy="4121325"/>
          </a:xfrm>
        </p:spPr>
        <p:txBody>
          <a:bodyPr/>
          <a:lstStyle/>
          <a:p>
            <a:pPr marL="0" indent="0">
              <a:buNone/>
            </a:pPr>
            <a:r>
              <a:rPr lang="en-US" sz="1200" b="1" spc="150" dirty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rPr>
              <a:t>POSITION: </a:t>
            </a:r>
            <a:r>
              <a:rPr lang="en-US" sz="1200" dirty="0">
                <a:latin typeface="+mn-lt"/>
                <a:ea typeface="Source Sans Pro" panose="020B0503030403020204" pitchFamily="34" charset="0"/>
              </a:rPr>
              <a:t>Software Engineer</a:t>
            </a:r>
          </a:p>
          <a:p>
            <a:pPr marL="0" indent="0">
              <a:buNone/>
            </a:pPr>
            <a:r>
              <a:rPr lang="en-US" sz="1200" b="1" spc="150" dirty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rPr>
              <a:t>WORK EXPERIENCE: </a:t>
            </a:r>
          </a:p>
          <a:p>
            <a:r>
              <a:rPr lang="en-US" sz="1200" dirty="0">
                <a:latin typeface="+mn-lt"/>
                <a:ea typeface="Source Sans Pro" panose="020B0503030403020204" pitchFamily="34" charset="0"/>
              </a:rPr>
              <a:t>3 years in front end area</a:t>
            </a:r>
          </a:p>
          <a:p>
            <a:r>
              <a:rPr lang="en-US" sz="1200" dirty="0">
                <a:latin typeface="+mn-lt"/>
                <a:ea typeface="Source Sans Pro" panose="020B0503030403020204" pitchFamily="34" charset="0"/>
              </a:rPr>
              <a:t>participated in 3 production projects in total</a:t>
            </a:r>
          </a:p>
          <a:p>
            <a:r>
              <a:rPr lang="en-US" sz="1200" dirty="0">
                <a:latin typeface="+mn-lt"/>
                <a:ea typeface="Source Sans Pro" panose="020B0503030403020204" pitchFamily="34" charset="0"/>
              </a:rPr>
              <a:t>English: B1</a:t>
            </a:r>
          </a:p>
          <a:p>
            <a:pPr marL="0" indent="0">
              <a:buNone/>
            </a:pPr>
            <a:r>
              <a:rPr lang="en-US" sz="1200" b="1" spc="150" dirty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rPr>
              <a:t>SKILLS</a:t>
            </a:r>
          </a:p>
          <a:p>
            <a:pPr marL="0" indent="0">
              <a:buNone/>
            </a:pPr>
            <a:endParaRPr lang="en-US" sz="1000" b="1" spc="300" dirty="0">
              <a:solidFill>
                <a:schemeClr val="accent2"/>
              </a:solidFill>
              <a:latin typeface="+mn-lt"/>
              <a:ea typeface="Source Sans Pro" panose="020B05030304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9851" y="228600"/>
            <a:ext cx="4752512" cy="30162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774941-784C-472F-8761-4FEF08ABE3AE}"/>
              </a:ext>
            </a:extLst>
          </p:cNvPr>
          <p:cNvCxnSpPr>
            <a:cxnSpLocks/>
          </p:cNvCxnSpPr>
          <p:nvPr/>
        </p:nvCxnSpPr>
        <p:spPr>
          <a:xfrm>
            <a:off x="329851" y="645554"/>
            <a:ext cx="475251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990C5B0-DA3A-4CFC-8F2D-C6DD1EA4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69754"/>
              </p:ext>
            </p:extLst>
          </p:nvPr>
        </p:nvGraphicFramePr>
        <p:xfrm>
          <a:off x="293942" y="2413319"/>
          <a:ext cx="4887658" cy="211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03">
                  <a:extLst>
                    <a:ext uri="{9D8B030D-6E8A-4147-A177-3AD203B41FA5}">
                      <a16:colId xmlns:a16="http://schemas.microsoft.com/office/drawing/2014/main" val="2958798622"/>
                    </a:ext>
                  </a:extLst>
                </a:gridCol>
                <a:gridCol w="1287628">
                  <a:extLst>
                    <a:ext uri="{9D8B030D-6E8A-4147-A177-3AD203B41FA5}">
                      <a16:colId xmlns:a16="http://schemas.microsoft.com/office/drawing/2014/main" val="3437856607"/>
                    </a:ext>
                  </a:extLst>
                </a:gridCol>
                <a:gridCol w="1229029">
                  <a:extLst>
                    <a:ext uri="{9D8B030D-6E8A-4147-A177-3AD203B41FA5}">
                      <a16:colId xmlns:a16="http://schemas.microsoft.com/office/drawing/2014/main" val="3123536574"/>
                    </a:ext>
                  </a:extLst>
                </a:gridCol>
                <a:gridCol w="1357498">
                  <a:extLst>
                    <a:ext uri="{9D8B030D-6E8A-4147-A177-3AD203B41FA5}">
                      <a16:colId xmlns:a16="http://schemas.microsoft.com/office/drawing/2014/main" val="3766136556"/>
                    </a:ext>
                  </a:extLst>
                </a:gridCol>
              </a:tblGrid>
              <a:tr h="361605">
                <a:tc>
                  <a:txBody>
                    <a:bodyPr/>
                    <a:lstStyle/>
                    <a:p>
                      <a:pPr algn="ctr"/>
                      <a:r>
                        <a:rPr lang="en-US" sz="1200" spc="130" baseline="0" dirty="0"/>
                        <a:t>Advanced</a:t>
                      </a:r>
                    </a:p>
                  </a:txBody>
                  <a:tcPr marT="91440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TypeScript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Angular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RxJS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NgRx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Jasmine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HTML/CSS</a:t>
                      </a:r>
                    </a:p>
                    <a:p>
                      <a:pPr marL="171450" indent="-171450" algn="l">
                        <a:lnSpc>
                          <a:spcPts val="1600"/>
                        </a:lnSpc>
                        <a:buFont typeface="Courier New" panose="02070309020205020404" pitchFamily="49" charset="0"/>
                        <a:buChar char="o"/>
                      </a:pPr>
                      <a:endParaRPr lang="en-US" sz="1200" dirty="0"/>
                    </a:p>
                  </a:txBody>
                  <a:tcPr marL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130" baseline="0" dirty="0"/>
                        <a:t>Intermediate</a:t>
                      </a:r>
                    </a:p>
                  </a:txBody>
                  <a:tcPr marT="91440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Npm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Karma 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Scss/Sass/Less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Flexbox/CSS Grid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Angular Material</a:t>
                      </a:r>
                    </a:p>
                    <a:p>
                      <a:pPr marL="171450" indent="-17145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584270"/>
                  </a:ext>
                </a:extLst>
              </a:tr>
              <a:tr h="140615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47703"/>
                  </a:ext>
                </a:extLst>
              </a:tr>
            </a:tbl>
          </a:graphicData>
        </a:graphic>
      </p:graphicFrame>
      <p:pic>
        <p:nvPicPr>
          <p:cNvPr id="7" name="Picture 6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64D98EF9-59D0-49A1-8359-F7F09FC0B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7" y="0"/>
            <a:ext cx="3815753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26" y="228600"/>
            <a:ext cx="8426449" cy="301752"/>
          </a:xfrm>
        </p:spPr>
        <p:txBody>
          <a:bodyPr/>
          <a:lstStyle/>
          <a:p>
            <a:pPr algn="ctr"/>
            <a:r>
              <a:rPr lang="en-US" dirty="0"/>
              <a:t>Career path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C99DA43-C452-4A4C-8F4F-283CCB1CD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647589"/>
              </p:ext>
            </p:extLst>
          </p:nvPr>
        </p:nvGraphicFramePr>
        <p:xfrm>
          <a:off x="366226" y="2110801"/>
          <a:ext cx="8503920" cy="185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picture containing text, clipart, tableware, plate&#10;&#10;Description automatically generated">
            <a:extLst>
              <a:ext uri="{FF2B5EF4-FFF2-40B4-BE49-F238E27FC236}">
                <a16:creationId xmlns:a16="http://schemas.microsoft.com/office/drawing/2014/main" id="{0E9A4EA7-A446-4940-9FAA-0A8BD3F1B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37" y="1338007"/>
            <a:ext cx="1569466" cy="55245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49805DE-515B-4567-BE99-6A9B833339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83" y="973427"/>
            <a:ext cx="1281611" cy="128161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49277EF-CCDD-4F35-85D1-6F36C08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1187124"/>
            <a:ext cx="89154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26" y="228600"/>
            <a:ext cx="8426449" cy="301752"/>
          </a:xfrm>
        </p:spPr>
        <p:txBody>
          <a:bodyPr/>
          <a:lstStyle/>
          <a:p>
            <a:pPr algn="ctr"/>
            <a:r>
              <a:rPr lang="en-US" dirty="0"/>
              <a:t>Project experience(Previous Project)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AAE07-D692-4274-A4D2-7F0C327A7B9E}"/>
              </a:ext>
            </a:extLst>
          </p:cNvPr>
          <p:cNvSpPr txBox="1"/>
          <p:nvPr/>
        </p:nvSpPr>
        <p:spPr>
          <a:xfrm>
            <a:off x="366226" y="892363"/>
            <a:ext cx="3982255" cy="351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50" dirty="0">
                <a:solidFill>
                  <a:schemeClr val="accent2"/>
                </a:solidFill>
              </a:rPr>
              <a:t>Project</a:t>
            </a:r>
            <a:r>
              <a:rPr lang="en-US" sz="1400" spc="150" dirty="0">
                <a:solidFill>
                  <a:schemeClr val="accent2"/>
                </a:solidFill>
              </a:rPr>
              <a:t>: </a:t>
            </a:r>
          </a:p>
          <a:p>
            <a:pPr lvl="3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Zum – Transporting service for junior school students. Maintaining and developing and creating sub project from scratch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Period: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1.3</a:t>
            </a:r>
            <a:r>
              <a:rPr lang="en-US" sz="1300" b="1" dirty="0"/>
              <a:t> </a:t>
            </a:r>
            <a:r>
              <a:rPr lang="en-US" sz="1300" dirty="0"/>
              <a:t>years</a:t>
            </a:r>
            <a:r>
              <a:rPr lang="en-US" sz="1300" b="1" dirty="0"/>
              <a:t>                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Role</a:t>
            </a:r>
            <a:r>
              <a:rPr lang="en-US" sz="1400" spc="130" dirty="0">
                <a:solidFill>
                  <a:schemeClr val="accent2"/>
                </a:solidFill>
              </a:rPr>
              <a:t>: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Developer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50" dirty="0">
                <a:solidFill>
                  <a:schemeClr val="accent2"/>
                </a:solidFill>
              </a:rPr>
              <a:t>Used technologies: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Angular/TypeScript/RxJs/Ngrx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33C41"/>
                </a:solidFill>
              </a:rPr>
              <a:t>Sass/Flexbox/CSS grid/Angular Material/BEM</a:t>
            </a:r>
            <a:endParaRPr lang="en-US" sz="1200" dirty="0"/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Jasmine/Jest/Karma/Cypress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F9461-3A73-46AE-9670-929F5DDE7D15}"/>
              </a:ext>
            </a:extLst>
          </p:cNvPr>
          <p:cNvSpPr txBox="1"/>
          <p:nvPr/>
        </p:nvSpPr>
        <p:spPr>
          <a:xfrm>
            <a:off x="4650359" y="892363"/>
            <a:ext cx="3982255" cy="387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Main responsibilities: 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developing new business features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 maintaining, optimizing and refactoring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bug fixing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participation in daily meeting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taking part in code review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unit and e2e tests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Key achievements: 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learned NgRx and implemented it in a new application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learned Cypress and creating e2e tests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created a structure of nested components through          content projection in new application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participated in story decomposition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took part in meeting with customer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9158B69-5000-43FC-AA94-5D972825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6" y="1130939"/>
            <a:ext cx="952500" cy="10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26" y="228600"/>
            <a:ext cx="8426449" cy="301752"/>
          </a:xfrm>
        </p:spPr>
        <p:txBody>
          <a:bodyPr/>
          <a:lstStyle/>
          <a:p>
            <a:pPr algn="ctr"/>
            <a:r>
              <a:rPr lang="en-US" dirty="0"/>
              <a:t>Project experience(Current Project)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AAE07-D692-4274-A4D2-7F0C327A7B9E}"/>
              </a:ext>
            </a:extLst>
          </p:cNvPr>
          <p:cNvSpPr txBox="1"/>
          <p:nvPr/>
        </p:nvSpPr>
        <p:spPr>
          <a:xfrm>
            <a:off x="357187" y="892363"/>
            <a:ext cx="3982255" cy="385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50" dirty="0">
                <a:solidFill>
                  <a:schemeClr val="accent2"/>
                </a:solidFill>
              </a:rPr>
              <a:t>Project</a:t>
            </a:r>
            <a:r>
              <a:rPr lang="en-US" sz="1400" spc="150" dirty="0">
                <a:solidFill>
                  <a:schemeClr val="accent2"/>
                </a:solidFill>
              </a:rPr>
              <a:t>: </a:t>
            </a:r>
            <a:r>
              <a:rPr lang="en-US" sz="1200" dirty="0"/>
              <a:t>	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	                - provides a platform for Buy-side firms(typically Asset Management company) to evaluate the quality of research provided by Sell-Side firms(typically research organizations)                                       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Period: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10 months</a:t>
            </a:r>
            <a:endParaRPr lang="en-US" sz="1300" b="1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Role</a:t>
            </a:r>
            <a:r>
              <a:rPr lang="en-US" sz="1400" spc="130" dirty="0">
                <a:solidFill>
                  <a:schemeClr val="accent2"/>
                </a:solidFill>
              </a:rPr>
              <a:t>: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Developer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50" dirty="0">
                <a:solidFill>
                  <a:schemeClr val="accent2"/>
                </a:solidFill>
              </a:rPr>
              <a:t>Used technologies:</a:t>
            </a:r>
          </a:p>
          <a:p>
            <a:pPr marL="285750" indent="-28575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Angular/TypeScript/RxJs/Ngrx</a:t>
            </a:r>
          </a:p>
          <a:p>
            <a:pPr marL="285750" indent="-28575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33C41"/>
                </a:solidFill>
              </a:rPr>
              <a:t>Sass/Flexbox/Bootstrap</a:t>
            </a:r>
          </a:p>
          <a:p>
            <a:pPr marL="285750" indent="-28575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33C41"/>
                </a:solidFill>
              </a:rPr>
              <a:t>Ag-Grid</a:t>
            </a:r>
            <a:endParaRPr lang="en-US" sz="1200" dirty="0"/>
          </a:p>
          <a:p>
            <a:pPr marL="285750" indent="-28575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Jasmine/Karma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F9461-3A73-46AE-9670-929F5DDE7D15}"/>
              </a:ext>
            </a:extLst>
          </p:cNvPr>
          <p:cNvSpPr txBox="1"/>
          <p:nvPr/>
        </p:nvSpPr>
        <p:spPr>
          <a:xfrm>
            <a:off x="4579450" y="892363"/>
            <a:ext cx="4136454" cy="380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Main responsibilities: 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 maintaining, developing, optimizing and refactoring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participation in scrum daily meeting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taking part in code review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unit tests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spc="130" dirty="0">
                <a:solidFill>
                  <a:schemeClr val="accent2"/>
                </a:solidFill>
              </a:rPr>
              <a:t>Key achievements: 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migrated Angular version from 7 to 11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played a mentor role for a one developer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implemented pre push and pre commit git hooks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implemented karma parallel and reduced time of tests execution around 30 percents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participated in spring demo with customer as reporter</a:t>
            </a:r>
          </a:p>
          <a:p>
            <a:pPr marL="285750" indent="-28575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migrated from angular services store architecture to NgRX component store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F83A01F-8063-478A-A379-B85BC4B4F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6" y="1204090"/>
            <a:ext cx="1212112" cy="3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Non-project activities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8330" y="949842"/>
            <a:ext cx="8429625" cy="3734190"/>
          </a:xfrm>
        </p:spPr>
        <p:txBody>
          <a:bodyPr/>
          <a:lstStyle/>
          <a:p>
            <a:r>
              <a:rPr lang="en-US" sz="1400" b="1" dirty="0">
                <a:latin typeface="+mn-lt"/>
              </a:rPr>
              <a:t>Being an i</a:t>
            </a:r>
            <a:r>
              <a:rPr lang="en-US" sz="1400" b="1" i="0" dirty="0">
                <a:effectLst/>
                <a:latin typeface="+mn-lt"/>
              </a:rPr>
              <a:t>nterviewer for EPAM lab</a:t>
            </a:r>
          </a:p>
          <a:p>
            <a:pPr marL="0" indent="0">
              <a:buNone/>
            </a:pPr>
            <a:endParaRPr lang="en-US" sz="1400" b="1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9623318-790E-4701-BBE4-93DF348F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67" t="-14467" r="-14467" b="-14467"/>
          <a:stretch/>
        </p:blipFill>
        <p:spPr>
          <a:xfrm>
            <a:off x="3520440" y="1971666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8330" y="949842"/>
            <a:ext cx="8429625" cy="3734190"/>
          </a:xfrm>
        </p:spPr>
        <p:txBody>
          <a:bodyPr/>
          <a:lstStyle/>
          <a:p>
            <a:r>
              <a:rPr lang="en-US" sz="1400" b="1" dirty="0">
                <a:latin typeface="+mn-lt"/>
              </a:rPr>
              <a:t>    Take part in a certification program and become a certified interviewer</a:t>
            </a:r>
          </a:p>
          <a:p>
            <a:r>
              <a:rPr lang="en-US" sz="1400" b="1" dirty="0">
                <a:latin typeface="+mn-lt"/>
              </a:rPr>
              <a:t>    Participate in mentoring program as a mentor</a:t>
            </a:r>
          </a:p>
          <a:p>
            <a:r>
              <a:rPr lang="en-US" sz="1400" b="1" dirty="0">
                <a:latin typeface="+mn-lt"/>
              </a:rPr>
              <a:t>    Play the role of RM at least for one developer</a:t>
            </a:r>
          </a:p>
          <a:p>
            <a:r>
              <a:rPr lang="en-US" sz="1400" b="1" dirty="0">
                <a:latin typeface="+mn-lt"/>
              </a:rPr>
              <a:t>    Complete grow program to become a lead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AD8BF-63D5-4887-BE01-151C053391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18777"/>
            <a:ext cx="8429625" cy="3843483"/>
          </a:xfrm>
        </p:spPr>
        <p:txBody>
          <a:bodyPr/>
          <a:lstStyle/>
          <a:p>
            <a:r>
              <a:rPr lang="en-US" sz="1400" b="1" i="0" dirty="0">
                <a:effectLst/>
                <a:latin typeface="+mn-lt"/>
              </a:rPr>
              <a:t>    Experience</a:t>
            </a:r>
          </a:p>
          <a:p>
            <a:r>
              <a:rPr lang="en-US" sz="1400" b="1" i="0" dirty="0">
                <a:effectLst/>
                <a:latin typeface="+mn-lt"/>
              </a:rPr>
              <a:t>    Technical knowledge</a:t>
            </a:r>
          </a:p>
          <a:p>
            <a:r>
              <a:rPr lang="en-US" sz="1400" b="1" i="0" dirty="0">
                <a:effectLst/>
                <a:latin typeface="+mn-lt"/>
              </a:rPr>
              <a:t>    Understanding the bigger picture</a:t>
            </a:r>
          </a:p>
          <a:p>
            <a:r>
              <a:rPr lang="en-US" sz="1400" b="1" i="0" dirty="0">
                <a:effectLst/>
                <a:latin typeface="+mn-lt"/>
              </a:rPr>
              <a:t>    Recognizing what you don’t know and being able to learn </a:t>
            </a:r>
          </a:p>
          <a:p>
            <a:r>
              <a:rPr lang="en-US" sz="1400" b="1" i="0" dirty="0">
                <a:effectLst/>
                <a:latin typeface="+mn-lt"/>
              </a:rPr>
              <a:t>    Leadership skills </a:t>
            </a:r>
          </a:p>
          <a:p>
            <a:r>
              <a:rPr lang="en-US" sz="1400" b="1" dirty="0">
                <a:latin typeface="+mn-lt"/>
              </a:rPr>
              <a:t>    P</a:t>
            </a:r>
            <a:r>
              <a:rPr lang="en-US" sz="1400" b="1" i="0" dirty="0">
                <a:effectLst/>
                <a:latin typeface="+mn-lt"/>
              </a:rPr>
              <a:t>roblem solving skills</a:t>
            </a:r>
          </a:p>
          <a:p>
            <a:r>
              <a:rPr lang="en-US" sz="1400" b="1" i="0" dirty="0">
                <a:effectLst/>
                <a:latin typeface="+mn-lt"/>
              </a:rPr>
              <a:t>    Demonstrating self-management skills, being independent</a:t>
            </a:r>
            <a:endParaRPr lang="en-US" sz="1400" b="1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57188" y="228600"/>
            <a:ext cx="8492404" cy="3016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3133"/>
                </a:solidFill>
              </a:rPr>
              <a:t>Key</a:t>
            </a:r>
            <a:r>
              <a:rPr lang="en-US" i="0" dirty="0">
                <a:solidFill>
                  <a:srgbClr val="303133"/>
                </a:solidFill>
                <a:effectLst/>
              </a:rPr>
              <a:t> characteristics </a:t>
            </a:r>
            <a:r>
              <a:rPr lang="en-US" dirty="0">
                <a:solidFill>
                  <a:srgbClr val="303133"/>
                </a:solidFill>
              </a:rPr>
              <a:t>and</a:t>
            </a:r>
            <a:r>
              <a:rPr lang="en-US" i="0" dirty="0">
                <a:solidFill>
                  <a:srgbClr val="303133"/>
                </a:solidFill>
                <a:effectLst/>
              </a:rPr>
              <a:t> qualities to become L3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9A17B9-22A5-4C2A-B58E-A8183DA1599C}"/>
              </a:ext>
            </a:extLst>
          </p:cNvPr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8542</TotalTime>
  <Words>465</Words>
  <Application>Microsoft Office PowerPoint</Application>
  <PresentationFormat>On-screen Show (16:9)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Covers</vt:lpstr>
      <vt:lpstr>General</vt:lpstr>
      <vt:lpstr>Custom Design</vt:lpstr>
      <vt:lpstr>Breakers</vt:lpstr>
      <vt:lpstr>Assessment Self-presentation</vt:lpstr>
      <vt:lpstr>Introduction</vt:lpstr>
      <vt:lpstr>Career path </vt:lpstr>
      <vt:lpstr>Project experience(Previous Project) </vt:lpstr>
      <vt:lpstr>Project experience(Current Project) </vt:lpstr>
      <vt:lpstr>Non-project activities</vt:lpstr>
      <vt:lpstr>Prospect</vt:lpstr>
      <vt:lpstr>Key characteristics and qualities to become L3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Self-presentation</dc:title>
  <dc:creator>Artem Savenko</dc:creator>
  <cp:lastModifiedBy>Ihor Harnyk</cp:lastModifiedBy>
  <cp:revision>84</cp:revision>
  <dcterms:created xsi:type="dcterms:W3CDTF">2021-01-25T16:50:00Z</dcterms:created>
  <dcterms:modified xsi:type="dcterms:W3CDTF">2021-08-20T05:33:23Z</dcterms:modified>
</cp:coreProperties>
</file>