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Bez stylu, bez siatk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824" y="-3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2015-04-25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2015-04-25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2015-04-25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2015-04-25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2015-04-25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2015-04-25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2015-04-25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2015-04-25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2015-04-25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2015-04-25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2015-04-25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21E02-25CB-4963-84BC-0813985E7D90}" type="datetimeFigureOut">
              <a:rPr lang="pl-PL" smtClean="0"/>
              <a:pPr/>
              <a:t>2015-04-25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rostokąt 111"/>
          <p:cNvSpPr/>
          <p:nvPr/>
        </p:nvSpPr>
        <p:spPr>
          <a:xfrm>
            <a:off x="5893770" y="3284984"/>
            <a:ext cx="648072" cy="50405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2" name="Schemat blokowy: opóźnienie 41"/>
          <p:cNvSpPr/>
          <p:nvPr/>
        </p:nvSpPr>
        <p:spPr>
          <a:xfrm rot="16200000">
            <a:off x="961222" y="584684"/>
            <a:ext cx="3672408" cy="3312368"/>
          </a:xfrm>
          <a:prstGeom prst="flowChartDelay">
            <a:avLst/>
          </a:prstGeom>
          <a:solidFill>
            <a:schemeClr val="bg1">
              <a:lumMod val="85000"/>
            </a:schemeClr>
          </a:solidFill>
          <a:ln w="1016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36" name="Łącznik prosty 35"/>
          <p:cNvCxnSpPr/>
          <p:nvPr/>
        </p:nvCxnSpPr>
        <p:spPr>
          <a:xfrm>
            <a:off x="3899318" y="3583902"/>
            <a:ext cx="2194560" cy="0"/>
          </a:xfrm>
          <a:prstGeom prst="line">
            <a:avLst/>
          </a:prstGeom>
          <a:ln w="1270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Łącznik prosty 40"/>
          <p:cNvCxnSpPr/>
          <p:nvPr/>
        </p:nvCxnSpPr>
        <p:spPr>
          <a:xfrm>
            <a:off x="3805538" y="1556792"/>
            <a:ext cx="1554480" cy="0"/>
          </a:xfrm>
          <a:prstGeom prst="line">
            <a:avLst/>
          </a:prstGeom>
          <a:ln w="1270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rostokąt zaokrąglony 10"/>
          <p:cNvSpPr/>
          <p:nvPr/>
        </p:nvSpPr>
        <p:spPr>
          <a:xfrm>
            <a:off x="3157466" y="1340768"/>
            <a:ext cx="1080120" cy="2376264"/>
          </a:xfrm>
          <a:prstGeom prst="roundRect">
            <a:avLst>
              <a:gd name="adj" fmla="val 42776"/>
            </a:avLst>
          </a:prstGeom>
          <a:gradFill flip="none" rotWithShape="0">
            <a:gsLst>
              <a:gs pos="4000">
                <a:srgbClr val="002060"/>
              </a:gs>
              <a:gs pos="100000">
                <a:srgbClr val="00B0F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53" name="Łącznik prosty 52"/>
          <p:cNvCxnSpPr/>
          <p:nvPr/>
        </p:nvCxnSpPr>
        <p:spPr>
          <a:xfrm flipH="1">
            <a:off x="5948848" y="2145268"/>
            <a:ext cx="1008112" cy="0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Łuk 9"/>
          <p:cNvSpPr/>
          <p:nvPr/>
        </p:nvSpPr>
        <p:spPr>
          <a:xfrm>
            <a:off x="3431786" y="3042652"/>
            <a:ext cx="301258" cy="360040"/>
          </a:xfrm>
          <a:prstGeom prst="arc">
            <a:avLst>
              <a:gd name="adj1" fmla="val 21460280"/>
              <a:gd name="adj2" fmla="val 5463108"/>
            </a:avLst>
          </a:prstGeom>
          <a:ln w="127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Łuk 12"/>
          <p:cNvSpPr/>
          <p:nvPr/>
        </p:nvSpPr>
        <p:spPr>
          <a:xfrm rot="16200000">
            <a:off x="3402881" y="1814071"/>
            <a:ext cx="301258" cy="360040"/>
          </a:xfrm>
          <a:prstGeom prst="arc">
            <a:avLst>
              <a:gd name="adj1" fmla="val 21460280"/>
              <a:gd name="adj2" fmla="val 5463108"/>
            </a:avLst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4" name="Łącznik prosty 13"/>
          <p:cNvCxnSpPr/>
          <p:nvPr/>
        </p:nvCxnSpPr>
        <p:spPr>
          <a:xfrm>
            <a:off x="3733530" y="1988840"/>
            <a:ext cx="0" cy="1280160"/>
          </a:xfrm>
          <a:prstGeom prst="line">
            <a:avLst/>
          </a:prstGeom>
          <a:ln w="127000">
            <a:gradFill>
              <a:gsLst>
                <a:gs pos="0">
                  <a:srgbClr val="FF0000"/>
                </a:gs>
                <a:gs pos="100000">
                  <a:srgbClr val="FFC0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Łącznik prosty 18"/>
          <p:cNvCxnSpPr/>
          <p:nvPr/>
        </p:nvCxnSpPr>
        <p:spPr>
          <a:xfrm flipH="1">
            <a:off x="2285322" y="1844824"/>
            <a:ext cx="1280160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Łącznik prosty 25"/>
          <p:cNvCxnSpPr/>
          <p:nvPr/>
        </p:nvCxnSpPr>
        <p:spPr>
          <a:xfrm flipH="1" flipV="1">
            <a:off x="2514494" y="3402692"/>
            <a:ext cx="1068758" cy="0"/>
          </a:xfrm>
          <a:prstGeom prst="line">
            <a:avLst/>
          </a:prstGeom>
          <a:ln w="127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Łącznik prosty ze strzałką 28"/>
          <p:cNvCxnSpPr/>
          <p:nvPr/>
        </p:nvCxnSpPr>
        <p:spPr>
          <a:xfrm flipV="1">
            <a:off x="2797426" y="1844824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Łącznik prosty ze strzałką 33"/>
          <p:cNvCxnSpPr/>
          <p:nvPr/>
        </p:nvCxnSpPr>
        <p:spPr>
          <a:xfrm flipH="1">
            <a:off x="3733530" y="2348880"/>
            <a:ext cx="0" cy="5676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rostokąt zaokrąglony 4"/>
          <p:cNvSpPr/>
          <p:nvPr/>
        </p:nvSpPr>
        <p:spPr>
          <a:xfrm>
            <a:off x="1420728" y="1556792"/>
            <a:ext cx="1224136" cy="2160240"/>
          </a:xfrm>
          <a:prstGeom prst="roundRect">
            <a:avLst>
              <a:gd name="adj" fmla="val 42776"/>
            </a:avLst>
          </a:prstGeom>
          <a:gradFill>
            <a:gsLst>
              <a:gs pos="0">
                <a:srgbClr val="FFC000"/>
              </a:gs>
              <a:gs pos="100000">
                <a:srgbClr val="FF0000"/>
              </a:gs>
            </a:gsLst>
            <a:lin ang="16200000" scaled="1"/>
          </a:gra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3" name="Elipsa 42"/>
          <p:cNvSpPr/>
          <p:nvPr/>
        </p:nvSpPr>
        <p:spPr>
          <a:xfrm>
            <a:off x="2725418" y="3197410"/>
            <a:ext cx="360040" cy="360040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5" name="Łuk 44"/>
          <p:cNvSpPr/>
          <p:nvPr/>
        </p:nvSpPr>
        <p:spPr>
          <a:xfrm>
            <a:off x="5935622" y="3223862"/>
            <a:ext cx="301258" cy="360040"/>
          </a:xfrm>
          <a:prstGeom prst="arc">
            <a:avLst>
              <a:gd name="adj1" fmla="val 21460280"/>
              <a:gd name="adj2" fmla="val 5463108"/>
            </a:avLst>
          </a:prstGeom>
          <a:ln w="1270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7" name="Łuk 46"/>
          <p:cNvSpPr/>
          <p:nvPr/>
        </p:nvSpPr>
        <p:spPr>
          <a:xfrm rot="16200000">
            <a:off x="5186071" y="1527846"/>
            <a:ext cx="301258" cy="360040"/>
          </a:xfrm>
          <a:prstGeom prst="arc">
            <a:avLst>
              <a:gd name="adj1" fmla="val 21460280"/>
              <a:gd name="adj2" fmla="val 5463108"/>
            </a:avLst>
          </a:prstGeom>
          <a:ln w="1270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49" name="Łącznik prosty 48"/>
          <p:cNvCxnSpPr/>
          <p:nvPr/>
        </p:nvCxnSpPr>
        <p:spPr>
          <a:xfrm flipV="1">
            <a:off x="5516800" y="1692748"/>
            <a:ext cx="0" cy="274320"/>
          </a:xfrm>
          <a:prstGeom prst="line">
            <a:avLst/>
          </a:prstGeom>
          <a:ln w="1270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Łącznik prosty 50"/>
          <p:cNvCxnSpPr/>
          <p:nvPr/>
        </p:nvCxnSpPr>
        <p:spPr>
          <a:xfrm flipH="1">
            <a:off x="6236880" y="2606040"/>
            <a:ext cx="1326" cy="822960"/>
          </a:xfrm>
          <a:prstGeom prst="line">
            <a:avLst/>
          </a:prstGeom>
          <a:ln w="1270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rapez 47"/>
          <p:cNvSpPr/>
          <p:nvPr/>
        </p:nvSpPr>
        <p:spPr>
          <a:xfrm rot="16200000">
            <a:off x="5228768" y="1615574"/>
            <a:ext cx="1224136" cy="108012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4" name="Prostokąt 53"/>
          <p:cNvSpPr/>
          <p:nvPr/>
        </p:nvSpPr>
        <p:spPr>
          <a:xfrm>
            <a:off x="6956960" y="1903606"/>
            <a:ext cx="648072" cy="5040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55" name="Łącznik prosty 54"/>
          <p:cNvCxnSpPr/>
          <p:nvPr/>
        </p:nvCxnSpPr>
        <p:spPr>
          <a:xfrm>
            <a:off x="8451874" y="632502"/>
            <a:ext cx="0" cy="115212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Łącznik prosty 56"/>
          <p:cNvCxnSpPr/>
          <p:nvPr/>
        </p:nvCxnSpPr>
        <p:spPr>
          <a:xfrm>
            <a:off x="8498244" y="628862"/>
            <a:ext cx="0" cy="115212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Łącznik prosty 57"/>
          <p:cNvCxnSpPr/>
          <p:nvPr/>
        </p:nvCxnSpPr>
        <p:spPr>
          <a:xfrm flipV="1">
            <a:off x="8126018" y="1073096"/>
            <a:ext cx="702826" cy="380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Łącznik prosty 59"/>
          <p:cNvCxnSpPr/>
          <p:nvPr/>
        </p:nvCxnSpPr>
        <p:spPr>
          <a:xfrm flipV="1">
            <a:off x="8138204" y="948501"/>
            <a:ext cx="351399" cy="12329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Łącznik prosty 63"/>
          <p:cNvCxnSpPr/>
          <p:nvPr/>
        </p:nvCxnSpPr>
        <p:spPr>
          <a:xfrm flipH="1" flipV="1">
            <a:off x="8481058" y="948502"/>
            <a:ext cx="324740" cy="12818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Łącznik prosty 67"/>
          <p:cNvCxnSpPr/>
          <p:nvPr/>
        </p:nvCxnSpPr>
        <p:spPr>
          <a:xfrm flipV="1">
            <a:off x="8126018" y="891094"/>
            <a:ext cx="702826" cy="380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Łącznik prosty 68"/>
          <p:cNvCxnSpPr/>
          <p:nvPr/>
        </p:nvCxnSpPr>
        <p:spPr>
          <a:xfrm flipV="1">
            <a:off x="8138204" y="766499"/>
            <a:ext cx="351399" cy="12329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Łącznik prosty 69"/>
          <p:cNvCxnSpPr/>
          <p:nvPr/>
        </p:nvCxnSpPr>
        <p:spPr>
          <a:xfrm flipH="1" flipV="1">
            <a:off x="8481058" y="766500"/>
            <a:ext cx="324740" cy="12818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Łącznik prosty 70"/>
          <p:cNvCxnSpPr/>
          <p:nvPr/>
        </p:nvCxnSpPr>
        <p:spPr>
          <a:xfrm flipH="1" flipV="1">
            <a:off x="8468966" y="548680"/>
            <a:ext cx="2268" cy="12655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Dowolny kształt 73"/>
          <p:cNvSpPr/>
          <p:nvPr/>
        </p:nvSpPr>
        <p:spPr>
          <a:xfrm rot="17581717">
            <a:off x="7006522" y="1401571"/>
            <a:ext cx="1435693" cy="551204"/>
          </a:xfrm>
          <a:custGeom>
            <a:avLst/>
            <a:gdLst>
              <a:gd name="connsiteX0" fmla="*/ 0 w 1435693"/>
              <a:gd name="connsiteY0" fmla="*/ 0 h 551204"/>
              <a:gd name="connsiteX1" fmla="*/ 196553 w 1435693"/>
              <a:gd name="connsiteY1" fmla="*/ 85458 h 551204"/>
              <a:gd name="connsiteX2" fmla="*/ 444381 w 1435693"/>
              <a:gd name="connsiteY2" fmla="*/ 393107 h 551204"/>
              <a:gd name="connsiteX3" fmla="*/ 606751 w 1435693"/>
              <a:gd name="connsiteY3" fmla="*/ 418744 h 551204"/>
              <a:gd name="connsiteX4" fmla="*/ 717847 w 1435693"/>
              <a:gd name="connsiteY4" fmla="*/ 529840 h 551204"/>
              <a:gd name="connsiteX5" fmla="*/ 803305 w 1435693"/>
              <a:gd name="connsiteY5" fmla="*/ 546931 h 551204"/>
              <a:gd name="connsiteX6" fmla="*/ 1093862 w 1435693"/>
              <a:gd name="connsiteY6" fmla="*/ 529840 h 551204"/>
              <a:gd name="connsiteX7" fmla="*/ 1435693 w 1435693"/>
              <a:gd name="connsiteY7" fmla="*/ 470019 h 551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5693" h="551204">
                <a:moveTo>
                  <a:pt x="0" y="0"/>
                </a:moveTo>
                <a:cubicBezTo>
                  <a:pt x="61245" y="9970"/>
                  <a:pt x="122490" y="19940"/>
                  <a:pt x="196553" y="85458"/>
                </a:cubicBezTo>
                <a:cubicBezTo>
                  <a:pt x="270616" y="150976"/>
                  <a:pt x="376015" y="337559"/>
                  <a:pt x="444381" y="393107"/>
                </a:cubicBezTo>
                <a:cubicBezTo>
                  <a:pt x="512747" y="448655"/>
                  <a:pt x="561173" y="395955"/>
                  <a:pt x="606751" y="418744"/>
                </a:cubicBezTo>
                <a:cubicBezTo>
                  <a:pt x="652329" y="441533"/>
                  <a:pt x="685088" y="508476"/>
                  <a:pt x="717847" y="529840"/>
                </a:cubicBezTo>
                <a:cubicBezTo>
                  <a:pt x="750606" y="551204"/>
                  <a:pt x="740636" y="546931"/>
                  <a:pt x="803305" y="546931"/>
                </a:cubicBezTo>
                <a:cubicBezTo>
                  <a:pt x="865974" y="546931"/>
                  <a:pt x="988464" y="542659"/>
                  <a:pt x="1093862" y="529840"/>
                </a:cubicBezTo>
                <a:cubicBezTo>
                  <a:pt x="1199260" y="517021"/>
                  <a:pt x="1317476" y="493520"/>
                  <a:pt x="1435693" y="470019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5" name="Dowolny kształt 74"/>
          <p:cNvSpPr/>
          <p:nvPr/>
        </p:nvSpPr>
        <p:spPr>
          <a:xfrm rot="18259093">
            <a:off x="7196136" y="1513518"/>
            <a:ext cx="1791469" cy="438125"/>
          </a:xfrm>
          <a:custGeom>
            <a:avLst/>
            <a:gdLst>
              <a:gd name="connsiteX0" fmla="*/ 0 w 1435693"/>
              <a:gd name="connsiteY0" fmla="*/ 0 h 551204"/>
              <a:gd name="connsiteX1" fmla="*/ 196553 w 1435693"/>
              <a:gd name="connsiteY1" fmla="*/ 85458 h 551204"/>
              <a:gd name="connsiteX2" fmla="*/ 444381 w 1435693"/>
              <a:gd name="connsiteY2" fmla="*/ 393107 h 551204"/>
              <a:gd name="connsiteX3" fmla="*/ 606751 w 1435693"/>
              <a:gd name="connsiteY3" fmla="*/ 418744 h 551204"/>
              <a:gd name="connsiteX4" fmla="*/ 717847 w 1435693"/>
              <a:gd name="connsiteY4" fmla="*/ 529840 h 551204"/>
              <a:gd name="connsiteX5" fmla="*/ 803305 w 1435693"/>
              <a:gd name="connsiteY5" fmla="*/ 546931 h 551204"/>
              <a:gd name="connsiteX6" fmla="*/ 1093862 w 1435693"/>
              <a:gd name="connsiteY6" fmla="*/ 529840 h 551204"/>
              <a:gd name="connsiteX7" fmla="*/ 1435693 w 1435693"/>
              <a:gd name="connsiteY7" fmla="*/ 470019 h 551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5693" h="551204">
                <a:moveTo>
                  <a:pt x="0" y="0"/>
                </a:moveTo>
                <a:cubicBezTo>
                  <a:pt x="61245" y="9970"/>
                  <a:pt x="122490" y="19940"/>
                  <a:pt x="196553" y="85458"/>
                </a:cubicBezTo>
                <a:cubicBezTo>
                  <a:pt x="270616" y="150976"/>
                  <a:pt x="376015" y="337559"/>
                  <a:pt x="444381" y="393107"/>
                </a:cubicBezTo>
                <a:cubicBezTo>
                  <a:pt x="512747" y="448655"/>
                  <a:pt x="561173" y="395955"/>
                  <a:pt x="606751" y="418744"/>
                </a:cubicBezTo>
                <a:cubicBezTo>
                  <a:pt x="652329" y="441533"/>
                  <a:pt x="685088" y="508476"/>
                  <a:pt x="717847" y="529840"/>
                </a:cubicBezTo>
                <a:cubicBezTo>
                  <a:pt x="750606" y="551204"/>
                  <a:pt x="740636" y="546931"/>
                  <a:pt x="803305" y="546931"/>
                </a:cubicBezTo>
                <a:cubicBezTo>
                  <a:pt x="865974" y="546931"/>
                  <a:pt x="988464" y="542659"/>
                  <a:pt x="1093862" y="529840"/>
                </a:cubicBezTo>
                <a:cubicBezTo>
                  <a:pt x="1199260" y="517021"/>
                  <a:pt x="1317476" y="493520"/>
                  <a:pt x="1435693" y="470019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6" name="pole tekstowe 75"/>
          <p:cNvSpPr txBox="1"/>
          <p:nvPr/>
        </p:nvSpPr>
        <p:spPr>
          <a:xfrm>
            <a:off x="6668928" y="1543566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 smtClean="0"/>
              <a:t>Generator</a:t>
            </a:r>
            <a:endParaRPr lang="pl-PL" sz="1400" dirty="0"/>
          </a:p>
        </p:txBody>
      </p:sp>
      <p:sp>
        <p:nvSpPr>
          <p:cNvPr id="77" name="Prostokąt 76"/>
          <p:cNvSpPr/>
          <p:nvPr/>
        </p:nvSpPr>
        <p:spPr>
          <a:xfrm>
            <a:off x="1547664" y="2564904"/>
            <a:ext cx="936104" cy="648072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8" name="pole tekstowe 77"/>
          <p:cNvSpPr txBox="1"/>
          <p:nvPr/>
        </p:nvSpPr>
        <p:spPr>
          <a:xfrm>
            <a:off x="4525618" y="404664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 smtClean="0"/>
              <a:t>Wytwornica pary</a:t>
            </a:r>
            <a:endParaRPr lang="pl-PL" sz="1400" dirty="0"/>
          </a:p>
        </p:txBody>
      </p:sp>
      <p:sp>
        <p:nvSpPr>
          <p:cNvPr id="79" name="pole tekstowe 78"/>
          <p:cNvSpPr txBox="1"/>
          <p:nvPr/>
        </p:nvSpPr>
        <p:spPr>
          <a:xfrm>
            <a:off x="5262952" y="1884442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 smtClean="0"/>
              <a:t>Turbina parowa</a:t>
            </a:r>
            <a:endParaRPr lang="pl-PL" sz="1400" dirty="0"/>
          </a:p>
        </p:txBody>
      </p:sp>
      <p:sp>
        <p:nvSpPr>
          <p:cNvPr id="80" name="pole tekstowe 79"/>
          <p:cNvSpPr txBox="1"/>
          <p:nvPr/>
        </p:nvSpPr>
        <p:spPr>
          <a:xfrm>
            <a:off x="25626" y="2636912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 smtClean="0"/>
              <a:t>Rdzeń reaktora</a:t>
            </a:r>
            <a:endParaRPr lang="pl-PL" sz="1400" dirty="0"/>
          </a:p>
        </p:txBody>
      </p:sp>
      <p:sp>
        <p:nvSpPr>
          <p:cNvPr id="50" name="pole tekstowe 49"/>
          <p:cNvSpPr txBox="1"/>
          <p:nvPr/>
        </p:nvSpPr>
        <p:spPr>
          <a:xfrm>
            <a:off x="-79040" y="1919440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 smtClean="0"/>
              <a:t>Zbiornik reaktora</a:t>
            </a:r>
            <a:endParaRPr lang="pl-PL" sz="1400" dirty="0"/>
          </a:p>
        </p:txBody>
      </p:sp>
      <p:cxnSp>
        <p:nvCxnSpPr>
          <p:cNvPr id="59" name="Łącznik prosty ze strzałką 58"/>
          <p:cNvCxnSpPr/>
          <p:nvPr/>
        </p:nvCxnSpPr>
        <p:spPr>
          <a:xfrm>
            <a:off x="997226" y="2852936"/>
            <a:ext cx="1008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Łącznik prosty ze strzałką 61"/>
          <p:cNvCxnSpPr/>
          <p:nvPr/>
        </p:nvCxnSpPr>
        <p:spPr>
          <a:xfrm>
            <a:off x="892560" y="2207472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Łącznik prosty ze strzałką 83"/>
          <p:cNvCxnSpPr/>
          <p:nvPr/>
        </p:nvCxnSpPr>
        <p:spPr>
          <a:xfrm flipH="1">
            <a:off x="3262132" y="3400536"/>
            <a:ext cx="27432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Łącznik prosty ze strzałką 85"/>
          <p:cNvCxnSpPr/>
          <p:nvPr/>
        </p:nvCxnSpPr>
        <p:spPr>
          <a:xfrm flipH="1">
            <a:off x="1854630" y="1340768"/>
            <a:ext cx="0" cy="118872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Łącznik prosty ze strzałką 86"/>
          <p:cNvCxnSpPr/>
          <p:nvPr/>
        </p:nvCxnSpPr>
        <p:spPr>
          <a:xfrm flipH="1">
            <a:off x="1926638" y="1340768"/>
            <a:ext cx="0" cy="118872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Łącznik prosty ze strzałką 87"/>
          <p:cNvCxnSpPr/>
          <p:nvPr/>
        </p:nvCxnSpPr>
        <p:spPr>
          <a:xfrm flipH="1">
            <a:off x="2005338" y="1340768"/>
            <a:ext cx="0" cy="118872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Łącznik prosty ze strzałką 88"/>
          <p:cNvCxnSpPr/>
          <p:nvPr/>
        </p:nvCxnSpPr>
        <p:spPr>
          <a:xfrm flipH="1">
            <a:off x="2081882" y="1339898"/>
            <a:ext cx="0" cy="118872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Łącznik prosty ze strzałką 89"/>
          <p:cNvCxnSpPr/>
          <p:nvPr/>
        </p:nvCxnSpPr>
        <p:spPr>
          <a:xfrm flipH="1">
            <a:off x="2152529" y="1336685"/>
            <a:ext cx="0" cy="118872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pole tekstowe 90"/>
          <p:cNvSpPr txBox="1"/>
          <p:nvPr/>
        </p:nvSpPr>
        <p:spPr>
          <a:xfrm>
            <a:off x="61122" y="745540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 smtClean="0"/>
              <a:t>Pręty kontrolne</a:t>
            </a:r>
            <a:endParaRPr lang="pl-PL" sz="1400" dirty="0"/>
          </a:p>
        </p:txBody>
      </p:sp>
      <p:cxnSp>
        <p:nvCxnSpPr>
          <p:cNvPr id="92" name="Łącznik prosty ze strzałką 91"/>
          <p:cNvCxnSpPr/>
          <p:nvPr/>
        </p:nvCxnSpPr>
        <p:spPr>
          <a:xfrm>
            <a:off x="1069234" y="980728"/>
            <a:ext cx="864096" cy="2880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pole tekstowe 94"/>
          <p:cNvSpPr txBox="1"/>
          <p:nvPr/>
        </p:nvSpPr>
        <p:spPr>
          <a:xfrm>
            <a:off x="1296144" y="4212229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 smtClean="0"/>
              <a:t>Pompa</a:t>
            </a:r>
            <a:endParaRPr lang="pl-PL" sz="1400" dirty="0"/>
          </a:p>
        </p:txBody>
      </p:sp>
      <p:cxnSp>
        <p:nvCxnSpPr>
          <p:cNvPr id="96" name="Łącznik prosty ze strzałką 95"/>
          <p:cNvCxnSpPr/>
          <p:nvPr/>
        </p:nvCxnSpPr>
        <p:spPr>
          <a:xfrm flipV="1">
            <a:off x="2221362" y="3573016"/>
            <a:ext cx="576064" cy="7200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Łącznik prosty ze strzałką 99"/>
          <p:cNvCxnSpPr/>
          <p:nvPr/>
        </p:nvCxnSpPr>
        <p:spPr>
          <a:xfrm flipH="1">
            <a:off x="4021562" y="764704"/>
            <a:ext cx="720080" cy="6480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Elipsa 102"/>
          <p:cNvSpPr/>
          <p:nvPr/>
        </p:nvSpPr>
        <p:spPr>
          <a:xfrm>
            <a:off x="5029674" y="3429000"/>
            <a:ext cx="360040" cy="360040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04" name="Łącznik prosty ze strzałką 103"/>
          <p:cNvCxnSpPr/>
          <p:nvPr/>
        </p:nvCxnSpPr>
        <p:spPr>
          <a:xfrm flipV="1">
            <a:off x="2221362" y="3717032"/>
            <a:ext cx="2736304" cy="6480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pole tekstowe 107"/>
          <p:cNvSpPr txBox="1"/>
          <p:nvPr/>
        </p:nvSpPr>
        <p:spPr>
          <a:xfrm>
            <a:off x="2005338" y="44624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 smtClean="0"/>
              <a:t>Budynek reaktora</a:t>
            </a:r>
            <a:endParaRPr lang="pl-PL" sz="1400" dirty="0"/>
          </a:p>
        </p:txBody>
      </p:sp>
      <p:sp>
        <p:nvSpPr>
          <p:cNvPr id="109" name="Trapez 108"/>
          <p:cNvSpPr/>
          <p:nvPr/>
        </p:nvSpPr>
        <p:spPr>
          <a:xfrm>
            <a:off x="7200800" y="3269904"/>
            <a:ext cx="1691680" cy="1512168"/>
          </a:xfrm>
          <a:prstGeom prst="trapezoid">
            <a:avLst>
              <a:gd name="adj" fmla="val 2284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1" name="Trapez 110"/>
          <p:cNvSpPr/>
          <p:nvPr/>
        </p:nvSpPr>
        <p:spPr>
          <a:xfrm>
            <a:off x="7395052" y="2996952"/>
            <a:ext cx="1307030" cy="1065040"/>
          </a:xfrm>
          <a:prstGeom prst="trapezoid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13" name="Łącznik prosty 112"/>
          <p:cNvCxnSpPr/>
          <p:nvPr/>
        </p:nvCxnSpPr>
        <p:spPr>
          <a:xfrm>
            <a:off x="6369362" y="3645024"/>
            <a:ext cx="432048" cy="0"/>
          </a:xfrm>
          <a:prstGeom prst="line">
            <a:avLst/>
          </a:prstGeom>
          <a:ln w="1270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Łuk 113"/>
          <p:cNvSpPr/>
          <p:nvPr/>
        </p:nvSpPr>
        <p:spPr>
          <a:xfrm rot="16200000">
            <a:off x="6643241" y="3615633"/>
            <a:ext cx="301258" cy="360040"/>
          </a:xfrm>
          <a:prstGeom prst="arc">
            <a:avLst>
              <a:gd name="adj1" fmla="val 21460280"/>
              <a:gd name="adj2" fmla="val 5463108"/>
            </a:avLst>
          </a:prstGeom>
          <a:ln w="1270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6" name="Łuk 115"/>
          <p:cNvSpPr/>
          <p:nvPr/>
        </p:nvSpPr>
        <p:spPr>
          <a:xfrm rot="5400000">
            <a:off x="7003281" y="4313941"/>
            <a:ext cx="301258" cy="360040"/>
          </a:xfrm>
          <a:prstGeom prst="arc">
            <a:avLst>
              <a:gd name="adj1" fmla="val 21460280"/>
              <a:gd name="adj2" fmla="val 5463108"/>
            </a:avLst>
          </a:prstGeom>
          <a:ln w="1270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17" name="Łącznik prosty 116"/>
          <p:cNvCxnSpPr/>
          <p:nvPr/>
        </p:nvCxnSpPr>
        <p:spPr>
          <a:xfrm flipH="1" flipV="1">
            <a:off x="6975582" y="3786538"/>
            <a:ext cx="0" cy="711696"/>
          </a:xfrm>
          <a:prstGeom prst="line">
            <a:avLst/>
          </a:prstGeom>
          <a:ln w="1270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Łącznik prosty 118"/>
          <p:cNvCxnSpPr/>
          <p:nvPr/>
        </p:nvCxnSpPr>
        <p:spPr>
          <a:xfrm>
            <a:off x="7146370" y="4643611"/>
            <a:ext cx="365760" cy="0"/>
          </a:xfrm>
          <a:prstGeom prst="line">
            <a:avLst/>
          </a:prstGeom>
          <a:ln w="1270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Elipsa 120"/>
          <p:cNvSpPr/>
          <p:nvPr/>
        </p:nvSpPr>
        <p:spPr>
          <a:xfrm>
            <a:off x="6790524" y="3933056"/>
            <a:ext cx="360040" cy="360040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22" name="Łącznik prosty ze strzałką 121"/>
          <p:cNvCxnSpPr>
            <a:endCxn id="121" idx="2"/>
          </p:cNvCxnSpPr>
          <p:nvPr/>
        </p:nvCxnSpPr>
        <p:spPr>
          <a:xfrm flipV="1">
            <a:off x="2221362" y="4113076"/>
            <a:ext cx="4569162" cy="3240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Łącznik prosty 124"/>
          <p:cNvCxnSpPr/>
          <p:nvPr/>
        </p:nvCxnSpPr>
        <p:spPr>
          <a:xfrm>
            <a:off x="7477946" y="4365104"/>
            <a:ext cx="1152128" cy="0"/>
          </a:xfrm>
          <a:prstGeom prst="line">
            <a:avLst/>
          </a:prstGeom>
          <a:ln w="1270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Łącznik prosty 126"/>
          <p:cNvCxnSpPr/>
          <p:nvPr/>
        </p:nvCxnSpPr>
        <p:spPr>
          <a:xfrm flipH="1" flipV="1">
            <a:off x="8054010" y="4340438"/>
            <a:ext cx="0" cy="457200"/>
          </a:xfrm>
          <a:prstGeom prst="line">
            <a:avLst/>
          </a:prstGeom>
          <a:ln w="1270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Łącznik prosty 128"/>
          <p:cNvCxnSpPr/>
          <p:nvPr/>
        </p:nvCxnSpPr>
        <p:spPr>
          <a:xfrm flipH="1" flipV="1">
            <a:off x="6109794" y="3784278"/>
            <a:ext cx="0" cy="1005840"/>
          </a:xfrm>
          <a:prstGeom prst="line">
            <a:avLst/>
          </a:prstGeom>
          <a:ln w="1270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Łuk 129"/>
          <p:cNvSpPr/>
          <p:nvPr/>
        </p:nvSpPr>
        <p:spPr>
          <a:xfrm rot="5400000">
            <a:off x="6139185" y="4599633"/>
            <a:ext cx="301258" cy="360040"/>
          </a:xfrm>
          <a:prstGeom prst="arc">
            <a:avLst>
              <a:gd name="adj1" fmla="val 21460280"/>
              <a:gd name="adj2" fmla="val 5463108"/>
            </a:avLst>
          </a:prstGeom>
          <a:ln w="1270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31" name="Łącznik prosty 130"/>
          <p:cNvCxnSpPr/>
          <p:nvPr/>
        </p:nvCxnSpPr>
        <p:spPr>
          <a:xfrm>
            <a:off x="6275582" y="4929714"/>
            <a:ext cx="1645920" cy="0"/>
          </a:xfrm>
          <a:prstGeom prst="line">
            <a:avLst/>
          </a:prstGeom>
          <a:ln w="1270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Łuk 131"/>
          <p:cNvSpPr/>
          <p:nvPr/>
        </p:nvSpPr>
        <p:spPr>
          <a:xfrm>
            <a:off x="7755092" y="4570242"/>
            <a:ext cx="301258" cy="360040"/>
          </a:xfrm>
          <a:prstGeom prst="arc">
            <a:avLst>
              <a:gd name="adj1" fmla="val 21460280"/>
              <a:gd name="adj2" fmla="val 5463108"/>
            </a:avLst>
          </a:prstGeom>
          <a:ln w="1270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33" name="Łącznik prosty ze strzałką 132"/>
          <p:cNvCxnSpPr/>
          <p:nvPr/>
        </p:nvCxnSpPr>
        <p:spPr>
          <a:xfrm flipV="1">
            <a:off x="4453610" y="1556792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Łącznik prosty ze strzałką 133"/>
          <p:cNvCxnSpPr/>
          <p:nvPr/>
        </p:nvCxnSpPr>
        <p:spPr>
          <a:xfrm flipV="1">
            <a:off x="6829874" y="4934476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Łącznik prosty ze strzałką 134"/>
          <p:cNvCxnSpPr/>
          <p:nvPr/>
        </p:nvCxnSpPr>
        <p:spPr>
          <a:xfrm flipH="1">
            <a:off x="4348944" y="3583902"/>
            <a:ext cx="457200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Łącznik prosty ze strzałką 135"/>
          <p:cNvCxnSpPr/>
          <p:nvPr/>
        </p:nvCxnSpPr>
        <p:spPr>
          <a:xfrm flipH="1">
            <a:off x="6605790" y="3645024"/>
            <a:ext cx="18288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Łącznik prosty ze strzałką 136"/>
          <p:cNvCxnSpPr/>
          <p:nvPr/>
        </p:nvCxnSpPr>
        <p:spPr>
          <a:xfrm flipH="1">
            <a:off x="7154225" y="4646786"/>
            <a:ext cx="18288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Łącznik prosty ze strzałką 137"/>
          <p:cNvCxnSpPr/>
          <p:nvPr/>
        </p:nvCxnSpPr>
        <p:spPr>
          <a:xfrm flipH="1">
            <a:off x="5533730" y="3583902"/>
            <a:ext cx="457200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pole tekstowe 140"/>
          <p:cNvSpPr txBox="1"/>
          <p:nvPr/>
        </p:nvSpPr>
        <p:spPr>
          <a:xfrm>
            <a:off x="238820" y="4509120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 smtClean="0"/>
              <a:t>Obieg I</a:t>
            </a:r>
          </a:p>
          <a:p>
            <a:pPr algn="ctr"/>
            <a:r>
              <a:rPr lang="pl-PL" sz="1400" dirty="0" smtClean="0"/>
              <a:t>(pierwotny)</a:t>
            </a:r>
            <a:endParaRPr lang="pl-PL" sz="1400" dirty="0"/>
          </a:p>
        </p:txBody>
      </p:sp>
      <p:cxnSp>
        <p:nvCxnSpPr>
          <p:cNvPr id="143" name="Łącznik prosty 142"/>
          <p:cNvCxnSpPr/>
          <p:nvPr/>
        </p:nvCxnSpPr>
        <p:spPr>
          <a:xfrm>
            <a:off x="1259632" y="4736030"/>
            <a:ext cx="457200" cy="0"/>
          </a:xfrm>
          <a:prstGeom prst="line">
            <a:avLst/>
          </a:prstGeom>
          <a:ln w="127000">
            <a:gradFill>
              <a:gsLst>
                <a:gs pos="0">
                  <a:srgbClr val="FF0000"/>
                </a:gs>
                <a:gs pos="100000">
                  <a:srgbClr val="FFC0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pole tekstowe 143"/>
          <p:cNvSpPr txBox="1"/>
          <p:nvPr/>
        </p:nvSpPr>
        <p:spPr>
          <a:xfrm>
            <a:off x="1882552" y="4517628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 smtClean="0"/>
              <a:t>Obieg II</a:t>
            </a:r>
          </a:p>
          <a:p>
            <a:pPr algn="ctr"/>
            <a:r>
              <a:rPr lang="pl-PL" sz="1400" dirty="0" smtClean="0"/>
              <a:t>(wtórny)</a:t>
            </a:r>
            <a:endParaRPr lang="pl-PL" sz="1400" dirty="0"/>
          </a:p>
        </p:txBody>
      </p:sp>
      <p:cxnSp>
        <p:nvCxnSpPr>
          <p:cNvPr id="145" name="Łącznik prosty 144"/>
          <p:cNvCxnSpPr/>
          <p:nvPr/>
        </p:nvCxnSpPr>
        <p:spPr>
          <a:xfrm>
            <a:off x="2818656" y="4736030"/>
            <a:ext cx="457200" cy="0"/>
          </a:xfrm>
          <a:prstGeom prst="line">
            <a:avLst/>
          </a:prstGeom>
          <a:ln w="127000">
            <a:gradFill>
              <a:gsLst>
                <a:gs pos="0">
                  <a:srgbClr val="00B0F0"/>
                </a:gs>
                <a:gs pos="100000">
                  <a:srgbClr val="00206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pole tekstowe 145"/>
          <p:cNvSpPr txBox="1"/>
          <p:nvPr/>
        </p:nvSpPr>
        <p:spPr>
          <a:xfrm>
            <a:off x="3347864" y="4581128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 smtClean="0"/>
              <a:t>Obieg III</a:t>
            </a:r>
            <a:endParaRPr lang="pl-PL" sz="1400" dirty="0"/>
          </a:p>
        </p:txBody>
      </p:sp>
      <p:cxnSp>
        <p:nvCxnSpPr>
          <p:cNvPr id="147" name="Łącznik prosty 146"/>
          <p:cNvCxnSpPr/>
          <p:nvPr/>
        </p:nvCxnSpPr>
        <p:spPr>
          <a:xfrm>
            <a:off x="4283968" y="4736030"/>
            <a:ext cx="457200" cy="0"/>
          </a:xfrm>
          <a:prstGeom prst="line">
            <a:avLst/>
          </a:prstGeom>
          <a:ln w="1270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Chmurka 147"/>
          <p:cNvSpPr/>
          <p:nvPr/>
        </p:nvSpPr>
        <p:spPr>
          <a:xfrm>
            <a:off x="7596336" y="2564904"/>
            <a:ext cx="864096" cy="36004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9" name="pole tekstowe 148"/>
          <p:cNvSpPr txBox="1"/>
          <p:nvPr/>
        </p:nvSpPr>
        <p:spPr>
          <a:xfrm>
            <a:off x="7559824" y="3068960"/>
            <a:ext cx="972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 smtClean="0"/>
              <a:t>Chłodnia kominowa</a:t>
            </a:r>
            <a:endParaRPr lang="pl-PL" sz="1400" dirty="0"/>
          </a:p>
        </p:txBody>
      </p:sp>
      <p:sp>
        <p:nvSpPr>
          <p:cNvPr id="150" name="pole tekstowe 149"/>
          <p:cNvSpPr txBox="1"/>
          <p:nvPr/>
        </p:nvSpPr>
        <p:spPr>
          <a:xfrm>
            <a:off x="4644008" y="2780928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 smtClean="0"/>
              <a:t>Kondensator</a:t>
            </a:r>
            <a:endParaRPr lang="pl-PL" sz="1400" dirty="0"/>
          </a:p>
        </p:txBody>
      </p:sp>
      <p:cxnSp>
        <p:nvCxnSpPr>
          <p:cNvPr id="151" name="Łącznik prosty ze strzałką 150"/>
          <p:cNvCxnSpPr/>
          <p:nvPr/>
        </p:nvCxnSpPr>
        <p:spPr>
          <a:xfrm>
            <a:off x="5724128" y="3068960"/>
            <a:ext cx="144016" cy="144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63500" y="87040"/>
          <a:ext cx="6091123" cy="10287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40047"/>
                <a:gridCol w="1013563"/>
                <a:gridCol w="1013563"/>
                <a:gridCol w="2723950"/>
              </a:tblGrid>
              <a:tr h="1657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 dirty="0"/>
                        <a:t>Model reaktora</a:t>
                      </a:r>
                      <a:endParaRPr lang="pl-PL" sz="1100" b="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 dirty="0"/>
                        <a:t>Generacja</a:t>
                      </a:r>
                      <a:endParaRPr lang="pl-PL" sz="1100" b="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 dirty="0"/>
                        <a:t>Typ reaktora</a:t>
                      </a:r>
                      <a:endParaRPr lang="pl-PL" sz="1100" b="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 dirty="0"/>
                        <a:t>Firma (gł. siedziba)</a:t>
                      </a:r>
                      <a:endParaRPr lang="pl-PL" sz="1100" b="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7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EPR</a:t>
                      </a:r>
                      <a:endParaRPr lang="pl-PL" sz="1100" b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  III+</a:t>
                      </a:r>
                      <a:endParaRPr lang="pl-PL" sz="1100" b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PWR</a:t>
                      </a:r>
                      <a:endParaRPr lang="pl-PL" sz="1100" b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EDF (Francja)</a:t>
                      </a:r>
                      <a:endParaRPr lang="pl-PL" sz="1100" b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657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 dirty="0"/>
                        <a:t>ABWR</a:t>
                      </a:r>
                      <a:endParaRPr lang="pl-PL" sz="1100" b="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III</a:t>
                      </a:r>
                      <a:endParaRPr lang="pl-PL" sz="1100" b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BWR</a:t>
                      </a:r>
                      <a:endParaRPr lang="pl-PL" sz="1100" b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GE Hitachi (USA)</a:t>
                      </a:r>
                      <a:endParaRPr lang="pl-PL" sz="1100" b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00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ESBWR</a:t>
                      </a:r>
                      <a:endParaRPr lang="pl-PL" sz="1100" b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  III+</a:t>
                      </a:r>
                      <a:endParaRPr lang="pl-PL" sz="1100" b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BWR</a:t>
                      </a:r>
                      <a:endParaRPr lang="pl-PL" sz="1100" b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GE Hitachi (USA)</a:t>
                      </a:r>
                      <a:endParaRPr lang="pl-PL" sz="1100" b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57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 dirty="0"/>
                        <a:t>AP1000</a:t>
                      </a:r>
                      <a:endParaRPr lang="pl-PL" sz="1100" b="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 dirty="0"/>
                        <a:t>  III+</a:t>
                      </a:r>
                      <a:endParaRPr lang="pl-PL" sz="1100" b="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PWR</a:t>
                      </a:r>
                      <a:endParaRPr lang="pl-PL" sz="1100" b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/>
                        <a:t>Westinghouse Electric Company LLC (USA)</a:t>
                      </a:r>
                      <a:endParaRPr lang="pl-PL" sz="1100" b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57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 dirty="0" err="1"/>
                        <a:t>Enhanced</a:t>
                      </a:r>
                      <a:r>
                        <a:rPr lang="pl-PL" sz="1100" dirty="0"/>
                        <a:t> CANDU 6</a:t>
                      </a:r>
                      <a:endParaRPr lang="pl-PL" sz="1100" b="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 dirty="0"/>
                        <a:t>III</a:t>
                      </a:r>
                      <a:endParaRPr lang="pl-PL" sz="1100" b="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 dirty="0"/>
                        <a:t>PHWR</a:t>
                      </a:r>
                      <a:endParaRPr lang="pl-PL" sz="1100" b="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 dirty="0" err="1"/>
                        <a:t>Candu</a:t>
                      </a:r>
                      <a:r>
                        <a:rPr lang="pl-PL" sz="1100" dirty="0"/>
                        <a:t> Energy </a:t>
                      </a:r>
                      <a:r>
                        <a:rPr lang="pl-PL" sz="1100" dirty="0" err="1"/>
                        <a:t>Inc</a:t>
                      </a:r>
                      <a:r>
                        <a:rPr lang="pl-PL" sz="1100" dirty="0"/>
                        <a:t>. (Kanada)</a:t>
                      </a:r>
                      <a:endParaRPr lang="pl-PL" sz="1100" b="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6"/>
          <p:cNvSpPr/>
          <p:nvPr/>
        </p:nvSpPr>
        <p:spPr>
          <a:xfrm>
            <a:off x="1979736" y="2348904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8"/>
          <p:cNvSpPr/>
          <p:nvPr/>
        </p:nvSpPr>
        <p:spPr>
          <a:xfrm>
            <a:off x="3059856" y="2204888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9"/>
          <p:cNvSpPr/>
          <p:nvPr/>
        </p:nvSpPr>
        <p:spPr>
          <a:xfrm>
            <a:off x="2915840" y="2564928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10"/>
          <p:cNvSpPr/>
          <p:nvPr/>
        </p:nvSpPr>
        <p:spPr>
          <a:xfrm>
            <a:off x="2339776" y="2708944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12"/>
          <p:cNvSpPr/>
          <p:nvPr/>
        </p:nvSpPr>
        <p:spPr>
          <a:xfrm>
            <a:off x="2123752" y="1772840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6"/>
          <p:cNvSpPr/>
          <p:nvPr/>
        </p:nvSpPr>
        <p:spPr>
          <a:xfrm>
            <a:off x="2195760" y="2636936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7"/>
          <p:cNvSpPr/>
          <p:nvPr/>
        </p:nvSpPr>
        <p:spPr>
          <a:xfrm>
            <a:off x="2699816" y="2636936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8"/>
          <p:cNvSpPr/>
          <p:nvPr/>
        </p:nvSpPr>
        <p:spPr>
          <a:xfrm>
            <a:off x="3059856" y="2026964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9"/>
          <p:cNvSpPr/>
          <p:nvPr/>
        </p:nvSpPr>
        <p:spPr>
          <a:xfrm>
            <a:off x="2771824" y="2564928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20"/>
          <p:cNvSpPr/>
          <p:nvPr/>
        </p:nvSpPr>
        <p:spPr>
          <a:xfrm>
            <a:off x="2555800" y="2708944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21"/>
          <p:cNvSpPr/>
          <p:nvPr/>
        </p:nvSpPr>
        <p:spPr>
          <a:xfrm>
            <a:off x="1951161" y="2166788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22"/>
          <p:cNvSpPr/>
          <p:nvPr/>
        </p:nvSpPr>
        <p:spPr>
          <a:xfrm>
            <a:off x="2987848" y="2420912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23"/>
          <p:cNvSpPr/>
          <p:nvPr/>
        </p:nvSpPr>
        <p:spPr>
          <a:xfrm>
            <a:off x="2061269" y="2502445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24"/>
          <p:cNvSpPr/>
          <p:nvPr/>
        </p:nvSpPr>
        <p:spPr>
          <a:xfrm>
            <a:off x="2699816" y="1700832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25"/>
          <p:cNvSpPr/>
          <p:nvPr/>
        </p:nvSpPr>
        <p:spPr>
          <a:xfrm>
            <a:off x="2987848" y="1844848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6"/>
          <p:cNvSpPr/>
          <p:nvPr/>
        </p:nvSpPr>
        <p:spPr>
          <a:xfrm>
            <a:off x="2267768" y="1700832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7"/>
          <p:cNvSpPr/>
          <p:nvPr/>
        </p:nvSpPr>
        <p:spPr>
          <a:xfrm>
            <a:off x="1979736" y="1988864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4"/>
          <p:cNvSpPr/>
          <p:nvPr/>
        </p:nvSpPr>
        <p:spPr>
          <a:xfrm>
            <a:off x="2339776" y="2564928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7"/>
          <p:cNvSpPr/>
          <p:nvPr/>
        </p:nvSpPr>
        <p:spPr>
          <a:xfrm>
            <a:off x="2195760" y="2492920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8"/>
          <p:cNvSpPr/>
          <p:nvPr/>
        </p:nvSpPr>
        <p:spPr>
          <a:xfrm>
            <a:off x="2267768" y="2492920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9"/>
          <p:cNvSpPr/>
          <p:nvPr/>
        </p:nvSpPr>
        <p:spPr>
          <a:xfrm>
            <a:off x="2051744" y="1844848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30"/>
          <p:cNvSpPr/>
          <p:nvPr/>
        </p:nvSpPr>
        <p:spPr>
          <a:xfrm>
            <a:off x="2411784" y="1700832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31"/>
          <p:cNvSpPr/>
          <p:nvPr/>
        </p:nvSpPr>
        <p:spPr>
          <a:xfrm>
            <a:off x="2843832" y="1772840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32"/>
          <p:cNvSpPr/>
          <p:nvPr/>
        </p:nvSpPr>
        <p:spPr>
          <a:xfrm>
            <a:off x="2483792" y="2708944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33"/>
          <p:cNvSpPr/>
          <p:nvPr/>
        </p:nvSpPr>
        <p:spPr>
          <a:xfrm>
            <a:off x="2051744" y="2204888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4"/>
          <p:cNvSpPr/>
          <p:nvPr/>
        </p:nvSpPr>
        <p:spPr>
          <a:xfrm>
            <a:off x="2987848" y="2348904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5"/>
          <p:cNvSpPr/>
          <p:nvPr/>
        </p:nvSpPr>
        <p:spPr>
          <a:xfrm>
            <a:off x="2915840" y="2204888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6"/>
          <p:cNvSpPr/>
          <p:nvPr/>
        </p:nvSpPr>
        <p:spPr>
          <a:xfrm>
            <a:off x="2123752" y="2348904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7"/>
          <p:cNvSpPr/>
          <p:nvPr/>
        </p:nvSpPr>
        <p:spPr>
          <a:xfrm>
            <a:off x="2123752" y="2060872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8"/>
          <p:cNvSpPr/>
          <p:nvPr/>
        </p:nvSpPr>
        <p:spPr>
          <a:xfrm>
            <a:off x="2483792" y="2564928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9"/>
          <p:cNvSpPr/>
          <p:nvPr/>
        </p:nvSpPr>
        <p:spPr>
          <a:xfrm>
            <a:off x="2627808" y="2492920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40"/>
          <p:cNvSpPr/>
          <p:nvPr/>
        </p:nvSpPr>
        <p:spPr>
          <a:xfrm>
            <a:off x="2771824" y="2420912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41"/>
          <p:cNvSpPr/>
          <p:nvPr/>
        </p:nvSpPr>
        <p:spPr>
          <a:xfrm>
            <a:off x="2627808" y="2348904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42"/>
          <p:cNvSpPr/>
          <p:nvPr/>
        </p:nvSpPr>
        <p:spPr>
          <a:xfrm>
            <a:off x="2915840" y="1988864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43"/>
          <p:cNvSpPr/>
          <p:nvPr/>
        </p:nvSpPr>
        <p:spPr>
          <a:xfrm>
            <a:off x="2555800" y="1700832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4"/>
          <p:cNvSpPr/>
          <p:nvPr/>
        </p:nvSpPr>
        <p:spPr>
          <a:xfrm>
            <a:off x="2239193" y="1907331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5"/>
          <p:cNvSpPr/>
          <p:nvPr/>
        </p:nvSpPr>
        <p:spPr>
          <a:xfrm>
            <a:off x="2339776" y="1844848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6"/>
          <p:cNvSpPr/>
          <p:nvPr/>
        </p:nvSpPr>
        <p:spPr>
          <a:xfrm>
            <a:off x="2483792" y="1844848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7"/>
          <p:cNvSpPr/>
          <p:nvPr/>
        </p:nvSpPr>
        <p:spPr>
          <a:xfrm>
            <a:off x="2267768" y="2060872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8"/>
          <p:cNvSpPr/>
          <p:nvPr/>
        </p:nvSpPr>
        <p:spPr>
          <a:xfrm>
            <a:off x="2771824" y="2132880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9"/>
          <p:cNvSpPr/>
          <p:nvPr/>
        </p:nvSpPr>
        <p:spPr>
          <a:xfrm>
            <a:off x="2267768" y="2204888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50"/>
          <p:cNvSpPr/>
          <p:nvPr/>
        </p:nvSpPr>
        <p:spPr>
          <a:xfrm>
            <a:off x="2339776" y="2348904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51"/>
          <p:cNvSpPr/>
          <p:nvPr/>
        </p:nvSpPr>
        <p:spPr>
          <a:xfrm>
            <a:off x="2771824" y="1916856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52"/>
          <p:cNvSpPr/>
          <p:nvPr/>
        </p:nvSpPr>
        <p:spPr>
          <a:xfrm>
            <a:off x="2458268" y="2395388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53"/>
          <p:cNvSpPr/>
          <p:nvPr/>
        </p:nvSpPr>
        <p:spPr>
          <a:xfrm>
            <a:off x="2843832" y="2276896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4"/>
          <p:cNvSpPr/>
          <p:nvPr/>
        </p:nvSpPr>
        <p:spPr>
          <a:xfrm>
            <a:off x="2699816" y="2204888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5"/>
          <p:cNvSpPr/>
          <p:nvPr/>
        </p:nvSpPr>
        <p:spPr>
          <a:xfrm>
            <a:off x="2627808" y="1844848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6"/>
          <p:cNvSpPr/>
          <p:nvPr/>
        </p:nvSpPr>
        <p:spPr>
          <a:xfrm>
            <a:off x="2483792" y="2276896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7"/>
          <p:cNvSpPr/>
          <p:nvPr/>
        </p:nvSpPr>
        <p:spPr>
          <a:xfrm>
            <a:off x="2411784" y="2132880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8"/>
          <p:cNvSpPr/>
          <p:nvPr/>
        </p:nvSpPr>
        <p:spPr>
          <a:xfrm>
            <a:off x="2555800" y="2132880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9"/>
          <p:cNvSpPr/>
          <p:nvPr/>
        </p:nvSpPr>
        <p:spPr>
          <a:xfrm>
            <a:off x="2627808" y="1988864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61"/>
          <p:cNvSpPr/>
          <p:nvPr/>
        </p:nvSpPr>
        <p:spPr>
          <a:xfrm>
            <a:off x="2411784" y="1988864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Łącznik prosty ze strzałką 58"/>
          <p:cNvCxnSpPr/>
          <p:nvPr/>
        </p:nvCxnSpPr>
        <p:spPr>
          <a:xfrm>
            <a:off x="1043608" y="2276872"/>
            <a:ext cx="7200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18"/>
          <p:cNvSpPr/>
          <p:nvPr/>
        </p:nvSpPr>
        <p:spPr>
          <a:xfrm>
            <a:off x="683568" y="2204864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8"/>
          <p:cNvSpPr/>
          <p:nvPr/>
        </p:nvSpPr>
        <p:spPr>
          <a:xfrm>
            <a:off x="5320655" y="1268760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17"/>
          <p:cNvSpPr/>
          <p:nvPr/>
        </p:nvSpPr>
        <p:spPr>
          <a:xfrm>
            <a:off x="4816599" y="1196752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18"/>
          <p:cNvSpPr/>
          <p:nvPr/>
        </p:nvSpPr>
        <p:spPr>
          <a:xfrm>
            <a:off x="5392663" y="1124744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24"/>
          <p:cNvSpPr/>
          <p:nvPr/>
        </p:nvSpPr>
        <p:spPr>
          <a:xfrm>
            <a:off x="5104631" y="692696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25"/>
          <p:cNvSpPr/>
          <p:nvPr/>
        </p:nvSpPr>
        <p:spPr>
          <a:xfrm>
            <a:off x="5354563" y="874812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30"/>
          <p:cNvSpPr/>
          <p:nvPr/>
        </p:nvSpPr>
        <p:spPr>
          <a:xfrm>
            <a:off x="4816599" y="692696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31"/>
          <p:cNvSpPr/>
          <p:nvPr/>
        </p:nvSpPr>
        <p:spPr>
          <a:xfrm>
            <a:off x="5248647" y="764704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35"/>
          <p:cNvSpPr/>
          <p:nvPr/>
        </p:nvSpPr>
        <p:spPr>
          <a:xfrm>
            <a:off x="5320655" y="1196752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40"/>
          <p:cNvSpPr/>
          <p:nvPr/>
        </p:nvSpPr>
        <p:spPr>
          <a:xfrm>
            <a:off x="5138539" y="1387376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41"/>
          <p:cNvSpPr/>
          <p:nvPr/>
        </p:nvSpPr>
        <p:spPr>
          <a:xfrm>
            <a:off x="5032623" y="1340768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42"/>
          <p:cNvSpPr/>
          <p:nvPr/>
        </p:nvSpPr>
        <p:spPr>
          <a:xfrm>
            <a:off x="5320655" y="980728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43"/>
          <p:cNvSpPr/>
          <p:nvPr/>
        </p:nvSpPr>
        <p:spPr>
          <a:xfrm>
            <a:off x="4960615" y="692696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44"/>
          <p:cNvSpPr/>
          <p:nvPr/>
        </p:nvSpPr>
        <p:spPr>
          <a:xfrm>
            <a:off x="4644008" y="899195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45"/>
          <p:cNvSpPr/>
          <p:nvPr/>
        </p:nvSpPr>
        <p:spPr>
          <a:xfrm>
            <a:off x="4744591" y="836712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46"/>
          <p:cNvSpPr/>
          <p:nvPr/>
        </p:nvSpPr>
        <p:spPr>
          <a:xfrm>
            <a:off x="4888607" y="836712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47"/>
          <p:cNvSpPr/>
          <p:nvPr/>
        </p:nvSpPr>
        <p:spPr>
          <a:xfrm>
            <a:off x="4672583" y="1052736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48"/>
          <p:cNvSpPr/>
          <p:nvPr/>
        </p:nvSpPr>
        <p:spPr>
          <a:xfrm>
            <a:off x="5176639" y="1124744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49"/>
          <p:cNvSpPr/>
          <p:nvPr/>
        </p:nvSpPr>
        <p:spPr>
          <a:xfrm>
            <a:off x="4672583" y="1196752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50"/>
          <p:cNvSpPr/>
          <p:nvPr/>
        </p:nvSpPr>
        <p:spPr>
          <a:xfrm>
            <a:off x="4744591" y="1340768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51"/>
          <p:cNvSpPr/>
          <p:nvPr/>
        </p:nvSpPr>
        <p:spPr>
          <a:xfrm>
            <a:off x="5176639" y="908720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52"/>
          <p:cNvSpPr/>
          <p:nvPr/>
        </p:nvSpPr>
        <p:spPr>
          <a:xfrm>
            <a:off x="4863083" y="1387252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53"/>
          <p:cNvSpPr/>
          <p:nvPr/>
        </p:nvSpPr>
        <p:spPr>
          <a:xfrm>
            <a:off x="5248647" y="1268760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54"/>
          <p:cNvSpPr/>
          <p:nvPr/>
        </p:nvSpPr>
        <p:spPr>
          <a:xfrm>
            <a:off x="5104631" y="1196752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55"/>
          <p:cNvSpPr/>
          <p:nvPr/>
        </p:nvSpPr>
        <p:spPr>
          <a:xfrm>
            <a:off x="5032623" y="836712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56"/>
          <p:cNvSpPr/>
          <p:nvPr/>
        </p:nvSpPr>
        <p:spPr>
          <a:xfrm>
            <a:off x="4888607" y="1268760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58"/>
          <p:cNvSpPr/>
          <p:nvPr/>
        </p:nvSpPr>
        <p:spPr>
          <a:xfrm>
            <a:off x="4960615" y="1124744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59"/>
          <p:cNvSpPr/>
          <p:nvPr/>
        </p:nvSpPr>
        <p:spPr>
          <a:xfrm>
            <a:off x="5032623" y="980728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61"/>
          <p:cNvSpPr/>
          <p:nvPr/>
        </p:nvSpPr>
        <p:spPr>
          <a:xfrm>
            <a:off x="4816599" y="980728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6"/>
          <p:cNvSpPr/>
          <p:nvPr/>
        </p:nvSpPr>
        <p:spPr>
          <a:xfrm>
            <a:off x="4716016" y="3141016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0"/>
          <p:cNvSpPr/>
          <p:nvPr/>
        </p:nvSpPr>
        <p:spPr>
          <a:xfrm>
            <a:off x="5508080" y="3213000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6"/>
          <p:cNvSpPr/>
          <p:nvPr/>
        </p:nvSpPr>
        <p:spPr>
          <a:xfrm>
            <a:off x="5224240" y="3429024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20"/>
          <p:cNvSpPr/>
          <p:nvPr/>
        </p:nvSpPr>
        <p:spPr>
          <a:xfrm>
            <a:off x="5469980" y="3043584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21"/>
          <p:cNvSpPr/>
          <p:nvPr/>
        </p:nvSpPr>
        <p:spPr>
          <a:xfrm>
            <a:off x="4750941" y="2946200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23"/>
          <p:cNvSpPr/>
          <p:nvPr/>
        </p:nvSpPr>
        <p:spPr>
          <a:xfrm>
            <a:off x="4848349" y="3369740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4"/>
          <p:cNvSpPr/>
          <p:nvPr/>
        </p:nvSpPr>
        <p:spPr>
          <a:xfrm>
            <a:off x="5054824" y="3420540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7"/>
          <p:cNvSpPr/>
          <p:nvPr/>
        </p:nvSpPr>
        <p:spPr>
          <a:xfrm>
            <a:off x="4788000" y="3285032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28"/>
          <p:cNvSpPr/>
          <p:nvPr/>
        </p:nvSpPr>
        <p:spPr>
          <a:xfrm>
            <a:off x="5016748" y="3263800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32"/>
          <p:cNvSpPr/>
          <p:nvPr/>
        </p:nvSpPr>
        <p:spPr>
          <a:xfrm>
            <a:off x="5393656" y="3382416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33"/>
          <p:cNvSpPr/>
          <p:nvPr/>
        </p:nvSpPr>
        <p:spPr>
          <a:xfrm>
            <a:off x="4788024" y="2997000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36"/>
          <p:cNvSpPr/>
          <p:nvPr/>
        </p:nvSpPr>
        <p:spPr>
          <a:xfrm>
            <a:off x="4860032" y="3141016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37"/>
          <p:cNvSpPr/>
          <p:nvPr/>
        </p:nvSpPr>
        <p:spPr>
          <a:xfrm>
            <a:off x="4834632" y="2802184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38"/>
          <p:cNvSpPr/>
          <p:nvPr/>
        </p:nvSpPr>
        <p:spPr>
          <a:xfrm>
            <a:off x="5220072" y="3357040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39"/>
          <p:cNvSpPr/>
          <p:nvPr/>
        </p:nvSpPr>
        <p:spPr>
          <a:xfrm>
            <a:off x="5364088" y="3285032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41"/>
          <p:cNvSpPr/>
          <p:nvPr/>
        </p:nvSpPr>
        <p:spPr>
          <a:xfrm>
            <a:off x="5364088" y="3141016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44"/>
          <p:cNvSpPr/>
          <p:nvPr/>
        </p:nvSpPr>
        <p:spPr>
          <a:xfrm>
            <a:off x="4975473" y="2699443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45"/>
          <p:cNvSpPr/>
          <p:nvPr/>
        </p:nvSpPr>
        <p:spPr>
          <a:xfrm>
            <a:off x="5076056" y="2636960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46"/>
          <p:cNvSpPr/>
          <p:nvPr/>
        </p:nvSpPr>
        <p:spPr>
          <a:xfrm>
            <a:off x="5258172" y="2675060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47"/>
          <p:cNvSpPr/>
          <p:nvPr/>
        </p:nvSpPr>
        <p:spPr>
          <a:xfrm>
            <a:off x="5004048" y="2852984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49"/>
          <p:cNvSpPr/>
          <p:nvPr/>
        </p:nvSpPr>
        <p:spPr>
          <a:xfrm>
            <a:off x="5004048" y="2997000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50"/>
          <p:cNvSpPr/>
          <p:nvPr/>
        </p:nvSpPr>
        <p:spPr>
          <a:xfrm>
            <a:off x="5076056" y="3141016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52"/>
          <p:cNvSpPr/>
          <p:nvPr/>
        </p:nvSpPr>
        <p:spPr>
          <a:xfrm>
            <a:off x="5194548" y="3187500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55"/>
          <p:cNvSpPr/>
          <p:nvPr/>
        </p:nvSpPr>
        <p:spPr>
          <a:xfrm>
            <a:off x="5486872" y="2899568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56"/>
          <p:cNvSpPr/>
          <p:nvPr/>
        </p:nvSpPr>
        <p:spPr>
          <a:xfrm>
            <a:off x="5220072" y="3069008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57"/>
          <p:cNvSpPr/>
          <p:nvPr/>
        </p:nvSpPr>
        <p:spPr>
          <a:xfrm>
            <a:off x="5148064" y="2924992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58"/>
          <p:cNvSpPr/>
          <p:nvPr/>
        </p:nvSpPr>
        <p:spPr>
          <a:xfrm>
            <a:off x="5292080" y="2924992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59"/>
          <p:cNvSpPr/>
          <p:nvPr/>
        </p:nvSpPr>
        <p:spPr>
          <a:xfrm>
            <a:off x="5364088" y="2780976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61"/>
          <p:cNvSpPr/>
          <p:nvPr/>
        </p:nvSpPr>
        <p:spPr>
          <a:xfrm>
            <a:off x="5148064" y="2780976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8"/>
          <p:cNvSpPr/>
          <p:nvPr/>
        </p:nvSpPr>
        <p:spPr>
          <a:xfrm>
            <a:off x="5796136" y="2132856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8"/>
          <p:cNvSpPr/>
          <p:nvPr/>
        </p:nvSpPr>
        <p:spPr>
          <a:xfrm>
            <a:off x="3707928" y="476672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8"/>
          <p:cNvSpPr/>
          <p:nvPr/>
        </p:nvSpPr>
        <p:spPr>
          <a:xfrm>
            <a:off x="3707904" y="3501032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6"/>
          <p:cNvSpPr/>
          <p:nvPr/>
        </p:nvSpPr>
        <p:spPr>
          <a:xfrm>
            <a:off x="7092304" y="2348880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8"/>
          <p:cNvSpPr/>
          <p:nvPr/>
        </p:nvSpPr>
        <p:spPr>
          <a:xfrm>
            <a:off x="8172424" y="2204864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9"/>
          <p:cNvSpPr/>
          <p:nvPr/>
        </p:nvSpPr>
        <p:spPr>
          <a:xfrm>
            <a:off x="8028408" y="2564904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0"/>
          <p:cNvSpPr/>
          <p:nvPr/>
        </p:nvSpPr>
        <p:spPr>
          <a:xfrm>
            <a:off x="7452344" y="2708920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2"/>
          <p:cNvSpPr/>
          <p:nvPr/>
        </p:nvSpPr>
        <p:spPr>
          <a:xfrm>
            <a:off x="7236320" y="1772816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6"/>
          <p:cNvSpPr/>
          <p:nvPr/>
        </p:nvSpPr>
        <p:spPr>
          <a:xfrm>
            <a:off x="7308328" y="2636912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7"/>
          <p:cNvSpPr/>
          <p:nvPr/>
        </p:nvSpPr>
        <p:spPr>
          <a:xfrm>
            <a:off x="7812384" y="2636912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"/>
          <p:cNvSpPr/>
          <p:nvPr/>
        </p:nvSpPr>
        <p:spPr>
          <a:xfrm>
            <a:off x="8172424" y="2026940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9"/>
          <p:cNvSpPr/>
          <p:nvPr/>
        </p:nvSpPr>
        <p:spPr>
          <a:xfrm>
            <a:off x="7884392" y="2564904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20"/>
          <p:cNvSpPr/>
          <p:nvPr/>
        </p:nvSpPr>
        <p:spPr>
          <a:xfrm>
            <a:off x="7668368" y="2708920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21"/>
          <p:cNvSpPr/>
          <p:nvPr/>
        </p:nvSpPr>
        <p:spPr>
          <a:xfrm>
            <a:off x="7063729" y="2166764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22"/>
          <p:cNvSpPr/>
          <p:nvPr/>
        </p:nvSpPr>
        <p:spPr>
          <a:xfrm>
            <a:off x="8100416" y="2420888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23"/>
          <p:cNvSpPr/>
          <p:nvPr/>
        </p:nvSpPr>
        <p:spPr>
          <a:xfrm>
            <a:off x="7173837" y="2502421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24"/>
          <p:cNvSpPr/>
          <p:nvPr/>
        </p:nvSpPr>
        <p:spPr>
          <a:xfrm>
            <a:off x="7812384" y="1700808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25"/>
          <p:cNvSpPr/>
          <p:nvPr/>
        </p:nvSpPr>
        <p:spPr>
          <a:xfrm>
            <a:off x="8100416" y="1844824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26"/>
          <p:cNvSpPr/>
          <p:nvPr/>
        </p:nvSpPr>
        <p:spPr>
          <a:xfrm>
            <a:off x="7380336" y="1700808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27"/>
          <p:cNvSpPr/>
          <p:nvPr/>
        </p:nvSpPr>
        <p:spPr>
          <a:xfrm>
            <a:off x="7092304" y="1988840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4"/>
          <p:cNvSpPr/>
          <p:nvPr/>
        </p:nvSpPr>
        <p:spPr>
          <a:xfrm>
            <a:off x="7452344" y="2564904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7"/>
          <p:cNvSpPr/>
          <p:nvPr/>
        </p:nvSpPr>
        <p:spPr>
          <a:xfrm>
            <a:off x="7308328" y="2492896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28"/>
          <p:cNvSpPr/>
          <p:nvPr/>
        </p:nvSpPr>
        <p:spPr>
          <a:xfrm>
            <a:off x="7380336" y="2492896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29"/>
          <p:cNvSpPr/>
          <p:nvPr/>
        </p:nvSpPr>
        <p:spPr>
          <a:xfrm>
            <a:off x="7164312" y="1844824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30"/>
          <p:cNvSpPr/>
          <p:nvPr/>
        </p:nvSpPr>
        <p:spPr>
          <a:xfrm>
            <a:off x="7524352" y="1700808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31"/>
          <p:cNvSpPr/>
          <p:nvPr/>
        </p:nvSpPr>
        <p:spPr>
          <a:xfrm>
            <a:off x="7956400" y="1772816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32"/>
          <p:cNvSpPr/>
          <p:nvPr/>
        </p:nvSpPr>
        <p:spPr>
          <a:xfrm>
            <a:off x="7596360" y="2708920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33"/>
          <p:cNvSpPr/>
          <p:nvPr/>
        </p:nvSpPr>
        <p:spPr>
          <a:xfrm>
            <a:off x="7164312" y="2204864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34"/>
          <p:cNvSpPr/>
          <p:nvPr/>
        </p:nvSpPr>
        <p:spPr>
          <a:xfrm>
            <a:off x="8100416" y="2348880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35"/>
          <p:cNvSpPr/>
          <p:nvPr/>
        </p:nvSpPr>
        <p:spPr>
          <a:xfrm>
            <a:off x="8028408" y="2204864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36"/>
          <p:cNvSpPr/>
          <p:nvPr/>
        </p:nvSpPr>
        <p:spPr>
          <a:xfrm>
            <a:off x="7236320" y="2348880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37"/>
          <p:cNvSpPr/>
          <p:nvPr/>
        </p:nvSpPr>
        <p:spPr>
          <a:xfrm>
            <a:off x="7236320" y="2060848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38"/>
          <p:cNvSpPr/>
          <p:nvPr/>
        </p:nvSpPr>
        <p:spPr>
          <a:xfrm>
            <a:off x="7596360" y="2564904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39"/>
          <p:cNvSpPr/>
          <p:nvPr/>
        </p:nvSpPr>
        <p:spPr>
          <a:xfrm>
            <a:off x="7740376" y="2492896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40"/>
          <p:cNvSpPr/>
          <p:nvPr/>
        </p:nvSpPr>
        <p:spPr>
          <a:xfrm>
            <a:off x="7884392" y="2420888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41"/>
          <p:cNvSpPr/>
          <p:nvPr/>
        </p:nvSpPr>
        <p:spPr>
          <a:xfrm>
            <a:off x="7740376" y="2348880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42"/>
          <p:cNvSpPr/>
          <p:nvPr/>
        </p:nvSpPr>
        <p:spPr>
          <a:xfrm>
            <a:off x="8028408" y="1988840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43"/>
          <p:cNvSpPr/>
          <p:nvPr/>
        </p:nvSpPr>
        <p:spPr>
          <a:xfrm>
            <a:off x="7668368" y="1700808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44"/>
          <p:cNvSpPr/>
          <p:nvPr/>
        </p:nvSpPr>
        <p:spPr>
          <a:xfrm>
            <a:off x="7351761" y="1907307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45"/>
          <p:cNvSpPr/>
          <p:nvPr/>
        </p:nvSpPr>
        <p:spPr>
          <a:xfrm>
            <a:off x="7452344" y="1844824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46"/>
          <p:cNvSpPr/>
          <p:nvPr/>
        </p:nvSpPr>
        <p:spPr>
          <a:xfrm>
            <a:off x="7596360" y="1844824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47"/>
          <p:cNvSpPr/>
          <p:nvPr/>
        </p:nvSpPr>
        <p:spPr>
          <a:xfrm>
            <a:off x="7380336" y="2060848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48"/>
          <p:cNvSpPr/>
          <p:nvPr/>
        </p:nvSpPr>
        <p:spPr>
          <a:xfrm>
            <a:off x="7884392" y="2132856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49"/>
          <p:cNvSpPr/>
          <p:nvPr/>
        </p:nvSpPr>
        <p:spPr>
          <a:xfrm>
            <a:off x="7380336" y="2204864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50"/>
          <p:cNvSpPr/>
          <p:nvPr/>
        </p:nvSpPr>
        <p:spPr>
          <a:xfrm>
            <a:off x="7452344" y="2348880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51"/>
          <p:cNvSpPr/>
          <p:nvPr/>
        </p:nvSpPr>
        <p:spPr>
          <a:xfrm>
            <a:off x="7884392" y="1916832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52"/>
          <p:cNvSpPr/>
          <p:nvPr/>
        </p:nvSpPr>
        <p:spPr>
          <a:xfrm>
            <a:off x="7570836" y="2395364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53"/>
          <p:cNvSpPr/>
          <p:nvPr/>
        </p:nvSpPr>
        <p:spPr>
          <a:xfrm>
            <a:off x="7956400" y="2276872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54"/>
          <p:cNvSpPr/>
          <p:nvPr/>
        </p:nvSpPr>
        <p:spPr>
          <a:xfrm>
            <a:off x="7812384" y="2204864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55"/>
          <p:cNvSpPr/>
          <p:nvPr/>
        </p:nvSpPr>
        <p:spPr>
          <a:xfrm>
            <a:off x="7740376" y="1844824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56"/>
          <p:cNvSpPr/>
          <p:nvPr/>
        </p:nvSpPr>
        <p:spPr>
          <a:xfrm>
            <a:off x="7596360" y="2276872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57"/>
          <p:cNvSpPr/>
          <p:nvPr/>
        </p:nvSpPr>
        <p:spPr>
          <a:xfrm>
            <a:off x="7524352" y="2132856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58"/>
          <p:cNvSpPr/>
          <p:nvPr/>
        </p:nvSpPr>
        <p:spPr>
          <a:xfrm>
            <a:off x="7668368" y="2132856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Oval 59"/>
          <p:cNvSpPr/>
          <p:nvPr/>
        </p:nvSpPr>
        <p:spPr>
          <a:xfrm>
            <a:off x="7740376" y="1988840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61"/>
          <p:cNvSpPr/>
          <p:nvPr/>
        </p:nvSpPr>
        <p:spPr>
          <a:xfrm>
            <a:off x="7524352" y="1988840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2" name="Łącznik prosty ze strzałką 58"/>
          <p:cNvCxnSpPr/>
          <p:nvPr/>
        </p:nvCxnSpPr>
        <p:spPr>
          <a:xfrm flipV="1">
            <a:off x="3131840" y="836712"/>
            <a:ext cx="576064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Łącznik prosty ze strzałką 58"/>
          <p:cNvCxnSpPr/>
          <p:nvPr/>
        </p:nvCxnSpPr>
        <p:spPr>
          <a:xfrm flipV="1">
            <a:off x="3491880" y="1484784"/>
            <a:ext cx="864096" cy="432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Łącznik prosty ze strzałką 58"/>
          <p:cNvCxnSpPr/>
          <p:nvPr/>
        </p:nvCxnSpPr>
        <p:spPr>
          <a:xfrm>
            <a:off x="3644280" y="2213248"/>
            <a:ext cx="2007840" cy="636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Łącznik prosty ze strzałką 58"/>
          <p:cNvCxnSpPr/>
          <p:nvPr/>
        </p:nvCxnSpPr>
        <p:spPr>
          <a:xfrm>
            <a:off x="3491880" y="2708920"/>
            <a:ext cx="936104" cy="2880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Łącznik prosty ze strzałką 58"/>
          <p:cNvCxnSpPr/>
          <p:nvPr/>
        </p:nvCxnSpPr>
        <p:spPr>
          <a:xfrm>
            <a:off x="3203848" y="3068960"/>
            <a:ext cx="432048" cy="432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Łącznik prosty ze strzałką 58"/>
          <p:cNvCxnSpPr/>
          <p:nvPr/>
        </p:nvCxnSpPr>
        <p:spPr>
          <a:xfrm>
            <a:off x="6228184" y="2276872"/>
            <a:ext cx="7200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pole tekstowe 246"/>
          <p:cNvSpPr txBox="1"/>
          <p:nvPr/>
        </p:nvSpPr>
        <p:spPr>
          <a:xfrm>
            <a:off x="3059832" y="76562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dirty="0" smtClean="0"/>
              <a:t>neutron</a:t>
            </a:r>
            <a:endParaRPr lang="pl-PL" sz="2000" dirty="0"/>
          </a:p>
        </p:txBody>
      </p:sp>
      <p:sp>
        <p:nvSpPr>
          <p:cNvPr id="248" name="pole tekstowe 247"/>
          <p:cNvSpPr txBox="1"/>
          <p:nvPr/>
        </p:nvSpPr>
        <p:spPr>
          <a:xfrm>
            <a:off x="-108520" y="1732746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dirty="0" smtClean="0"/>
              <a:t>neutron</a:t>
            </a:r>
            <a:endParaRPr lang="pl-PL" sz="2000" dirty="0"/>
          </a:p>
        </p:txBody>
      </p:sp>
      <p:sp>
        <p:nvSpPr>
          <p:cNvPr id="249" name="pole tekstowe 248"/>
          <p:cNvSpPr txBox="1"/>
          <p:nvPr/>
        </p:nvSpPr>
        <p:spPr>
          <a:xfrm>
            <a:off x="5088756" y="1760116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dirty="0" smtClean="0"/>
              <a:t>neutron</a:t>
            </a:r>
            <a:endParaRPr lang="pl-PL" sz="2000" dirty="0"/>
          </a:p>
        </p:txBody>
      </p:sp>
      <p:sp>
        <p:nvSpPr>
          <p:cNvPr id="250" name="pole tekstowe 249"/>
          <p:cNvSpPr txBox="1"/>
          <p:nvPr/>
        </p:nvSpPr>
        <p:spPr>
          <a:xfrm>
            <a:off x="2987824" y="3789040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dirty="0" smtClean="0"/>
              <a:t>neutron</a:t>
            </a:r>
            <a:endParaRPr lang="pl-PL" sz="2000" dirty="0"/>
          </a:p>
        </p:txBody>
      </p:sp>
      <p:sp>
        <p:nvSpPr>
          <p:cNvPr id="251" name="pole tekstowe 250"/>
          <p:cNvSpPr txBox="1"/>
          <p:nvPr/>
        </p:nvSpPr>
        <p:spPr>
          <a:xfrm>
            <a:off x="5004048" y="3657218"/>
            <a:ext cx="1656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dirty="0" smtClean="0"/>
              <a:t>produkt rozszczepienia</a:t>
            </a:r>
            <a:endParaRPr lang="pl-PL" sz="2000" dirty="0"/>
          </a:p>
        </p:txBody>
      </p:sp>
      <p:sp>
        <p:nvSpPr>
          <p:cNvPr id="252" name="pole tekstowe 251"/>
          <p:cNvSpPr txBox="1"/>
          <p:nvPr/>
        </p:nvSpPr>
        <p:spPr>
          <a:xfrm>
            <a:off x="5004048" y="-27384"/>
            <a:ext cx="1656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dirty="0" smtClean="0"/>
              <a:t>produkt rozszczepienia</a:t>
            </a:r>
            <a:endParaRPr lang="pl-PL" sz="2000" dirty="0"/>
          </a:p>
        </p:txBody>
      </p:sp>
      <p:sp>
        <p:nvSpPr>
          <p:cNvPr id="253" name="pole tekstowe 252"/>
          <p:cNvSpPr txBox="1"/>
          <p:nvPr/>
        </p:nvSpPr>
        <p:spPr>
          <a:xfrm>
            <a:off x="899592" y="2780928"/>
            <a:ext cx="19442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dirty="0" smtClean="0"/>
              <a:t>jądro </a:t>
            </a:r>
          </a:p>
          <a:p>
            <a:pPr algn="ctr"/>
            <a:r>
              <a:rPr lang="pl-PL" sz="2000" dirty="0" smtClean="0"/>
              <a:t>rozszczepialnego atomu</a:t>
            </a:r>
            <a:endParaRPr lang="pl-PL" sz="2000" dirty="0"/>
          </a:p>
        </p:txBody>
      </p:sp>
      <p:sp>
        <p:nvSpPr>
          <p:cNvPr id="254" name="pole tekstowe 253"/>
          <p:cNvSpPr txBox="1"/>
          <p:nvPr/>
        </p:nvSpPr>
        <p:spPr>
          <a:xfrm>
            <a:off x="7092280" y="685145"/>
            <a:ext cx="19442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dirty="0" smtClean="0"/>
              <a:t>jądro </a:t>
            </a:r>
          </a:p>
          <a:p>
            <a:pPr algn="ctr"/>
            <a:r>
              <a:rPr lang="pl-PL" sz="2000" dirty="0" smtClean="0"/>
              <a:t>rozszczepialnego atomu</a:t>
            </a:r>
            <a:endParaRPr lang="pl-PL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stokąt 9"/>
          <p:cNvSpPr/>
          <p:nvPr/>
        </p:nvSpPr>
        <p:spPr>
          <a:xfrm>
            <a:off x="3743400" y="404664"/>
            <a:ext cx="648072" cy="2880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rostokąt zaokrąglony 3"/>
          <p:cNvSpPr/>
          <p:nvPr/>
        </p:nvSpPr>
        <p:spPr>
          <a:xfrm>
            <a:off x="2303240" y="44624"/>
            <a:ext cx="1512168" cy="2664296"/>
          </a:xfrm>
          <a:prstGeom prst="roundRect">
            <a:avLst>
              <a:gd name="adj" fmla="val 42776"/>
            </a:avLst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/>
          <p:cNvSpPr/>
          <p:nvPr/>
        </p:nvSpPr>
        <p:spPr>
          <a:xfrm>
            <a:off x="3819600" y="1844824"/>
            <a:ext cx="648072" cy="2880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/>
          <p:cNvSpPr/>
          <p:nvPr/>
        </p:nvSpPr>
        <p:spPr>
          <a:xfrm>
            <a:off x="2599780" y="993428"/>
            <a:ext cx="936104" cy="79208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2" name="Łącznik prosty ze strzałką 11"/>
          <p:cNvCxnSpPr/>
          <p:nvPr/>
        </p:nvCxnSpPr>
        <p:spPr>
          <a:xfrm flipV="1">
            <a:off x="3946724" y="551744"/>
            <a:ext cx="45720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Łącznik prosty ze strzałką 12"/>
          <p:cNvCxnSpPr/>
          <p:nvPr/>
        </p:nvCxnSpPr>
        <p:spPr>
          <a:xfrm flipH="1">
            <a:off x="3887416" y="1988840"/>
            <a:ext cx="45720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Łuk 13"/>
          <p:cNvSpPr/>
          <p:nvPr/>
        </p:nvSpPr>
        <p:spPr>
          <a:xfrm rot="16200000">
            <a:off x="3023320" y="476672"/>
            <a:ext cx="720080" cy="864096"/>
          </a:xfrm>
          <a:prstGeom prst="arc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Łuk 14"/>
          <p:cNvSpPr/>
          <p:nvPr/>
        </p:nvSpPr>
        <p:spPr>
          <a:xfrm rot="16200000">
            <a:off x="3311352" y="1196752"/>
            <a:ext cx="576064" cy="1152128"/>
          </a:xfrm>
          <a:prstGeom prst="arc">
            <a:avLst>
              <a:gd name="adj1" fmla="val 10803197"/>
              <a:gd name="adj2" fmla="val 15871558"/>
            </a:avLst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rostokąt 15"/>
          <p:cNvSpPr/>
          <p:nvPr/>
        </p:nvSpPr>
        <p:spPr>
          <a:xfrm>
            <a:off x="215008" y="980728"/>
            <a:ext cx="1296144" cy="79208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rostokąt 16"/>
          <p:cNvSpPr/>
          <p:nvPr/>
        </p:nvSpPr>
        <p:spPr>
          <a:xfrm>
            <a:off x="359024" y="476672"/>
            <a:ext cx="144016" cy="1728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rostokąt 17"/>
          <p:cNvSpPr/>
          <p:nvPr/>
        </p:nvSpPr>
        <p:spPr>
          <a:xfrm>
            <a:off x="655564" y="476672"/>
            <a:ext cx="144016" cy="1728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Prostokąt 18"/>
          <p:cNvSpPr/>
          <p:nvPr/>
        </p:nvSpPr>
        <p:spPr>
          <a:xfrm>
            <a:off x="943596" y="476672"/>
            <a:ext cx="144016" cy="1728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rostokąt 19"/>
          <p:cNvSpPr/>
          <p:nvPr/>
        </p:nvSpPr>
        <p:spPr>
          <a:xfrm>
            <a:off x="1231628" y="476672"/>
            <a:ext cx="144016" cy="1728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21" name="Łącznik prosty ze strzałką 20"/>
          <p:cNvCxnSpPr/>
          <p:nvPr/>
        </p:nvCxnSpPr>
        <p:spPr>
          <a:xfrm flipV="1">
            <a:off x="1295128" y="1010320"/>
            <a:ext cx="0" cy="711696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Łącznik prosty ze strzałką 22"/>
          <p:cNvCxnSpPr/>
          <p:nvPr/>
        </p:nvCxnSpPr>
        <p:spPr>
          <a:xfrm flipV="1">
            <a:off x="1007096" y="1001936"/>
            <a:ext cx="0" cy="711696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Łącznik prosty ze strzałką 23"/>
          <p:cNvCxnSpPr/>
          <p:nvPr/>
        </p:nvCxnSpPr>
        <p:spPr>
          <a:xfrm flipV="1">
            <a:off x="731764" y="1006128"/>
            <a:ext cx="0" cy="711696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Łącznik prosty ze strzałką 24"/>
          <p:cNvCxnSpPr/>
          <p:nvPr/>
        </p:nvCxnSpPr>
        <p:spPr>
          <a:xfrm flipV="1">
            <a:off x="431032" y="1006128"/>
            <a:ext cx="0" cy="711696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34"/>
          <p:cNvSpPr txBox="1"/>
          <p:nvPr/>
        </p:nvSpPr>
        <p:spPr>
          <a:xfrm>
            <a:off x="70992" y="-27384"/>
            <a:ext cx="347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b="1" dirty="0" smtClean="0"/>
              <a:t>A</a:t>
            </a:r>
            <a:endParaRPr lang="en-US" sz="2000" b="1" dirty="0"/>
          </a:p>
        </p:txBody>
      </p:sp>
      <p:sp>
        <p:nvSpPr>
          <p:cNvPr id="27" name="TextBox 34"/>
          <p:cNvSpPr txBox="1"/>
          <p:nvPr/>
        </p:nvSpPr>
        <p:spPr>
          <a:xfrm>
            <a:off x="2027908" y="-27384"/>
            <a:ext cx="347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b="1" dirty="0" smtClean="0"/>
              <a:t>B</a:t>
            </a:r>
            <a:endParaRPr lang="en-US" sz="2000" b="1" dirty="0"/>
          </a:p>
        </p:txBody>
      </p:sp>
      <p:sp>
        <p:nvSpPr>
          <p:cNvPr id="29" name="pole tekstowe 28"/>
          <p:cNvSpPr txBox="1"/>
          <p:nvPr/>
        </p:nvSpPr>
        <p:spPr>
          <a:xfrm>
            <a:off x="1295128" y="2636912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 smtClean="0"/>
              <a:t>rdzeń reaktora</a:t>
            </a:r>
            <a:endParaRPr lang="pl-PL" sz="1400" dirty="0"/>
          </a:p>
        </p:txBody>
      </p:sp>
      <p:cxnSp>
        <p:nvCxnSpPr>
          <p:cNvPr id="30" name="Łącznik prosty ze strzałką 29"/>
          <p:cNvCxnSpPr>
            <a:stCxn id="29" idx="0"/>
          </p:cNvCxnSpPr>
          <p:nvPr/>
        </p:nvCxnSpPr>
        <p:spPr>
          <a:xfrm flipV="1">
            <a:off x="1871192" y="1844824"/>
            <a:ext cx="720080" cy="7920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Łącznik prosty ze strzałką 33"/>
          <p:cNvCxnSpPr>
            <a:stCxn id="29" idx="0"/>
          </p:cNvCxnSpPr>
          <p:nvPr/>
        </p:nvCxnSpPr>
        <p:spPr>
          <a:xfrm flipH="1" flipV="1">
            <a:off x="1511152" y="1844824"/>
            <a:ext cx="360040" cy="7920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pole tekstowe 36"/>
          <p:cNvSpPr txBox="1"/>
          <p:nvPr/>
        </p:nvSpPr>
        <p:spPr>
          <a:xfrm>
            <a:off x="-108520" y="2780928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 smtClean="0"/>
              <a:t>kanały</a:t>
            </a:r>
            <a:endParaRPr lang="pl-PL" sz="1400" dirty="0"/>
          </a:p>
        </p:txBody>
      </p:sp>
      <p:sp>
        <p:nvSpPr>
          <p:cNvPr id="38" name="pole tekstowe 37"/>
          <p:cNvSpPr txBox="1"/>
          <p:nvPr/>
        </p:nvSpPr>
        <p:spPr>
          <a:xfrm>
            <a:off x="3455368" y="2780928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 smtClean="0"/>
              <a:t>zbiornik</a:t>
            </a:r>
            <a:endParaRPr lang="pl-PL" sz="1400" dirty="0"/>
          </a:p>
        </p:txBody>
      </p:sp>
      <p:cxnSp>
        <p:nvCxnSpPr>
          <p:cNvPr id="39" name="Łącznik prosty ze strzałką 38"/>
          <p:cNvCxnSpPr>
            <a:stCxn id="37" idx="0"/>
            <a:endCxn id="17" idx="2"/>
          </p:cNvCxnSpPr>
          <p:nvPr/>
        </p:nvCxnSpPr>
        <p:spPr>
          <a:xfrm flipH="1" flipV="1">
            <a:off x="431032" y="2204864"/>
            <a:ext cx="36512" cy="576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Łącznik prosty ze strzałką 41"/>
          <p:cNvCxnSpPr>
            <a:stCxn id="37" idx="0"/>
            <a:endCxn id="18" idx="2"/>
          </p:cNvCxnSpPr>
          <p:nvPr/>
        </p:nvCxnSpPr>
        <p:spPr>
          <a:xfrm flipV="1">
            <a:off x="467544" y="2204864"/>
            <a:ext cx="260028" cy="576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Łącznik prosty ze strzałką 44"/>
          <p:cNvCxnSpPr>
            <a:stCxn id="37" idx="0"/>
            <a:endCxn id="19" idx="2"/>
          </p:cNvCxnSpPr>
          <p:nvPr/>
        </p:nvCxnSpPr>
        <p:spPr>
          <a:xfrm flipV="1">
            <a:off x="467544" y="2204864"/>
            <a:ext cx="548060" cy="576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Łącznik prosty ze strzałką 47"/>
          <p:cNvCxnSpPr>
            <a:stCxn id="37" idx="0"/>
            <a:endCxn id="20" idx="2"/>
          </p:cNvCxnSpPr>
          <p:nvPr/>
        </p:nvCxnSpPr>
        <p:spPr>
          <a:xfrm flipV="1">
            <a:off x="467544" y="2204864"/>
            <a:ext cx="836092" cy="576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Łącznik prosty ze strzałką 50"/>
          <p:cNvCxnSpPr>
            <a:stCxn id="38" idx="0"/>
          </p:cNvCxnSpPr>
          <p:nvPr/>
        </p:nvCxnSpPr>
        <p:spPr>
          <a:xfrm flipH="1" flipV="1">
            <a:off x="3599384" y="2636912"/>
            <a:ext cx="432048" cy="144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upa 12"/>
          <p:cNvGrpSpPr>
            <a:grpSpLocks/>
          </p:cNvGrpSpPr>
          <p:nvPr/>
        </p:nvGrpSpPr>
        <p:grpSpPr bwMode="auto">
          <a:xfrm>
            <a:off x="0" y="0"/>
            <a:ext cx="5762625" cy="2368550"/>
            <a:chOff x="0" y="0"/>
            <a:chExt cx="57626" cy="23689"/>
          </a:xfrm>
        </p:grpSpPr>
        <p:grpSp>
          <p:nvGrpSpPr>
            <p:cNvPr id="44" name="Grupa 44"/>
            <p:cNvGrpSpPr>
              <a:grpSpLocks/>
            </p:cNvGrpSpPr>
            <p:nvPr/>
          </p:nvGrpSpPr>
          <p:grpSpPr bwMode="auto">
            <a:xfrm>
              <a:off x="0" y="385"/>
              <a:ext cx="57626" cy="23304"/>
              <a:chOff x="0" y="385"/>
              <a:chExt cx="57626" cy="23304"/>
            </a:xfrm>
          </p:grpSpPr>
          <p:pic>
            <p:nvPicPr>
              <p:cNvPr id="45" name="Obraz 45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b="9239"/>
              <a:stretch>
                <a:fillRect/>
              </a:stretch>
            </p:blipFill>
            <p:spPr bwMode="auto">
              <a:xfrm>
                <a:off x="0" y="385"/>
                <a:ext cx="57626" cy="20315"/>
              </a:xfrm>
              <a:prstGeom prst="rect">
                <a:avLst/>
              </a:prstGeom>
              <a:noFill/>
            </p:spPr>
          </p:pic>
          <p:sp>
            <p:nvSpPr>
              <p:cNvPr id="46" name="Pole tekstowe 1"/>
              <p:cNvSpPr txBox="1">
                <a:spLocks noChangeArrowheads="1"/>
              </p:cNvSpPr>
              <p:nvPr/>
            </p:nvSpPr>
            <p:spPr bwMode="auto">
              <a:xfrm>
                <a:off x="47212" y="3274"/>
                <a:ext cx="10366" cy="2604"/>
              </a:xfrm>
              <a:prstGeom prst="rect">
                <a:avLst/>
              </a:prstGeom>
              <a:solidFill>
                <a:srgbClr val="FFFFFF"/>
              </a:solidFill>
              <a:ln w="635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5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Ilość reaktorów</a:t>
                </a:r>
                <a:endParaRPr kumimoji="0" lang="pl-PL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47" name="Pole tekstowe 2"/>
              <p:cNvSpPr txBox="1">
                <a:spLocks noChangeArrowheads="1"/>
              </p:cNvSpPr>
              <p:nvPr/>
            </p:nvSpPr>
            <p:spPr bwMode="auto">
              <a:xfrm>
                <a:off x="33353" y="21086"/>
                <a:ext cx="10366" cy="2603"/>
              </a:xfrm>
              <a:prstGeom prst="rect">
                <a:avLst/>
              </a:prstGeom>
              <a:solidFill>
                <a:srgbClr val="FFFFFF"/>
              </a:solidFill>
              <a:ln w="635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5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Liczba reaktorów</a:t>
                </a:r>
                <a:endParaRPr kumimoji="0" lang="pl-PL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48" name="Pole tekstowe 6"/>
              <p:cNvSpPr txBox="1">
                <a:spLocks noChangeArrowheads="1"/>
              </p:cNvSpPr>
              <p:nvPr/>
            </p:nvSpPr>
            <p:spPr bwMode="auto">
              <a:xfrm>
                <a:off x="1968" y="3242"/>
                <a:ext cx="5350" cy="16383"/>
              </a:xfrm>
              <a:prstGeom prst="rect">
                <a:avLst/>
              </a:prstGeom>
              <a:solidFill>
                <a:srgbClr val="FFFFFF"/>
              </a:solidFill>
              <a:ln w="635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5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8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PWR</a:t>
                </a:r>
                <a:br>
                  <a:rPr kumimoji="0" lang="pl-PL" sz="8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</a:br>
                <a:r>
                  <a:rPr kumimoji="0" lang="pl-PL" sz="1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/>
                </a:r>
                <a:br>
                  <a:rPr kumimoji="0" lang="pl-PL" sz="1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</a:br>
                <a:r>
                  <a:rPr kumimoji="0" lang="pl-PL" sz="8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BWR</a:t>
                </a:r>
                <a:br>
                  <a:rPr kumimoji="0" lang="pl-PL" sz="8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</a:br>
                <a:r>
                  <a:rPr kumimoji="0" lang="pl-PL" sz="1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/>
                </a:r>
                <a:br>
                  <a:rPr kumimoji="0" lang="pl-PL" sz="1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</a:br>
                <a:r>
                  <a:rPr kumimoji="0" lang="pl-PL" sz="8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PHWR</a:t>
                </a:r>
                <a:br>
                  <a:rPr kumimoji="0" lang="pl-PL" sz="8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</a:br>
                <a:r>
                  <a:rPr kumimoji="0" lang="pl-PL" sz="1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/>
                </a:r>
                <a:br>
                  <a:rPr kumimoji="0" lang="pl-PL" sz="1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</a:br>
                <a:r>
                  <a:rPr kumimoji="0" lang="pl-PL" sz="8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GCR</a:t>
                </a:r>
                <a:br>
                  <a:rPr kumimoji="0" lang="pl-PL" sz="8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</a:br>
                <a:r>
                  <a:rPr kumimoji="0" lang="pl-PL" sz="1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/>
                </a:r>
                <a:br>
                  <a:rPr kumimoji="0" lang="pl-PL" sz="1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</a:br>
                <a:r>
                  <a:rPr kumimoji="0" lang="pl-PL" sz="8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LWGR</a:t>
                </a:r>
                <a:br>
                  <a:rPr kumimoji="0" lang="pl-PL" sz="8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</a:br>
                <a:r>
                  <a:rPr kumimoji="0" lang="pl-PL" sz="1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/>
                </a:r>
                <a:br>
                  <a:rPr kumimoji="0" lang="pl-PL" sz="1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</a:br>
                <a:r>
                  <a:rPr kumimoji="0" lang="pl-PL" sz="8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FBR</a:t>
                </a:r>
                <a:endParaRPr kumimoji="0" lang="pl-PL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49" name="Pole tekstowe 5"/>
              <p:cNvSpPr txBox="1">
                <a:spLocks noChangeArrowheads="1"/>
              </p:cNvSpPr>
              <p:nvPr/>
            </p:nvSpPr>
            <p:spPr bwMode="auto">
              <a:xfrm>
                <a:off x="225" y="639"/>
                <a:ext cx="10367" cy="2603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5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Typ reaktora</a:t>
                </a:r>
                <a:endParaRPr kumimoji="0" lang="pl-PL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</p:grpSp>
        <p:sp>
          <p:nvSpPr>
            <p:cNvPr id="50" name="Pole tekstowe 10"/>
            <p:cNvSpPr txBox="1">
              <a:spLocks noChangeArrowheads="1"/>
            </p:cNvSpPr>
            <p:nvPr/>
          </p:nvSpPr>
          <p:spPr bwMode="auto">
            <a:xfrm>
              <a:off x="15021" y="0"/>
              <a:ext cx="27762" cy="2603"/>
            </a:xfrm>
            <a:prstGeom prst="rect">
              <a:avLst/>
            </a:prstGeom>
            <a:solidFill>
              <a:srgbClr val="FFFFFF"/>
            </a:solidFill>
            <a:ln w="635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</a:pPr>
              <a:r>
                <a:rPr kumimoji="0" lang="pl-PL" sz="9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  <a:t>Ilość reaktorów funkcjonujących na świecie: 443</a:t>
              </a:r>
              <a:endParaRPr kumimoji="0" lang="pl-P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upa 16"/>
          <p:cNvGrpSpPr>
            <a:grpSpLocks/>
          </p:cNvGrpSpPr>
          <p:nvPr/>
        </p:nvGrpSpPr>
        <p:grpSpPr bwMode="auto">
          <a:xfrm>
            <a:off x="107504" y="44624"/>
            <a:ext cx="5113337" cy="3709988"/>
            <a:chOff x="0" y="0"/>
            <a:chExt cx="51141" cy="37098"/>
          </a:xfrm>
        </p:grpSpPr>
        <p:pic>
          <p:nvPicPr>
            <p:cNvPr id="52" name="Obraz 52"/>
            <p:cNvPicPr>
              <a:picLocks noChangeAspect="1" noChangeArrowheads="1"/>
            </p:cNvPicPr>
            <p:nvPr/>
          </p:nvPicPr>
          <p:blipFill>
            <a:blip r:embed="rId2" cstate="print"/>
            <a:srcRect l="30956" t="6821" r="25789" b="6313"/>
            <a:stretch>
              <a:fillRect/>
            </a:stretch>
          </p:blipFill>
          <p:spPr bwMode="auto">
            <a:xfrm rot="-5400000">
              <a:off x="11585" y="-8982"/>
              <a:ext cx="24956" cy="48125"/>
            </a:xfrm>
            <a:prstGeom prst="rect">
              <a:avLst/>
            </a:prstGeom>
            <a:noFill/>
          </p:spPr>
        </p:pic>
        <p:sp>
          <p:nvSpPr>
            <p:cNvPr id="53" name="Pole tekstowe 11"/>
            <p:cNvSpPr txBox="1">
              <a:spLocks noChangeArrowheads="1"/>
            </p:cNvSpPr>
            <p:nvPr/>
          </p:nvSpPr>
          <p:spPr bwMode="auto">
            <a:xfrm rot="-5400000">
              <a:off x="44656" y="12570"/>
              <a:ext cx="10366" cy="2604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ClrTx/>
                <a:buSzTx/>
                <a:buFontTx/>
                <a:buNone/>
                <a:tabLst/>
              </a:pPr>
              <a:r>
                <a:rPr kumimoji="0" lang="pl-PL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  <a:t>Liczba reaktorów</a:t>
              </a:r>
              <a:endParaRPr kumimoji="0" lang="pl-P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54" name="Pole tekstowe 12"/>
            <p:cNvSpPr txBox="1">
              <a:spLocks noChangeArrowheads="1"/>
            </p:cNvSpPr>
            <p:nvPr/>
          </p:nvSpPr>
          <p:spPr bwMode="auto">
            <a:xfrm>
              <a:off x="14382" y="0"/>
              <a:ext cx="20527" cy="2603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ClrTx/>
                <a:buSzTx/>
                <a:buFontTx/>
                <a:buNone/>
                <a:tabLst/>
              </a:pPr>
              <a:r>
                <a:rPr kumimoji="0" lang="pl-PL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  <a:t>Ilość reaktorów na świecie : 443</a:t>
              </a:r>
              <a:endParaRPr kumimoji="0" lang="pl-P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55" name="Pole tekstowe 13"/>
            <p:cNvSpPr txBox="1">
              <a:spLocks noChangeArrowheads="1"/>
            </p:cNvSpPr>
            <p:nvPr/>
          </p:nvSpPr>
          <p:spPr bwMode="auto">
            <a:xfrm rot="-5400000">
              <a:off x="18684" y="8229"/>
              <a:ext cx="10367" cy="4737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</a:pPr>
              <a:r>
                <a:rPr kumimoji="0" lang="pl-P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  <a:t>USA</a:t>
              </a:r>
              <a:br>
                <a:rPr kumimoji="0" lang="pl-P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</a:br>
              <a:r>
                <a:rPr kumimoji="0" lang="pl-P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  <a:t>Francja</a:t>
              </a:r>
              <a:br>
                <a:rPr kumimoji="0" lang="pl-P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</a:br>
              <a:r>
                <a:rPr kumimoji="0" lang="pl-P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  <a:t>Japonia</a:t>
              </a:r>
              <a:br>
                <a:rPr kumimoji="0" lang="pl-P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</a:br>
              <a:r>
                <a:rPr kumimoji="0" lang="pl-P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  <a:t>Rosja</a:t>
              </a:r>
              <a:br>
                <a:rPr kumimoji="0" lang="pl-P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</a:br>
              <a:r>
                <a:rPr kumimoji="0" lang="pl-P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  <a:t>Chiny</a:t>
              </a:r>
              <a:br>
                <a:rPr kumimoji="0" lang="pl-P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</a:br>
              <a:r>
                <a:rPr kumimoji="0" lang="pl-P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  <a:t>Korea Płd.</a:t>
              </a:r>
              <a:br>
                <a:rPr kumimoji="0" lang="pl-P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</a:br>
              <a:r>
                <a:rPr kumimoji="0" lang="pl-P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  <a:t>Indie</a:t>
              </a:r>
              <a:br>
                <a:rPr kumimoji="0" lang="pl-P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</a:br>
              <a:r>
                <a:rPr kumimoji="0" lang="pl-P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  <a:t>Kanada</a:t>
              </a:r>
              <a:br>
                <a:rPr kumimoji="0" lang="pl-P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</a:br>
              <a:r>
                <a:rPr kumimoji="0" lang="pl-P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  <a:t>Wielka Brytania</a:t>
              </a:r>
              <a:br>
                <a:rPr kumimoji="0" lang="pl-P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</a:br>
              <a:r>
                <a:rPr kumimoji="0" lang="pl-P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  <a:t>Ukraina</a:t>
              </a:r>
              <a:br>
                <a:rPr kumimoji="0" lang="pl-P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</a:br>
              <a:r>
                <a:rPr kumimoji="0" lang="pl-P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  <a:t>Szwecja</a:t>
              </a:r>
              <a:br>
                <a:rPr kumimoji="0" lang="pl-P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</a:br>
              <a:r>
                <a:rPr kumimoji="0" lang="pl-P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  <a:t>Niemcy</a:t>
              </a:r>
              <a:br>
                <a:rPr kumimoji="0" lang="pl-P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</a:br>
              <a:r>
                <a:rPr kumimoji="0" lang="pl-P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  <a:t>Belgia</a:t>
              </a:r>
              <a:br>
                <a:rPr kumimoji="0" lang="pl-P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</a:br>
              <a:r>
                <a:rPr kumimoji="0" lang="pl-P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  <a:t>Hiszpania</a:t>
              </a:r>
              <a:br>
                <a:rPr kumimoji="0" lang="pl-P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</a:br>
              <a:r>
                <a:rPr kumimoji="0" lang="pl-P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  <a:t>Czechy</a:t>
              </a:r>
              <a:br>
                <a:rPr kumimoji="0" lang="pl-P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</a:br>
              <a:r>
                <a:rPr kumimoji="0" lang="pl-P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  <a:t>Szwajcaria</a:t>
              </a:r>
              <a:br>
                <a:rPr kumimoji="0" lang="pl-P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</a:br>
              <a:r>
                <a:rPr kumimoji="0" lang="pl-P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  <a:t>Finlandia</a:t>
              </a:r>
              <a:br>
                <a:rPr kumimoji="0" lang="pl-P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</a:br>
              <a:r>
                <a:rPr kumimoji="0" lang="pl-P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  <a:t>Węgry</a:t>
              </a:r>
              <a:br>
                <a:rPr kumimoji="0" lang="pl-P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</a:br>
              <a:r>
                <a:rPr kumimoji="0" lang="pl-P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  <a:t>Słowacja</a:t>
              </a:r>
              <a:br>
                <a:rPr kumimoji="0" lang="pl-P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</a:br>
              <a:r>
                <a:rPr kumimoji="0" lang="pl-P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  <a:t>Argentyna</a:t>
              </a:r>
              <a:br>
                <a:rPr kumimoji="0" lang="pl-P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</a:br>
              <a:r>
                <a:rPr kumimoji="0" lang="pl-P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  <a:t>Pakistan</a:t>
              </a:r>
              <a:br>
                <a:rPr kumimoji="0" lang="pl-P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</a:br>
              <a:r>
                <a:rPr kumimoji="0" lang="pl-P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  <a:t>Brazylia</a:t>
              </a:r>
              <a:br>
                <a:rPr kumimoji="0" lang="pl-P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</a:br>
              <a:r>
                <a:rPr kumimoji="0" lang="pl-P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  <a:t>Bułgaria</a:t>
              </a:r>
              <a:br>
                <a:rPr kumimoji="0" lang="pl-P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</a:br>
              <a:r>
                <a:rPr kumimoji="0" lang="pl-P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  <a:t>Meksyk</a:t>
              </a:r>
              <a:br>
                <a:rPr kumimoji="0" lang="pl-P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</a:br>
              <a:r>
                <a:rPr kumimoji="0" lang="pl-P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  <a:t>Rumunia</a:t>
              </a:r>
              <a:br>
                <a:rPr kumimoji="0" lang="pl-P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</a:br>
              <a:r>
                <a:rPr kumimoji="0" lang="pl-P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  <a:t>RPA</a:t>
              </a:r>
              <a:br>
                <a:rPr kumimoji="0" lang="pl-P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</a:br>
              <a:r>
                <a:rPr kumimoji="0" lang="pl-P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  <a:t>Armenia</a:t>
              </a:r>
              <a:br>
                <a:rPr kumimoji="0" lang="pl-P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</a:br>
              <a:r>
                <a:rPr kumimoji="0" lang="pl-P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  <a:t>Irak</a:t>
              </a:r>
              <a:br>
                <a:rPr kumimoji="0" lang="pl-P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</a:br>
              <a:r>
                <a:rPr kumimoji="0" lang="pl-P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  <a:t>Holandia</a:t>
              </a:r>
              <a:br>
                <a:rPr kumimoji="0" lang="pl-P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</a:br>
              <a:r>
                <a:rPr kumimoji="0" lang="pl-P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  <a:t>Słowenia</a:t>
              </a:r>
              <a:endParaRPr kumimoji="0" lang="pl-P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 t="12362"/>
          <a:stretch/>
        </p:blipFill>
        <p:spPr bwMode="auto">
          <a:xfrm>
            <a:off x="1588" y="0"/>
            <a:ext cx="4718013" cy="275522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/>
            </a:ext>
          </a:extLst>
        </p:spPr>
      </p:pic>
      <p:grpSp>
        <p:nvGrpSpPr>
          <p:cNvPr id="3074" name="Grupa 17"/>
          <p:cNvGrpSpPr>
            <a:grpSpLocks/>
          </p:cNvGrpSpPr>
          <p:nvPr/>
        </p:nvGrpSpPr>
        <p:grpSpPr bwMode="auto">
          <a:xfrm>
            <a:off x="4794230" y="404664"/>
            <a:ext cx="1100282" cy="1944742"/>
            <a:chOff x="62" y="0"/>
            <a:chExt cx="10993" cy="19449"/>
          </a:xfrm>
        </p:grpSpPr>
        <p:sp>
          <p:nvSpPr>
            <p:cNvPr id="36" name="Elipsa 36"/>
            <p:cNvSpPr>
              <a:spLocks noChangeArrowheads="1"/>
            </p:cNvSpPr>
            <p:nvPr/>
          </p:nvSpPr>
          <p:spPr bwMode="auto">
            <a:xfrm>
              <a:off x="62" y="574"/>
              <a:ext cx="1466" cy="1467"/>
            </a:xfrm>
            <a:prstGeom prst="ellipse">
              <a:avLst/>
            </a:prstGeom>
            <a:solidFill>
              <a:srgbClr val="99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7" name="Elipsa 37"/>
            <p:cNvSpPr>
              <a:spLocks noChangeArrowheads="1"/>
            </p:cNvSpPr>
            <p:nvPr/>
          </p:nvSpPr>
          <p:spPr bwMode="auto">
            <a:xfrm>
              <a:off x="137" y="4168"/>
              <a:ext cx="1467" cy="1467"/>
            </a:xfrm>
            <a:prstGeom prst="ellipse">
              <a:avLst/>
            </a:prstGeom>
            <a:solidFill>
              <a:srgbClr val="FF66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8" name="Prostokąt 38"/>
            <p:cNvSpPr>
              <a:spLocks noChangeArrowheads="1"/>
            </p:cNvSpPr>
            <p:nvPr/>
          </p:nvSpPr>
          <p:spPr bwMode="auto">
            <a:xfrm>
              <a:off x="2280" y="0"/>
              <a:ext cx="6699" cy="2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ClrTx/>
                <a:buSzTx/>
                <a:buFontTx/>
                <a:buNone/>
                <a:tabLst/>
              </a:pPr>
              <a:r>
                <a:rPr kumimoji="0" lang="pl-PL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funkcjonuje</a:t>
              </a:r>
              <a:endParaRPr kumimoji="0" lang="pl-P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Prostokąt 39"/>
            <p:cNvSpPr>
              <a:spLocks noChangeArrowheads="1"/>
            </p:cNvSpPr>
            <p:nvPr/>
          </p:nvSpPr>
          <p:spPr bwMode="auto">
            <a:xfrm>
              <a:off x="2280" y="12870"/>
              <a:ext cx="6641" cy="2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ClrTx/>
                <a:buSzTx/>
                <a:buFontTx/>
                <a:buNone/>
                <a:tabLst/>
              </a:pPr>
              <a:r>
                <a:rPr kumimoji="0" lang="pl-PL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planowanie</a:t>
              </a:r>
              <a:endParaRPr kumimoji="0" lang="pl-P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Prostokąt 40"/>
            <p:cNvSpPr>
              <a:spLocks noChangeArrowheads="1"/>
            </p:cNvSpPr>
            <p:nvPr/>
          </p:nvSpPr>
          <p:spPr bwMode="auto">
            <a:xfrm>
              <a:off x="2280" y="17296"/>
              <a:ext cx="6419" cy="2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ClrTx/>
                <a:buSzTx/>
                <a:buFontTx/>
                <a:buNone/>
                <a:tabLst/>
              </a:pPr>
              <a:r>
                <a:rPr kumimoji="0" lang="pl-PL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nie pracuje</a:t>
              </a:r>
              <a:endParaRPr kumimoji="0" lang="pl-P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Prostokąt 41"/>
            <p:cNvSpPr>
              <a:spLocks noChangeArrowheads="1"/>
            </p:cNvSpPr>
            <p:nvPr/>
          </p:nvSpPr>
          <p:spPr bwMode="auto">
            <a:xfrm>
              <a:off x="2280" y="8413"/>
              <a:ext cx="7321" cy="2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ClrTx/>
                <a:buSzTx/>
                <a:buFontTx/>
                <a:buNone/>
                <a:tabLst/>
              </a:pPr>
              <a:r>
                <a:rPr kumimoji="0" lang="pl-PL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trwa budowa</a:t>
              </a:r>
              <a:endParaRPr kumimoji="0" lang="pl-P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Prostokąt 42"/>
            <p:cNvSpPr>
              <a:spLocks noChangeArrowheads="1"/>
            </p:cNvSpPr>
            <p:nvPr/>
          </p:nvSpPr>
          <p:spPr bwMode="auto">
            <a:xfrm>
              <a:off x="2280" y="3549"/>
              <a:ext cx="8775" cy="29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ClrTx/>
                <a:buSzTx/>
                <a:buFontTx/>
                <a:buNone/>
                <a:tabLst/>
              </a:pPr>
              <a:r>
                <a:rPr kumimoji="0" lang="pl-PL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wyłączona</a:t>
              </a:r>
              <a:br>
                <a:rPr kumimoji="0" lang="pl-PL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</a:br>
              <a:r>
                <a:rPr kumimoji="0" lang="pl-PL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z eksploatacji</a:t>
              </a:r>
              <a:endParaRPr kumimoji="0" lang="pl-P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3086" name="Picture 14" descr="X:\AGH\Publications &amp; Posters &amp; Workshop\PGE artykuł\PGE-GEN234\Znacznik_0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13424" y="1688108"/>
            <a:ext cx="164592" cy="266117"/>
          </a:xfrm>
          <a:prstGeom prst="rect">
            <a:avLst/>
          </a:prstGeom>
          <a:noFill/>
        </p:spPr>
      </p:pic>
      <p:pic>
        <p:nvPicPr>
          <p:cNvPr id="3087" name="Picture 15" descr="X:\AGH\Publications &amp; Posters &amp; Workshop\PGE artykuł\PGE-GEN234\Znacznik_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26756" y="1243360"/>
            <a:ext cx="164592" cy="266524"/>
          </a:xfrm>
          <a:prstGeom prst="rect">
            <a:avLst/>
          </a:prstGeom>
          <a:noFill/>
        </p:spPr>
      </p:pic>
      <p:pic>
        <p:nvPicPr>
          <p:cNvPr id="3088" name="Picture 16" descr="X:\AGH\Publications &amp; Posters &amp; Workshop\PGE artykuł\PGE-GEN234\Znacznik_03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13424" y="2120156"/>
            <a:ext cx="164592" cy="2668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/>
          <p:nvPr/>
        </p:nvPicPr>
        <p:blipFill>
          <a:blip r:embed="rId2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 bwMode="auto">
          <a:xfrm>
            <a:off x="0" y="0"/>
            <a:ext cx="5597796" cy="321020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/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upa 11"/>
          <p:cNvGrpSpPr>
            <a:grpSpLocks/>
          </p:cNvGrpSpPr>
          <p:nvPr/>
        </p:nvGrpSpPr>
        <p:grpSpPr bwMode="auto">
          <a:xfrm>
            <a:off x="0" y="0"/>
            <a:ext cx="5624513" cy="2446337"/>
            <a:chOff x="0" y="0"/>
            <a:chExt cx="56238" cy="24458"/>
          </a:xfrm>
        </p:grpSpPr>
        <p:grpSp>
          <p:nvGrpSpPr>
            <p:cNvPr id="57" name="Grupa 57"/>
            <p:cNvGrpSpPr>
              <a:grpSpLocks/>
            </p:cNvGrpSpPr>
            <p:nvPr/>
          </p:nvGrpSpPr>
          <p:grpSpPr bwMode="auto">
            <a:xfrm>
              <a:off x="0" y="1301"/>
              <a:ext cx="56238" cy="23157"/>
              <a:chOff x="0" y="1301"/>
              <a:chExt cx="56238" cy="23156"/>
            </a:xfrm>
          </p:grpSpPr>
          <p:pic>
            <p:nvPicPr>
              <p:cNvPr id="58" name="Obraz 58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l="6763" t="10339" r="18793" b="8754"/>
              <a:stretch>
                <a:fillRect/>
              </a:stretch>
            </p:blipFill>
            <p:spPr bwMode="auto">
              <a:xfrm>
                <a:off x="3764" y="3436"/>
                <a:ext cx="42862" cy="18860"/>
              </a:xfrm>
              <a:prstGeom prst="rect">
                <a:avLst/>
              </a:prstGeom>
              <a:noFill/>
            </p:spPr>
          </p:pic>
          <p:sp>
            <p:nvSpPr>
              <p:cNvPr id="59" name="Pole tekstowe 15"/>
              <p:cNvSpPr txBox="1">
                <a:spLocks noChangeArrowheads="1"/>
              </p:cNvSpPr>
              <p:nvPr/>
            </p:nvSpPr>
            <p:spPr bwMode="auto">
              <a:xfrm>
                <a:off x="45872" y="4187"/>
                <a:ext cx="10366" cy="2604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5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Ilość reaktorów</a:t>
                </a:r>
                <a:endParaRPr kumimoji="0" lang="pl-PL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60" name="Pole tekstowe 16"/>
              <p:cNvSpPr txBox="1">
                <a:spLocks noChangeArrowheads="1"/>
              </p:cNvSpPr>
              <p:nvPr/>
            </p:nvSpPr>
            <p:spPr bwMode="auto">
              <a:xfrm>
                <a:off x="0" y="1301"/>
                <a:ext cx="10366" cy="2604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5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Typ reaktora</a:t>
                </a:r>
                <a:endParaRPr kumimoji="0" lang="pl-PL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61" name="Text Box 7"/>
              <p:cNvSpPr txBox="1">
                <a:spLocks noChangeArrowheads="1"/>
              </p:cNvSpPr>
              <p:nvPr/>
            </p:nvSpPr>
            <p:spPr bwMode="auto">
              <a:xfrm>
                <a:off x="32902" y="21854"/>
                <a:ext cx="10367" cy="2604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5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Liczba reaktorów</a:t>
                </a:r>
                <a:endParaRPr kumimoji="0" lang="pl-PL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62" name="Pole tekstowe 18"/>
              <p:cNvSpPr txBox="1">
                <a:spLocks noChangeArrowheads="1"/>
              </p:cNvSpPr>
              <p:nvPr/>
            </p:nvSpPr>
            <p:spPr bwMode="auto">
              <a:xfrm>
                <a:off x="2511" y="3905"/>
                <a:ext cx="5095" cy="17923"/>
              </a:xfrm>
              <a:prstGeom prst="rect">
                <a:avLst/>
              </a:prstGeom>
              <a:solidFill>
                <a:srgbClr val="FFFFFF"/>
              </a:solidFill>
              <a:ln w="635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5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8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PWR</a:t>
                </a:r>
                <a:br>
                  <a:rPr kumimoji="0" lang="pl-PL" sz="8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</a:br>
                <a:r>
                  <a:rPr kumimoji="0" lang="pl-PL" sz="14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/>
                </a:r>
                <a:br>
                  <a:rPr kumimoji="0" lang="pl-PL" sz="14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</a:br>
                <a:r>
                  <a:rPr kumimoji="0" lang="pl-PL" sz="8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BWR</a:t>
                </a:r>
                <a:br>
                  <a:rPr kumimoji="0" lang="pl-PL" sz="8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</a:br>
                <a:r>
                  <a:rPr kumimoji="0" lang="pl-PL" sz="16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/>
                </a:r>
                <a:br>
                  <a:rPr kumimoji="0" lang="pl-PL" sz="16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</a:br>
                <a:r>
                  <a:rPr kumimoji="0" lang="pl-PL" sz="8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PHWR</a:t>
                </a:r>
                <a:br>
                  <a:rPr kumimoji="0" lang="pl-PL" sz="8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</a:br>
                <a:r>
                  <a:rPr kumimoji="0" lang="pl-PL" sz="15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/>
                </a:r>
                <a:br>
                  <a:rPr kumimoji="0" lang="pl-PL" sz="15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</a:br>
                <a:r>
                  <a:rPr kumimoji="0" lang="pl-PL" sz="8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FBR</a:t>
                </a:r>
                <a:br>
                  <a:rPr kumimoji="0" lang="pl-PL" sz="8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</a:br>
                <a:r>
                  <a:rPr kumimoji="0" lang="pl-PL" sz="15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/>
                </a:r>
                <a:br>
                  <a:rPr kumimoji="0" lang="pl-PL" sz="15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</a:br>
                <a:r>
                  <a:rPr kumimoji="0" lang="pl-PL" sz="8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HTGR</a:t>
                </a:r>
                <a:endParaRPr kumimoji="0" lang="pl-PL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</p:grpSp>
        <p:sp>
          <p:nvSpPr>
            <p:cNvPr id="63" name="Pole tekstowe 10"/>
            <p:cNvSpPr txBox="1">
              <a:spLocks noChangeArrowheads="1"/>
            </p:cNvSpPr>
            <p:nvPr/>
          </p:nvSpPr>
          <p:spPr bwMode="auto">
            <a:xfrm>
              <a:off x="11314" y="0"/>
              <a:ext cx="27762" cy="2603"/>
            </a:xfrm>
            <a:prstGeom prst="rect">
              <a:avLst/>
            </a:prstGeom>
            <a:solidFill>
              <a:srgbClr val="FFFFFF"/>
            </a:solidFill>
            <a:ln w="635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</a:pPr>
              <a:r>
                <a:rPr kumimoji="0" lang="pl-PL" sz="9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  <a:t>Ilość reaktorów funkcjonujących na świecie: 443</a:t>
              </a:r>
              <a:endParaRPr kumimoji="0" lang="pl-P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32184" y="56000"/>
          <a:ext cx="6096000" cy="322898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430122"/>
                <a:gridCol w="855878"/>
                <a:gridCol w="952195"/>
                <a:gridCol w="1139952"/>
                <a:gridCol w="1717853"/>
              </a:tblGrid>
              <a:tr h="1657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 dirty="0"/>
                        <a:t>Model reaktora</a:t>
                      </a:r>
                      <a:endParaRPr lang="pl-PL" sz="11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Generacja</a:t>
                      </a:r>
                      <a:endParaRPr lang="pl-PL"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Typ reaktora</a:t>
                      </a:r>
                      <a:endParaRPr lang="pl-PL"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Moc [MW</a:t>
                      </a:r>
                      <a:r>
                        <a:rPr lang="pl-PL" sz="1100" baseline="-25000"/>
                        <a:t>el</a:t>
                      </a:r>
                      <a:r>
                        <a:rPr lang="pl-PL" sz="1100"/>
                        <a:t>]</a:t>
                      </a:r>
                      <a:endParaRPr lang="pl-PL"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 dirty="0"/>
                        <a:t>Gł. siedziba firmy</a:t>
                      </a:r>
                      <a:endParaRPr lang="pl-PL" sz="11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7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 dirty="0"/>
                        <a:t>ACPR1000+</a:t>
                      </a:r>
                      <a:endParaRPr lang="pl-PL" sz="11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III</a:t>
                      </a:r>
                      <a:endParaRPr lang="pl-PL"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PWR</a:t>
                      </a:r>
                      <a:endParaRPr lang="pl-PL"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1600</a:t>
                      </a:r>
                      <a:endParaRPr lang="pl-PL"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 dirty="0"/>
                        <a:t>Chiny</a:t>
                      </a:r>
                      <a:endParaRPr lang="pl-PL" sz="11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657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 dirty="0"/>
                        <a:t>ABWR</a:t>
                      </a:r>
                      <a:endParaRPr lang="pl-PL" sz="11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III</a:t>
                      </a:r>
                      <a:endParaRPr lang="pl-PL"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BWR</a:t>
                      </a:r>
                      <a:endParaRPr lang="pl-PL"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1350</a:t>
                      </a:r>
                      <a:endParaRPr lang="pl-PL"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 dirty="0"/>
                        <a:t>USA</a:t>
                      </a:r>
                      <a:endParaRPr lang="pl-PL" sz="11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00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APWR(+)</a:t>
                      </a:r>
                      <a:endParaRPr lang="pl-PL"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III</a:t>
                      </a:r>
                      <a:endParaRPr lang="pl-PL"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PWR</a:t>
                      </a:r>
                      <a:endParaRPr lang="pl-PL"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1538(1700)</a:t>
                      </a:r>
                      <a:endParaRPr lang="pl-PL"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Japonia</a:t>
                      </a:r>
                      <a:endParaRPr lang="pl-PL"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57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 dirty="0" err="1"/>
                        <a:t>Enhanced</a:t>
                      </a:r>
                      <a:r>
                        <a:rPr lang="pl-PL" sz="1100" dirty="0"/>
                        <a:t> CANDU 6</a:t>
                      </a:r>
                      <a:endParaRPr lang="pl-PL" sz="11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III</a:t>
                      </a:r>
                      <a:endParaRPr lang="pl-PL"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PHWR</a:t>
                      </a:r>
                      <a:endParaRPr lang="pl-PL"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740</a:t>
                      </a:r>
                      <a:endParaRPr lang="pl-PL"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Kanada</a:t>
                      </a:r>
                      <a:endParaRPr lang="pl-PL"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57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VVER-1000/392</a:t>
                      </a:r>
                      <a:endParaRPr lang="pl-PL"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III</a:t>
                      </a:r>
                      <a:endParaRPr lang="pl-PL"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PWR</a:t>
                      </a:r>
                      <a:endParaRPr lang="pl-PL"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1000</a:t>
                      </a:r>
                      <a:endParaRPr lang="pl-PL"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Rosja</a:t>
                      </a:r>
                      <a:endParaRPr lang="pl-PL"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57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AP600</a:t>
                      </a:r>
                      <a:endParaRPr lang="pl-PL"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 dirty="0"/>
                        <a:t>III</a:t>
                      </a:r>
                      <a:endParaRPr lang="pl-PL" sz="11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PWR</a:t>
                      </a:r>
                      <a:endParaRPr lang="pl-PL"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600</a:t>
                      </a:r>
                      <a:endParaRPr lang="pl-PL"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USA</a:t>
                      </a:r>
                      <a:endParaRPr lang="pl-PL"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57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System 80+</a:t>
                      </a:r>
                      <a:endParaRPr lang="pl-PL"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III</a:t>
                      </a:r>
                      <a:endParaRPr lang="pl-PL"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PWR</a:t>
                      </a:r>
                      <a:endParaRPr lang="pl-PL"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1300</a:t>
                      </a:r>
                      <a:endParaRPr lang="pl-PL"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USA/Korea Płd.</a:t>
                      </a:r>
                      <a:endParaRPr lang="pl-PL"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57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AHWR</a:t>
                      </a:r>
                      <a:endParaRPr lang="pl-PL"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 dirty="0"/>
                        <a:t>III</a:t>
                      </a:r>
                      <a:endParaRPr lang="pl-PL" sz="11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PHWR</a:t>
                      </a:r>
                      <a:endParaRPr lang="pl-PL"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300</a:t>
                      </a:r>
                      <a:endParaRPr lang="pl-PL"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Indie</a:t>
                      </a:r>
                      <a:endParaRPr lang="pl-PL"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57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ACR-1000</a:t>
                      </a:r>
                      <a:endParaRPr lang="pl-PL"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 dirty="0"/>
                        <a:t>III+</a:t>
                      </a:r>
                      <a:endParaRPr lang="pl-PL" sz="11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PHWR</a:t>
                      </a:r>
                      <a:endParaRPr lang="pl-PL"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1200</a:t>
                      </a:r>
                      <a:endParaRPr lang="pl-PL"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Kanada</a:t>
                      </a:r>
                      <a:endParaRPr lang="pl-PL"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57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AP1000</a:t>
                      </a:r>
                      <a:endParaRPr lang="pl-PL"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III+</a:t>
                      </a:r>
                      <a:endParaRPr lang="pl-PL"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 dirty="0"/>
                        <a:t>PWR</a:t>
                      </a:r>
                      <a:endParaRPr lang="pl-PL" sz="11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1000</a:t>
                      </a:r>
                      <a:endParaRPr lang="pl-PL"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USA</a:t>
                      </a:r>
                      <a:endParaRPr lang="pl-PL"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57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ESBWR</a:t>
                      </a:r>
                      <a:endParaRPr lang="pl-PL"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III+</a:t>
                      </a:r>
                      <a:endParaRPr lang="pl-PL"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 dirty="0"/>
                        <a:t>BWR</a:t>
                      </a:r>
                      <a:endParaRPr lang="pl-PL" sz="11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1520</a:t>
                      </a:r>
                      <a:endParaRPr lang="pl-PL"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USA</a:t>
                      </a:r>
                      <a:endParaRPr lang="pl-PL"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57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EPR</a:t>
                      </a:r>
                      <a:endParaRPr lang="pl-PL"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III+</a:t>
                      </a:r>
                      <a:endParaRPr lang="pl-PL"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 dirty="0"/>
                        <a:t>PWR</a:t>
                      </a:r>
                      <a:endParaRPr lang="pl-PL" sz="11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1650</a:t>
                      </a:r>
                      <a:endParaRPr lang="pl-PL"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Francja/Niemcy</a:t>
                      </a:r>
                      <a:endParaRPr lang="pl-PL"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57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APR1400</a:t>
                      </a:r>
                      <a:endParaRPr lang="pl-PL"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III+</a:t>
                      </a:r>
                      <a:endParaRPr lang="pl-PL"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PWR</a:t>
                      </a:r>
                      <a:endParaRPr lang="pl-PL"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 dirty="0"/>
                        <a:t>1300</a:t>
                      </a:r>
                      <a:endParaRPr lang="pl-PL" sz="11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USA/Korea Płd.</a:t>
                      </a:r>
                      <a:endParaRPr lang="pl-PL"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57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VVER-1200</a:t>
                      </a:r>
                      <a:endParaRPr lang="pl-PL"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III+</a:t>
                      </a:r>
                      <a:endParaRPr lang="pl-PL"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PWR</a:t>
                      </a:r>
                      <a:endParaRPr lang="pl-PL"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 dirty="0"/>
                        <a:t>1200</a:t>
                      </a:r>
                      <a:endParaRPr lang="pl-PL" sz="11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Rosja</a:t>
                      </a:r>
                      <a:endParaRPr lang="pl-PL"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57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VVER-1300</a:t>
                      </a:r>
                      <a:endParaRPr lang="pl-PL"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III+</a:t>
                      </a:r>
                      <a:endParaRPr lang="pl-PL"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PWR</a:t>
                      </a:r>
                      <a:endParaRPr lang="pl-PL"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 dirty="0"/>
                        <a:t>1255</a:t>
                      </a:r>
                      <a:endParaRPr lang="pl-PL" sz="11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Rosja</a:t>
                      </a:r>
                      <a:endParaRPr lang="pl-PL"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57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EU-ABWR</a:t>
                      </a:r>
                      <a:endParaRPr lang="pl-PL"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III+</a:t>
                      </a:r>
                      <a:endParaRPr lang="pl-PL"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BWR</a:t>
                      </a:r>
                      <a:endParaRPr lang="pl-PL"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1600</a:t>
                      </a:r>
                      <a:endParaRPr lang="pl-PL"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 dirty="0"/>
                        <a:t>Japonia</a:t>
                      </a:r>
                      <a:endParaRPr lang="pl-PL" sz="11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57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 dirty="0" err="1"/>
                        <a:t>B&amp;W</a:t>
                      </a:r>
                      <a:r>
                        <a:rPr lang="pl-PL" sz="1100" dirty="0"/>
                        <a:t> </a:t>
                      </a:r>
                      <a:r>
                        <a:rPr lang="pl-PL" sz="1100" dirty="0" err="1"/>
                        <a:t>mPower</a:t>
                      </a:r>
                      <a:endParaRPr lang="pl-PL" sz="11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III++</a:t>
                      </a:r>
                      <a:endParaRPr lang="pl-PL"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SMR(iPWR)</a:t>
                      </a:r>
                      <a:endParaRPr lang="pl-PL"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180</a:t>
                      </a:r>
                      <a:endParaRPr lang="pl-PL"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 dirty="0"/>
                        <a:t>USA</a:t>
                      </a:r>
                      <a:endParaRPr lang="pl-PL" sz="11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275</Words>
  <Application>Microsoft Office PowerPoint</Application>
  <PresentationFormat>Pokaz na ekranie (4:3)</PresentationFormat>
  <Paragraphs>162</Paragraphs>
  <Slides>10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1" baseType="lpstr">
      <vt:lpstr>Motyw pakietu Office</vt:lpstr>
      <vt:lpstr>Slajd 1</vt:lpstr>
      <vt:lpstr>Slajd 2</vt:lpstr>
      <vt:lpstr>Slajd 3</vt:lpstr>
      <vt:lpstr>Slajd 4</vt:lpstr>
      <vt:lpstr>Slajd 5</vt:lpstr>
      <vt:lpstr>Slajd 6</vt:lpstr>
      <vt:lpstr>Slajd 7</vt:lpstr>
      <vt:lpstr>Slajd 8</vt:lpstr>
      <vt:lpstr>Slajd 9</vt:lpstr>
      <vt:lpstr>Slajd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Nuclear Wizard</dc:creator>
  <cp:lastModifiedBy>Nuclear Wizard</cp:lastModifiedBy>
  <cp:revision>44</cp:revision>
  <dcterms:modified xsi:type="dcterms:W3CDTF">2015-04-25T10:17:35Z</dcterms:modified>
</cp:coreProperties>
</file>