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F25718-8F1A-484A-B484-E99A1BA6A8C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079459C-B85A-442D-9C03-AABEDA748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73B8CDB-6542-4426-8984-64F58C915104}"/>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E60A1C48-2565-4F36-BABF-1FC2E0618BF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E597362-B14B-469A-9332-9FB62AEFBF83}"/>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185278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78EC6-72E5-46E4-809E-26A7621EAB4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473DF44-F38A-4383-8F19-801AF63F2E5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66EDDA-E77B-44A0-B819-48B669C375ED}"/>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3E09E8E5-52DE-4662-AA05-7A771D3D34A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40EC40D-9D0B-40E8-8EEE-0CFED930E71E}"/>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254122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9BB5A69-79E9-40A9-A635-ACB5FE9E982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D8B9BE6-F42F-488A-AF60-8B4BBB86859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5442773-8045-44DA-AB87-E97FE65E8A75}"/>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BBB8801B-752D-4409-B188-CE294D3047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F8E6E5-39D6-4DF0-AB82-7A6C7C039B8A}"/>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13727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708B99-524B-480F-BFDA-5A82FA1947B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D9802BE-4E06-4A88-BDF1-EC22B2174F0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20B45C7-25FF-4904-9198-D658560688E9}"/>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FE160E95-0F5A-4679-9BA5-62C6638849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2B1DB8C-E218-4A1D-84B1-7FFC02EA284F}"/>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94942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73C060-EDB6-4494-8874-FCDF5555B76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7AC64A1-5F71-4167-8406-7136DF9D8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EB13BF1-B478-4C10-96A6-4217B3D65C76}"/>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AB4BDE64-E4A6-4425-AD78-16BAD8E13A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2184B5-A68E-419C-B837-58CFFF937A13}"/>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147548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47FE59-94D3-4C1C-8287-8357A01E512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96A65C8-291D-4E81-8C41-3031277DABC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080977F-1008-46D7-8D85-B62C9A2637A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0BF2C5C-7553-46A3-9473-319B9B1CFDE5}"/>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6" name="Нижний колонтитул 5">
            <a:extLst>
              <a:ext uri="{FF2B5EF4-FFF2-40B4-BE49-F238E27FC236}">
                <a16:creationId xmlns:a16="http://schemas.microsoft.com/office/drawing/2014/main" id="{4EA87408-EAC9-424F-A7E7-804F2B9D58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25749A-11F3-4BFF-98DA-2D623D235810}"/>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27708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D81C0-D2C6-484B-9104-8E9FCC533C2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004B26B-246B-45F6-8F2A-E29456D82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E01F389-705C-41A5-871A-EEEC9D9313C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88CC427-63E0-4C76-AFF5-BD8E5EBCA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BF196B8-5489-4CC7-81C6-4DBD0642FFD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14EB04D-9ADE-4C42-8909-E1712A270262}"/>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8" name="Нижний колонтитул 7">
            <a:extLst>
              <a:ext uri="{FF2B5EF4-FFF2-40B4-BE49-F238E27FC236}">
                <a16:creationId xmlns:a16="http://schemas.microsoft.com/office/drawing/2014/main" id="{C5BC8AC6-F1F2-442F-B97A-B4C9FFBAAEB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15EC11E-3F2C-4BBF-980C-A256EB70B199}"/>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32201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1F44B-F398-4F1E-A404-92CB7C639FD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708DA3E-47AC-4DA4-915A-1EC4EF3DB25A}"/>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4" name="Нижний колонтитул 3">
            <a:extLst>
              <a:ext uri="{FF2B5EF4-FFF2-40B4-BE49-F238E27FC236}">
                <a16:creationId xmlns:a16="http://schemas.microsoft.com/office/drawing/2014/main" id="{B0D7226C-2EA0-48E4-89FD-63AFCBD531B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183556A-9D14-4B11-9153-0811CB2E32C6}"/>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206982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8CB502E-F25F-48B7-8B45-A6071EDAC07D}"/>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3" name="Нижний колонтитул 2">
            <a:extLst>
              <a:ext uri="{FF2B5EF4-FFF2-40B4-BE49-F238E27FC236}">
                <a16:creationId xmlns:a16="http://schemas.microsoft.com/office/drawing/2014/main" id="{C795093B-2C0A-40DC-B752-164053B5D97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4D24375-ECFC-4FE0-8004-3F802EC69F93}"/>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27700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0A15C-A862-4C8F-8B17-69C53EAC1C4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9677091-63C1-48F4-99D5-9CCF193CF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A0B5A49-ABDF-498D-BB20-20182E404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4C66993-BA15-4415-859B-2A2592282BD9}"/>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6" name="Нижний колонтитул 5">
            <a:extLst>
              <a:ext uri="{FF2B5EF4-FFF2-40B4-BE49-F238E27FC236}">
                <a16:creationId xmlns:a16="http://schemas.microsoft.com/office/drawing/2014/main" id="{E2CD76E8-5B82-4CFF-B1D0-F4CEC0FF3DA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05C4780-A98C-4E95-A6DF-D1863CAB6C4B}"/>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325732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1292E5-2D3C-4570-B544-F60D9A8080A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494DEB6-1BCF-4416-95EE-AFC6754F7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CBF45A7-6C19-4F7B-B324-DF95EA738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A15EA2F-7E63-4A90-A5BA-7E49FE6BE6EA}"/>
              </a:ext>
            </a:extLst>
          </p:cNvPr>
          <p:cNvSpPr>
            <a:spLocks noGrp="1"/>
          </p:cNvSpPr>
          <p:nvPr>
            <p:ph type="dt" sz="half" idx="10"/>
          </p:nvPr>
        </p:nvSpPr>
        <p:spPr/>
        <p:txBody>
          <a:bodyPr/>
          <a:lstStyle/>
          <a:p>
            <a:fld id="{3C6095F5-6980-411C-A61D-EF6669628C8C}" type="datetimeFigureOut">
              <a:rPr lang="ru-RU" smtClean="0"/>
              <a:t>16.05.2021</a:t>
            </a:fld>
            <a:endParaRPr lang="ru-RU"/>
          </a:p>
        </p:txBody>
      </p:sp>
      <p:sp>
        <p:nvSpPr>
          <p:cNvPr id="6" name="Нижний колонтитул 5">
            <a:extLst>
              <a:ext uri="{FF2B5EF4-FFF2-40B4-BE49-F238E27FC236}">
                <a16:creationId xmlns:a16="http://schemas.microsoft.com/office/drawing/2014/main" id="{3BE8246B-D1A2-4AA2-B370-CB84522FF1A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6D451C0-F7B5-4EBC-9849-4C4338E64B3F}"/>
              </a:ext>
            </a:extLst>
          </p:cNvPr>
          <p:cNvSpPr>
            <a:spLocks noGrp="1"/>
          </p:cNvSpPr>
          <p:nvPr>
            <p:ph type="sldNum" sz="quarter" idx="12"/>
          </p:nvPr>
        </p:nvSpPr>
        <p:spPr/>
        <p:txBody>
          <a:bodyPr/>
          <a:lstStyle/>
          <a:p>
            <a:fld id="{563304F9-7D41-4374-9780-C614AE64532A}" type="slidenum">
              <a:rPr lang="ru-RU" smtClean="0"/>
              <a:t>‹#›</a:t>
            </a:fld>
            <a:endParaRPr lang="ru-RU"/>
          </a:p>
        </p:txBody>
      </p:sp>
    </p:spTree>
    <p:extLst>
      <p:ext uri="{BB962C8B-B14F-4D97-AF65-F5344CB8AC3E}">
        <p14:creationId xmlns:p14="http://schemas.microsoft.com/office/powerpoint/2010/main" val="387652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CBE4-F434-4E51-8F13-97C0DB94F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C578BDA-F340-48B6-8EC3-0EE8422D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FD6494-7127-4D74-A410-E4F44E0E5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95F5-6980-411C-A61D-EF6669628C8C}" type="datetimeFigureOut">
              <a:rPr lang="ru-RU" smtClean="0"/>
              <a:t>16.05.2021</a:t>
            </a:fld>
            <a:endParaRPr lang="ru-RU"/>
          </a:p>
        </p:txBody>
      </p:sp>
      <p:sp>
        <p:nvSpPr>
          <p:cNvPr id="5" name="Нижний колонтитул 4">
            <a:extLst>
              <a:ext uri="{FF2B5EF4-FFF2-40B4-BE49-F238E27FC236}">
                <a16:creationId xmlns:a16="http://schemas.microsoft.com/office/drawing/2014/main" id="{7A2B38BB-2E34-44A4-BE17-2AF540C33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3D5B99B-1FB8-4984-B1EF-6B3131CB3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304F9-7D41-4374-9780-C614AE64532A}" type="slidenum">
              <a:rPr lang="ru-RU" smtClean="0"/>
              <a:t>‹#›</a:t>
            </a:fld>
            <a:endParaRPr lang="ru-RU"/>
          </a:p>
        </p:txBody>
      </p:sp>
    </p:spTree>
    <p:extLst>
      <p:ext uri="{BB962C8B-B14F-4D97-AF65-F5344CB8AC3E}">
        <p14:creationId xmlns:p14="http://schemas.microsoft.com/office/powerpoint/2010/main" val="1577074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E78701FD-24C0-4FCB-B7A5-344C3A1842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3CC5E403-818C-464D-9377-B76342FF7F22}"/>
              </a:ext>
            </a:extLst>
          </p:cNvPr>
          <p:cNvSpPr>
            <a:spLocks noGrp="1"/>
          </p:cNvSpPr>
          <p:nvPr>
            <p:ph type="ctrTitle"/>
          </p:nvPr>
        </p:nvSpPr>
        <p:spPr/>
        <p:txBody>
          <a:bodyPr/>
          <a:lstStyle/>
          <a:p>
            <a:r>
              <a:rPr lang="en-US" b="1" dirty="0"/>
              <a:t>React</a:t>
            </a:r>
            <a:br>
              <a:rPr lang="en-US" b="1" dirty="0"/>
            </a:br>
            <a:endParaRPr lang="ru-RU" dirty="0"/>
          </a:p>
        </p:txBody>
      </p:sp>
      <p:sp>
        <p:nvSpPr>
          <p:cNvPr id="3" name="Подзаголовок 2">
            <a:extLst>
              <a:ext uri="{FF2B5EF4-FFF2-40B4-BE49-F238E27FC236}">
                <a16:creationId xmlns:a16="http://schemas.microsoft.com/office/drawing/2014/main" id="{C7FC5AA3-9CF0-48DA-AE1B-3EC7A1EC3D73}"/>
              </a:ext>
            </a:extLst>
          </p:cNvPr>
          <p:cNvSpPr>
            <a:spLocks noGrp="1"/>
          </p:cNvSpPr>
          <p:nvPr>
            <p:ph type="subTitle" idx="1"/>
          </p:nvPr>
        </p:nvSpPr>
        <p:spPr/>
        <p:txBody>
          <a:bodyPr/>
          <a:lstStyle/>
          <a:p>
            <a:r>
              <a:rPr lang="en-US" dirty="0"/>
              <a:t>JavaScript library for creating user interfaces</a:t>
            </a:r>
            <a:endParaRPr lang="ru-RU" dirty="0"/>
          </a:p>
        </p:txBody>
      </p:sp>
    </p:spTree>
    <p:extLst>
      <p:ext uri="{BB962C8B-B14F-4D97-AF65-F5344CB8AC3E}">
        <p14:creationId xmlns:p14="http://schemas.microsoft.com/office/powerpoint/2010/main" val="24032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6B8C78D7-38EA-4D50-B126-5FC5172426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F6699036-17C2-4709-B2A1-1F5E8250DA6A}"/>
              </a:ext>
            </a:extLst>
          </p:cNvPr>
          <p:cNvSpPr>
            <a:spLocks noGrp="1"/>
          </p:cNvSpPr>
          <p:nvPr>
            <p:ph type="title"/>
          </p:nvPr>
        </p:nvSpPr>
        <p:spPr/>
        <p:txBody>
          <a:bodyPr/>
          <a:lstStyle/>
          <a:p>
            <a:r>
              <a:rPr lang="en-US" b="1" dirty="0"/>
              <a:t>Trying React</a:t>
            </a:r>
            <a:endParaRPr lang="ru-RU" b="1" dirty="0"/>
          </a:p>
        </p:txBody>
      </p:sp>
      <p:sp>
        <p:nvSpPr>
          <p:cNvPr id="3" name="Объект 2">
            <a:extLst>
              <a:ext uri="{FF2B5EF4-FFF2-40B4-BE49-F238E27FC236}">
                <a16:creationId xmlns:a16="http://schemas.microsoft.com/office/drawing/2014/main" id="{B5D95598-A299-4967-9BA5-A299F300F66A}"/>
              </a:ext>
            </a:extLst>
          </p:cNvPr>
          <p:cNvSpPr>
            <a:spLocks noGrp="1"/>
          </p:cNvSpPr>
          <p:nvPr>
            <p:ph idx="1"/>
          </p:nvPr>
        </p:nvSpPr>
        <p:spPr/>
        <p:txBody>
          <a:bodyPr>
            <a:normAutofit fontScale="62500" lnSpcReduction="20000"/>
          </a:bodyPr>
          <a:lstStyle/>
          <a:p>
            <a:pPr algn="just"/>
            <a:r>
              <a:rPr lang="en-US" dirty="0"/>
              <a:t>React was originally designed so that it could be implemented gradually. In other words, you can start small and use only the React functionality that you need at the moment. The information in this section will be useful in any situation: when you first get acquainted with React, when creating a simple dynamic HTML page, and even when designing a complex React application.</a:t>
            </a:r>
            <a:endParaRPr lang="ru-RU" dirty="0"/>
          </a:p>
          <a:p>
            <a:pPr algn="just"/>
            <a:r>
              <a:rPr lang="en-US" dirty="0"/>
              <a:t>If you just want to play around with React a bit, try the online sandbox. For example, here is the simplest template on </a:t>
            </a:r>
            <a:r>
              <a:rPr lang="en-US" dirty="0" err="1"/>
              <a:t>CodePen</a:t>
            </a:r>
            <a:r>
              <a:rPr lang="en-US" dirty="0"/>
              <a:t>, </a:t>
            </a:r>
            <a:r>
              <a:rPr lang="en-US" dirty="0" err="1"/>
              <a:t>CodeSandbox</a:t>
            </a:r>
            <a:r>
              <a:rPr lang="en-US" dirty="0"/>
              <a:t>, or </a:t>
            </a:r>
            <a:r>
              <a:rPr lang="en-US" dirty="0" err="1"/>
              <a:t>Stackblitz</a:t>
            </a:r>
            <a:r>
              <a:rPr lang="en-US" dirty="0"/>
              <a:t>.</a:t>
            </a:r>
            <a:endParaRPr lang="ru-RU" dirty="0"/>
          </a:p>
          <a:p>
            <a:pPr algn="just"/>
            <a:r>
              <a:rPr lang="en-US" dirty="0"/>
              <a:t>If you prefer to work in your own editor, download the test HTML file, add the code to it, and run it on your computer. When you open the test file, the browser converts the JSX to regular JavaScript code. This conversion is quite slow, so we recommend using this file only for simple demo examples.</a:t>
            </a:r>
            <a:endParaRPr lang="ru-RU" dirty="0"/>
          </a:p>
          <a:p>
            <a:pPr algn="just"/>
            <a:r>
              <a:rPr lang="en-US" dirty="0"/>
              <a:t>Adding React to the </a:t>
            </a:r>
            <a:r>
              <a:rPr lang="en-US" dirty="0" err="1"/>
              <a:t>siteYou</a:t>
            </a:r>
            <a:r>
              <a:rPr lang="en-US" dirty="0"/>
              <a:t> can add React to your site in just one minute. After that, you can place several dynamic widgets on the site and gradually increase the use of React in your project. </a:t>
            </a:r>
            <a:endParaRPr lang="ru-RU" dirty="0"/>
          </a:p>
          <a:p>
            <a:pPr algn="just"/>
            <a:r>
              <a:rPr lang="en-US" dirty="0"/>
              <a:t>When you start a project on React, a simple HTML page with script tags may be the best option. It can be done in a minute.</a:t>
            </a:r>
            <a:endParaRPr lang="ru-RU" dirty="0"/>
          </a:p>
          <a:p>
            <a:pPr algn="just"/>
            <a:r>
              <a:rPr lang="en-US" dirty="0"/>
              <a:t>However, to develop a more sprawling application, you will most likely have to consider other options for configuring the working environment that combine different technologies. Here are a few sets of JavaScript tools that we recommend for creating an app. Each of these tools can work almost without configuration and will allow you to unlock all the features of the React ecosystem.</a:t>
            </a:r>
            <a:endParaRPr lang="ru-RU" dirty="0"/>
          </a:p>
        </p:txBody>
      </p:sp>
    </p:spTree>
    <p:extLst>
      <p:ext uri="{BB962C8B-B14F-4D97-AF65-F5344CB8AC3E}">
        <p14:creationId xmlns:p14="http://schemas.microsoft.com/office/powerpoint/2010/main" val="107972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28BCFDE8-EABD-43DA-A695-30AA8408F4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40AED44F-1216-47BE-A0E6-CB8F5E2BC47B}"/>
              </a:ext>
            </a:extLst>
          </p:cNvPr>
          <p:cNvSpPr>
            <a:spLocks noGrp="1"/>
          </p:cNvSpPr>
          <p:nvPr>
            <p:ph type="title"/>
          </p:nvPr>
        </p:nvSpPr>
        <p:spPr/>
        <p:txBody>
          <a:bodyPr/>
          <a:lstStyle/>
          <a:p>
            <a:r>
              <a:rPr lang="en-US" b="1" dirty="0"/>
              <a:t>What is React?</a:t>
            </a:r>
            <a:endParaRPr lang="ru-RU" b="1" dirty="0"/>
          </a:p>
        </p:txBody>
      </p:sp>
      <p:sp>
        <p:nvSpPr>
          <p:cNvPr id="3" name="Объект 2">
            <a:extLst>
              <a:ext uri="{FF2B5EF4-FFF2-40B4-BE49-F238E27FC236}">
                <a16:creationId xmlns:a16="http://schemas.microsoft.com/office/drawing/2014/main" id="{F684A695-97C5-4828-9C96-E27ACF711DE7}"/>
              </a:ext>
            </a:extLst>
          </p:cNvPr>
          <p:cNvSpPr>
            <a:spLocks noGrp="1"/>
          </p:cNvSpPr>
          <p:nvPr>
            <p:ph idx="1"/>
          </p:nvPr>
        </p:nvSpPr>
        <p:spPr/>
        <p:txBody>
          <a:bodyPr>
            <a:normAutofit/>
          </a:bodyPr>
          <a:lstStyle/>
          <a:p>
            <a:r>
              <a:rPr lang="en-US" sz="4400" dirty="0"/>
              <a:t>React is a declarative, efficient, and flexible JavaScript library for creating user interfaces. It allows you to assemble a complex UI from small isolated pieces of code called "components".</a:t>
            </a:r>
            <a:endParaRPr lang="ru-RU" sz="4400" dirty="0"/>
          </a:p>
        </p:txBody>
      </p:sp>
    </p:spTree>
    <p:extLst>
      <p:ext uri="{BB962C8B-B14F-4D97-AF65-F5344CB8AC3E}">
        <p14:creationId xmlns:p14="http://schemas.microsoft.com/office/powerpoint/2010/main" val="355693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2AC3A85-36F4-4514-8487-E0666EB960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E0EC8603-0304-4A5B-BF20-507E014C2AC4}"/>
              </a:ext>
            </a:extLst>
          </p:cNvPr>
          <p:cNvSpPr>
            <a:spLocks noGrp="1"/>
          </p:cNvSpPr>
          <p:nvPr>
            <p:ph type="title"/>
          </p:nvPr>
        </p:nvSpPr>
        <p:spPr/>
        <p:txBody>
          <a:bodyPr/>
          <a:lstStyle/>
          <a:p>
            <a:r>
              <a:rPr lang="en-US" b="1" dirty="0"/>
              <a:t>Declarative</a:t>
            </a:r>
            <a:endParaRPr lang="ru-RU" b="1" dirty="0"/>
          </a:p>
        </p:txBody>
      </p:sp>
      <p:sp>
        <p:nvSpPr>
          <p:cNvPr id="3" name="Объект 2">
            <a:extLst>
              <a:ext uri="{FF2B5EF4-FFF2-40B4-BE49-F238E27FC236}">
                <a16:creationId xmlns:a16="http://schemas.microsoft.com/office/drawing/2014/main" id="{7B688302-C528-410E-B213-1622A7969BEF}"/>
              </a:ext>
            </a:extLst>
          </p:cNvPr>
          <p:cNvSpPr>
            <a:spLocks noGrp="1"/>
          </p:cNvSpPr>
          <p:nvPr>
            <p:ph idx="1"/>
          </p:nvPr>
        </p:nvSpPr>
        <p:spPr/>
        <p:txBody>
          <a:bodyPr>
            <a:normAutofit/>
          </a:bodyPr>
          <a:lstStyle/>
          <a:p>
            <a:r>
              <a:rPr lang="en-US" sz="3600" dirty="0"/>
              <a:t>Creating interactive user interfaces on React is nice and easy. You just need to describe how parts of the application interface look in different states. React will update them in a timely manner when the data changes. </a:t>
            </a:r>
          </a:p>
          <a:p>
            <a:r>
              <a:rPr lang="en-US" sz="3600" dirty="0"/>
              <a:t>Declarative views will make the code more predictable and make debugging easier.</a:t>
            </a:r>
            <a:endParaRPr lang="ru-RU" sz="3600" dirty="0"/>
          </a:p>
        </p:txBody>
      </p:sp>
    </p:spTree>
    <p:extLst>
      <p:ext uri="{BB962C8B-B14F-4D97-AF65-F5344CB8AC3E}">
        <p14:creationId xmlns:p14="http://schemas.microsoft.com/office/powerpoint/2010/main" val="281498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118B869-C4B4-42B4-8FD8-06C4688144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519C101F-79DC-4930-95F3-BF737AC3BCFA}"/>
              </a:ext>
            </a:extLst>
          </p:cNvPr>
          <p:cNvSpPr>
            <a:spLocks noGrp="1"/>
          </p:cNvSpPr>
          <p:nvPr>
            <p:ph type="title"/>
          </p:nvPr>
        </p:nvSpPr>
        <p:spPr/>
        <p:txBody>
          <a:bodyPr/>
          <a:lstStyle/>
          <a:p>
            <a:r>
              <a:rPr lang="en-US" b="1" dirty="0"/>
              <a:t>Based on components</a:t>
            </a:r>
            <a:endParaRPr lang="ru-RU" b="1" dirty="0"/>
          </a:p>
        </p:txBody>
      </p:sp>
      <p:sp>
        <p:nvSpPr>
          <p:cNvPr id="3" name="Объект 2">
            <a:extLst>
              <a:ext uri="{FF2B5EF4-FFF2-40B4-BE49-F238E27FC236}">
                <a16:creationId xmlns:a16="http://schemas.microsoft.com/office/drawing/2014/main" id="{82334272-09EB-4BEC-9BFA-DCA5B314BF6E}"/>
              </a:ext>
            </a:extLst>
          </p:cNvPr>
          <p:cNvSpPr>
            <a:spLocks noGrp="1"/>
          </p:cNvSpPr>
          <p:nvPr>
            <p:ph idx="1"/>
          </p:nvPr>
        </p:nvSpPr>
        <p:spPr/>
        <p:txBody>
          <a:bodyPr>
            <a:normAutofit/>
          </a:bodyPr>
          <a:lstStyle/>
          <a:p>
            <a:r>
              <a:rPr lang="en-US" sz="3600" dirty="0"/>
              <a:t>Create encapsulated components with their own state, and then combine them into complex user interfaces.</a:t>
            </a:r>
          </a:p>
          <a:p>
            <a:r>
              <a:rPr lang="en-US" sz="3600" dirty="0"/>
              <a:t>Since the logic of the component is written in JavaScript, and not contained in templates, you can easily pass a variety of data throughout the application and keep the state out of the DOM.</a:t>
            </a:r>
            <a:endParaRPr lang="ru-RU" sz="3600" dirty="0"/>
          </a:p>
        </p:txBody>
      </p:sp>
    </p:spTree>
    <p:extLst>
      <p:ext uri="{BB962C8B-B14F-4D97-AF65-F5344CB8AC3E}">
        <p14:creationId xmlns:p14="http://schemas.microsoft.com/office/powerpoint/2010/main" val="12917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8768106-81CD-4512-AEDA-F4827CCA47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B6216226-2487-45D8-A659-D1691D732410}"/>
              </a:ext>
            </a:extLst>
          </p:cNvPr>
          <p:cNvSpPr>
            <a:spLocks noGrp="1"/>
          </p:cNvSpPr>
          <p:nvPr>
            <p:ph type="title"/>
          </p:nvPr>
        </p:nvSpPr>
        <p:spPr/>
        <p:txBody>
          <a:bodyPr/>
          <a:lstStyle/>
          <a:p>
            <a:r>
              <a:rPr lang="en-US" b="1" dirty="0"/>
              <a:t>Learn it once-write it anywhere</a:t>
            </a:r>
            <a:endParaRPr lang="ru-RU" b="1" dirty="0"/>
          </a:p>
        </p:txBody>
      </p:sp>
      <p:sp>
        <p:nvSpPr>
          <p:cNvPr id="3" name="Объект 2">
            <a:extLst>
              <a:ext uri="{FF2B5EF4-FFF2-40B4-BE49-F238E27FC236}">
                <a16:creationId xmlns:a16="http://schemas.microsoft.com/office/drawing/2014/main" id="{043CBF47-0C47-4B0A-8328-34F72CEE3A9A}"/>
              </a:ext>
            </a:extLst>
          </p:cNvPr>
          <p:cNvSpPr>
            <a:spLocks noGrp="1"/>
          </p:cNvSpPr>
          <p:nvPr>
            <p:ph idx="1"/>
          </p:nvPr>
        </p:nvSpPr>
        <p:spPr/>
        <p:txBody>
          <a:bodyPr>
            <a:normAutofit/>
          </a:bodyPr>
          <a:lstStyle/>
          <a:p>
            <a:r>
              <a:rPr lang="en-US" sz="3600" dirty="0"/>
              <a:t>We don't need to know anything about the rest of your technology stack, so you can develop new functionality on React without changing your existing code.</a:t>
            </a:r>
          </a:p>
          <a:p>
            <a:r>
              <a:rPr lang="en-US" sz="3600" dirty="0"/>
              <a:t>React can also run on the server using Node.js and on mobile platforms, using React Native.</a:t>
            </a:r>
            <a:endParaRPr lang="ru-RU" sz="3600" dirty="0"/>
          </a:p>
        </p:txBody>
      </p:sp>
    </p:spTree>
    <p:extLst>
      <p:ext uri="{BB962C8B-B14F-4D97-AF65-F5344CB8AC3E}">
        <p14:creationId xmlns:p14="http://schemas.microsoft.com/office/powerpoint/2010/main" val="27937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158093B5-6096-4385-8552-7152C65903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2FE21F4E-A355-4DEF-94D6-CFE089FBB46B}"/>
              </a:ext>
            </a:extLst>
          </p:cNvPr>
          <p:cNvSpPr>
            <a:spLocks noGrp="1"/>
          </p:cNvSpPr>
          <p:nvPr>
            <p:ph type="title"/>
          </p:nvPr>
        </p:nvSpPr>
        <p:spPr/>
        <p:txBody>
          <a:bodyPr/>
          <a:lstStyle/>
          <a:p>
            <a:r>
              <a:rPr lang="en-US" b="1" dirty="0"/>
              <a:t>Simple Component</a:t>
            </a:r>
            <a:endParaRPr lang="ru-RU" b="1" dirty="0"/>
          </a:p>
        </p:txBody>
      </p:sp>
      <p:sp>
        <p:nvSpPr>
          <p:cNvPr id="3" name="Объект 2">
            <a:extLst>
              <a:ext uri="{FF2B5EF4-FFF2-40B4-BE49-F238E27FC236}">
                <a16:creationId xmlns:a16="http://schemas.microsoft.com/office/drawing/2014/main" id="{FC279F4A-B0FF-41E6-A14D-94D6A0F6AD9C}"/>
              </a:ext>
            </a:extLst>
          </p:cNvPr>
          <p:cNvSpPr>
            <a:spLocks noGrp="1"/>
          </p:cNvSpPr>
          <p:nvPr>
            <p:ph idx="1"/>
          </p:nvPr>
        </p:nvSpPr>
        <p:spPr>
          <a:xfrm>
            <a:off x="838200" y="1825625"/>
            <a:ext cx="5655365" cy="4351338"/>
          </a:xfrm>
        </p:spPr>
        <p:txBody>
          <a:bodyPr>
            <a:normAutofit/>
          </a:bodyPr>
          <a:lstStyle/>
          <a:p>
            <a:r>
              <a:rPr lang="en-US" sz="3200" dirty="0"/>
              <a:t>React components implement the render () method, which accepts input data and returns something for output. This example uses an XML-like syntax called JSX. The input data passed to the component is available in render () via this. props.</a:t>
            </a:r>
          </a:p>
          <a:p>
            <a:endParaRPr lang="ru-RU" sz="3200" dirty="0"/>
          </a:p>
        </p:txBody>
      </p:sp>
      <p:sp>
        <p:nvSpPr>
          <p:cNvPr id="9" name="Прямоугольник 8">
            <a:extLst>
              <a:ext uri="{FF2B5EF4-FFF2-40B4-BE49-F238E27FC236}">
                <a16:creationId xmlns:a16="http://schemas.microsoft.com/office/drawing/2014/main" id="{815DD629-B607-486D-8F79-4739D295EEEE}"/>
              </a:ext>
            </a:extLst>
          </p:cNvPr>
          <p:cNvSpPr/>
          <p:nvPr/>
        </p:nvSpPr>
        <p:spPr>
          <a:xfrm>
            <a:off x="7553739" y="1825625"/>
            <a:ext cx="4094922" cy="3108543"/>
          </a:xfrm>
          <a:prstGeom prst="rect">
            <a:avLst/>
          </a:prstGeom>
        </p:spPr>
        <p:txBody>
          <a:bodyPr wrap="square">
            <a:spAutoFit/>
          </a:bodyPr>
          <a:lstStyle/>
          <a:p>
            <a:r>
              <a:rPr lang="en-US" sz="1400" dirty="0"/>
              <a:t>class </a:t>
            </a:r>
            <a:r>
              <a:rPr lang="en-US" sz="1400" dirty="0" err="1"/>
              <a:t>HelloMessage</a:t>
            </a:r>
            <a:r>
              <a:rPr lang="en-US" sz="1400" dirty="0"/>
              <a:t> extends </a:t>
            </a:r>
            <a:r>
              <a:rPr lang="en-US" sz="1400" dirty="0" err="1"/>
              <a:t>React.Component</a:t>
            </a:r>
            <a:r>
              <a:rPr lang="en-US" sz="1400" dirty="0"/>
              <a:t> {</a:t>
            </a:r>
          </a:p>
          <a:p>
            <a:r>
              <a:rPr lang="en-US" sz="1400" dirty="0"/>
              <a:t>  render() {</a:t>
            </a:r>
          </a:p>
          <a:p>
            <a:r>
              <a:rPr lang="en-US" sz="1400" dirty="0"/>
              <a:t>    return (</a:t>
            </a:r>
          </a:p>
          <a:p>
            <a:r>
              <a:rPr lang="en-US" sz="1400" dirty="0"/>
              <a:t>      &lt;div&gt;</a:t>
            </a:r>
          </a:p>
          <a:p>
            <a:r>
              <a:rPr lang="en-US" sz="1400" dirty="0"/>
              <a:t>        </a:t>
            </a:r>
            <a:r>
              <a:rPr lang="ru-RU" sz="1400" dirty="0"/>
              <a:t>Привет, {</a:t>
            </a:r>
            <a:r>
              <a:rPr lang="en-US" sz="1400" dirty="0"/>
              <a:t>this.props.name}</a:t>
            </a:r>
          </a:p>
          <a:p>
            <a:r>
              <a:rPr lang="en-US" sz="1400" dirty="0"/>
              <a:t>      &lt;/div&gt;</a:t>
            </a:r>
          </a:p>
          <a:p>
            <a:r>
              <a:rPr lang="en-US" sz="1400" dirty="0"/>
              <a:t>    );</a:t>
            </a:r>
          </a:p>
          <a:p>
            <a:r>
              <a:rPr lang="en-US" sz="1400" dirty="0"/>
              <a:t>  }</a:t>
            </a:r>
          </a:p>
          <a:p>
            <a:r>
              <a:rPr lang="en-US" sz="1400" dirty="0"/>
              <a:t>}</a:t>
            </a:r>
          </a:p>
          <a:p>
            <a:endParaRPr lang="en-US" sz="1400" dirty="0"/>
          </a:p>
          <a:p>
            <a:r>
              <a:rPr lang="en-US" sz="1400" dirty="0" err="1"/>
              <a:t>ReactDOM.render</a:t>
            </a:r>
            <a:r>
              <a:rPr lang="en-US" sz="1400" dirty="0"/>
              <a:t>(</a:t>
            </a:r>
          </a:p>
          <a:p>
            <a:r>
              <a:rPr lang="en-US" sz="1400" dirty="0"/>
              <a:t>  &lt;</a:t>
            </a:r>
            <a:r>
              <a:rPr lang="en-US" sz="1400" dirty="0" err="1"/>
              <a:t>HelloMessage</a:t>
            </a:r>
            <a:r>
              <a:rPr lang="en-US" sz="1400" dirty="0"/>
              <a:t> name="</a:t>
            </a:r>
            <a:r>
              <a:rPr lang="ru-RU" sz="1400" dirty="0"/>
              <a:t>Саша" /&gt;,</a:t>
            </a:r>
          </a:p>
          <a:p>
            <a:r>
              <a:rPr lang="ru-RU" sz="1400" dirty="0"/>
              <a:t>  </a:t>
            </a:r>
            <a:r>
              <a:rPr lang="en-US" sz="1400" dirty="0" err="1"/>
              <a:t>document.getElementById</a:t>
            </a:r>
            <a:r>
              <a:rPr lang="en-US" sz="1400" dirty="0"/>
              <a:t>('hello-example')</a:t>
            </a:r>
          </a:p>
          <a:p>
            <a:r>
              <a:rPr lang="en-US" sz="1400" dirty="0"/>
              <a:t>);</a:t>
            </a:r>
            <a:endParaRPr lang="ru-RU" sz="1400" dirty="0"/>
          </a:p>
        </p:txBody>
      </p:sp>
    </p:spTree>
    <p:extLst>
      <p:ext uri="{BB962C8B-B14F-4D97-AF65-F5344CB8AC3E}">
        <p14:creationId xmlns:p14="http://schemas.microsoft.com/office/powerpoint/2010/main" val="397304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4CDFB436-1EC7-4566-A2C9-9C63B8A36D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09BCCA21-E998-4248-B05F-7EFA76CFF74F}"/>
              </a:ext>
            </a:extLst>
          </p:cNvPr>
          <p:cNvSpPr>
            <a:spLocks noGrp="1"/>
          </p:cNvSpPr>
          <p:nvPr>
            <p:ph type="title"/>
          </p:nvPr>
        </p:nvSpPr>
        <p:spPr/>
        <p:txBody>
          <a:bodyPr/>
          <a:lstStyle/>
          <a:p>
            <a:r>
              <a:rPr lang="en-US" b="1" dirty="0"/>
              <a:t>A component with a state</a:t>
            </a:r>
            <a:endParaRPr lang="ru-RU" b="1" dirty="0"/>
          </a:p>
        </p:txBody>
      </p:sp>
      <p:sp>
        <p:nvSpPr>
          <p:cNvPr id="3" name="Объект 2">
            <a:extLst>
              <a:ext uri="{FF2B5EF4-FFF2-40B4-BE49-F238E27FC236}">
                <a16:creationId xmlns:a16="http://schemas.microsoft.com/office/drawing/2014/main" id="{B897F498-C5BD-47A3-9F86-65EFAD017368}"/>
              </a:ext>
            </a:extLst>
          </p:cNvPr>
          <p:cNvSpPr>
            <a:spLocks noGrp="1"/>
          </p:cNvSpPr>
          <p:nvPr>
            <p:ph idx="1"/>
          </p:nvPr>
        </p:nvSpPr>
        <p:spPr>
          <a:xfrm>
            <a:off x="838200" y="1825625"/>
            <a:ext cx="5681870" cy="4230618"/>
          </a:xfrm>
        </p:spPr>
        <p:txBody>
          <a:bodyPr>
            <a:normAutofit/>
          </a:bodyPr>
          <a:lstStyle/>
          <a:p>
            <a:r>
              <a:rPr lang="en-US" sz="3200" dirty="0"/>
              <a:t>In addition to the input data (available via this. props), the component supports internal state data (available via </a:t>
            </a:r>
            <a:r>
              <a:rPr lang="en-US" sz="3200" dirty="0" err="1"/>
              <a:t>this.state</a:t>
            </a:r>
            <a:r>
              <a:rPr lang="en-US" sz="3200" dirty="0"/>
              <a:t>). When the component state data changes, React calls render() again and updates the rendered markup.</a:t>
            </a:r>
            <a:endParaRPr lang="ru-RU" sz="3200" dirty="0"/>
          </a:p>
        </p:txBody>
      </p:sp>
      <p:sp>
        <p:nvSpPr>
          <p:cNvPr id="5" name="Прямоугольник 4">
            <a:extLst>
              <a:ext uri="{FF2B5EF4-FFF2-40B4-BE49-F238E27FC236}">
                <a16:creationId xmlns:a16="http://schemas.microsoft.com/office/drawing/2014/main" id="{C7CE662C-88E8-4C01-828D-8775635FFAC2}"/>
              </a:ext>
            </a:extLst>
          </p:cNvPr>
          <p:cNvSpPr/>
          <p:nvPr/>
        </p:nvSpPr>
        <p:spPr>
          <a:xfrm>
            <a:off x="8282609" y="365126"/>
            <a:ext cx="3313044" cy="6186309"/>
          </a:xfrm>
          <a:prstGeom prst="rect">
            <a:avLst/>
          </a:prstGeom>
        </p:spPr>
        <p:txBody>
          <a:bodyPr wrap="square">
            <a:spAutoFit/>
          </a:bodyPr>
          <a:lstStyle/>
          <a:p>
            <a:r>
              <a:rPr lang="en-US" sz="1200" dirty="0"/>
              <a:t>class Timer extends </a:t>
            </a:r>
            <a:r>
              <a:rPr lang="en-US" sz="1200" dirty="0" err="1"/>
              <a:t>React.Component</a:t>
            </a:r>
            <a:r>
              <a:rPr lang="en-US" sz="1200" dirty="0"/>
              <a:t> {</a:t>
            </a:r>
          </a:p>
          <a:p>
            <a:r>
              <a:rPr lang="en-US" sz="1200" dirty="0"/>
              <a:t>  constructor(props) {</a:t>
            </a:r>
          </a:p>
          <a:p>
            <a:r>
              <a:rPr lang="en-US" sz="1200" dirty="0"/>
              <a:t>    super(props);</a:t>
            </a:r>
          </a:p>
          <a:p>
            <a:r>
              <a:rPr lang="en-US" sz="1200" dirty="0"/>
              <a:t>    </a:t>
            </a:r>
            <a:r>
              <a:rPr lang="en-US" sz="1200" dirty="0" err="1"/>
              <a:t>this.state</a:t>
            </a:r>
            <a:r>
              <a:rPr lang="en-US" sz="1200" dirty="0"/>
              <a:t> = { seconds: 0 };</a:t>
            </a:r>
          </a:p>
          <a:p>
            <a:r>
              <a:rPr lang="en-US" sz="1200" dirty="0"/>
              <a:t>  }</a:t>
            </a:r>
          </a:p>
          <a:p>
            <a:endParaRPr lang="en-US" sz="1200" dirty="0"/>
          </a:p>
          <a:p>
            <a:r>
              <a:rPr lang="en-US" sz="1200" dirty="0"/>
              <a:t>  tick() {</a:t>
            </a:r>
          </a:p>
          <a:p>
            <a:r>
              <a:rPr lang="en-US" sz="1200" dirty="0"/>
              <a:t>    </a:t>
            </a:r>
            <a:r>
              <a:rPr lang="en-US" sz="1200" dirty="0" err="1"/>
              <a:t>this.setState</a:t>
            </a:r>
            <a:r>
              <a:rPr lang="en-US" sz="1200" dirty="0"/>
              <a:t>(state =&gt; ({</a:t>
            </a:r>
          </a:p>
          <a:p>
            <a:r>
              <a:rPr lang="en-US" sz="1200" dirty="0"/>
              <a:t>      seconds: </a:t>
            </a:r>
            <a:r>
              <a:rPr lang="en-US" sz="1200" dirty="0" err="1"/>
              <a:t>state.seconds</a:t>
            </a:r>
            <a:r>
              <a:rPr lang="en-US" sz="1200" dirty="0"/>
              <a:t> + 1</a:t>
            </a:r>
          </a:p>
          <a:p>
            <a:r>
              <a:rPr lang="en-US" sz="1200" dirty="0"/>
              <a:t>    }));</a:t>
            </a:r>
          </a:p>
          <a:p>
            <a:r>
              <a:rPr lang="en-US" sz="1200" dirty="0"/>
              <a:t>  }</a:t>
            </a:r>
          </a:p>
          <a:p>
            <a:endParaRPr lang="en-US" sz="1200" dirty="0"/>
          </a:p>
          <a:p>
            <a:r>
              <a:rPr lang="en-US" sz="1200" dirty="0"/>
              <a:t>  </a:t>
            </a:r>
            <a:r>
              <a:rPr lang="en-US" sz="1200" dirty="0" err="1"/>
              <a:t>componentDidMount</a:t>
            </a:r>
            <a:r>
              <a:rPr lang="en-US" sz="1200" dirty="0"/>
              <a:t>() {</a:t>
            </a:r>
          </a:p>
          <a:p>
            <a:r>
              <a:rPr lang="en-US" sz="1200" dirty="0"/>
              <a:t>    </a:t>
            </a:r>
            <a:r>
              <a:rPr lang="en-US" sz="1200" dirty="0" err="1"/>
              <a:t>this.interval</a:t>
            </a:r>
            <a:r>
              <a:rPr lang="en-US" sz="1200" dirty="0"/>
              <a:t> = </a:t>
            </a:r>
            <a:r>
              <a:rPr lang="en-US" sz="1200" dirty="0" err="1"/>
              <a:t>setInterval</a:t>
            </a:r>
            <a:r>
              <a:rPr lang="en-US" sz="1200" dirty="0"/>
              <a:t>(() =&gt; </a:t>
            </a:r>
            <a:r>
              <a:rPr lang="en-US" sz="1200" dirty="0" err="1"/>
              <a:t>this.tick</a:t>
            </a:r>
            <a:r>
              <a:rPr lang="en-US" sz="1200" dirty="0"/>
              <a:t>(), 1000);</a:t>
            </a:r>
          </a:p>
          <a:p>
            <a:r>
              <a:rPr lang="en-US" sz="1200" dirty="0"/>
              <a:t>  }</a:t>
            </a:r>
          </a:p>
          <a:p>
            <a:endParaRPr lang="en-US" sz="1200" dirty="0"/>
          </a:p>
          <a:p>
            <a:r>
              <a:rPr lang="en-US" sz="1200" dirty="0"/>
              <a:t>  </a:t>
            </a:r>
            <a:r>
              <a:rPr lang="en-US" sz="1200" dirty="0" err="1"/>
              <a:t>componentWillUnmount</a:t>
            </a:r>
            <a:r>
              <a:rPr lang="en-US" sz="1200" dirty="0"/>
              <a:t>() {</a:t>
            </a:r>
          </a:p>
          <a:p>
            <a:r>
              <a:rPr lang="en-US" sz="1200" dirty="0"/>
              <a:t>    </a:t>
            </a:r>
            <a:r>
              <a:rPr lang="en-US" sz="1200" dirty="0" err="1"/>
              <a:t>clearInterval</a:t>
            </a:r>
            <a:r>
              <a:rPr lang="en-US" sz="1200" dirty="0"/>
              <a:t>(</a:t>
            </a:r>
            <a:r>
              <a:rPr lang="en-US" sz="1200" dirty="0" err="1"/>
              <a:t>this.interval</a:t>
            </a:r>
            <a:r>
              <a:rPr lang="en-US" sz="1200" dirty="0"/>
              <a:t>);</a:t>
            </a:r>
          </a:p>
          <a:p>
            <a:r>
              <a:rPr lang="en-US" sz="1200" dirty="0"/>
              <a:t>  }</a:t>
            </a:r>
          </a:p>
          <a:p>
            <a:endParaRPr lang="en-US" sz="1200" dirty="0"/>
          </a:p>
          <a:p>
            <a:r>
              <a:rPr lang="en-US" sz="1200" dirty="0"/>
              <a:t>  render() {</a:t>
            </a:r>
          </a:p>
          <a:p>
            <a:r>
              <a:rPr lang="en-US" sz="1200" dirty="0"/>
              <a:t>    return (</a:t>
            </a:r>
          </a:p>
          <a:p>
            <a:r>
              <a:rPr lang="en-US" sz="1200" dirty="0"/>
              <a:t>      &lt;div&gt;</a:t>
            </a:r>
          </a:p>
          <a:p>
            <a:r>
              <a:rPr lang="en-US" sz="1200" dirty="0"/>
              <a:t>        </a:t>
            </a:r>
            <a:r>
              <a:rPr lang="ru-RU" sz="1200" dirty="0"/>
              <a:t>Секунды: {</a:t>
            </a:r>
            <a:r>
              <a:rPr lang="en-US" sz="1200" dirty="0" err="1"/>
              <a:t>this.state.seconds</a:t>
            </a:r>
            <a:r>
              <a:rPr lang="en-US" sz="1200" dirty="0"/>
              <a:t>}</a:t>
            </a:r>
          </a:p>
          <a:p>
            <a:r>
              <a:rPr lang="en-US" sz="1200" dirty="0"/>
              <a:t>      &lt;/div&gt;</a:t>
            </a:r>
          </a:p>
          <a:p>
            <a:r>
              <a:rPr lang="en-US" sz="1200" dirty="0"/>
              <a:t>    );</a:t>
            </a:r>
          </a:p>
          <a:p>
            <a:r>
              <a:rPr lang="en-US" sz="1200" dirty="0"/>
              <a:t>  }</a:t>
            </a:r>
          </a:p>
          <a:p>
            <a:r>
              <a:rPr lang="en-US" sz="1200" dirty="0"/>
              <a:t>}</a:t>
            </a:r>
          </a:p>
          <a:p>
            <a:endParaRPr lang="en-US" sz="1200" dirty="0"/>
          </a:p>
          <a:p>
            <a:r>
              <a:rPr lang="en-US" sz="1200" dirty="0" err="1"/>
              <a:t>ReactDOM.render</a:t>
            </a:r>
            <a:r>
              <a:rPr lang="en-US" sz="1200" dirty="0"/>
              <a:t>(</a:t>
            </a:r>
          </a:p>
          <a:p>
            <a:r>
              <a:rPr lang="en-US" sz="1200" dirty="0"/>
              <a:t>  &lt;Timer /&gt;,</a:t>
            </a:r>
          </a:p>
          <a:p>
            <a:r>
              <a:rPr lang="en-US" sz="1200" dirty="0"/>
              <a:t>  </a:t>
            </a:r>
            <a:r>
              <a:rPr lang="en-US" sz="1200" dirty="0" err="1"/>
              <a:t>document.getElementById</a:t>
            </a:r>
            <a:r>
              <a:rPr lang="en-US" sz="1200" dirty="0"/>
              <a:t>('timer-example')</a:t>
            </a:r>
          </a:p>
          <a:p>
            <a:r>
              <a:rPr lang="en-US" sz="1200" dirty="0"/>
              <a:t>);</a:t>
            </a:r>
            <a:endParaRPr lang="ru-RU" sz="1200" dirty="0"/>
          </a:p>
        </p:txBody>
      </p:sp>
    </p:spTree>
    <p:extLst>
      <p:ext uri="{BB962C8B-B14F-4D97-AF65-F5344CB8AC3E}">
        <p14:creationId xmlns:p14="http://schemas.microsoft.com/office/powerpoint/2010/main" val="224956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B318F1B7-63CB-4CC4-AA33-881269567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7541AD07-24ED-4D0D-B699-6C807501ED7F}"/>
              </a:ext>
            </a:extLst>
          </p:cNvPr>
          <p:cNvSpPr>
            <a:spLocks noGrp="1"/>
          </p:cNvSpPr>
          <p:nvPr>
            <p:ph type="title"/>
          </p:nvPr>
        </p:nvSpPr>
        <p:spPr/>
        <p:txBody>
          <a:bodyPr/>
          <a:lstStyle/>
          <a:p>
            <a:r>
              <a:rPr lang="en-US" b="1" dirty="0"/>
              <a:t>Application</a:t>
            </a:r>
            <a:endParaRPr lang="ru-RU" b="1" dirty="0"/>
          </a:p>
        </p:txBody>
      </p:sp>
      <p:sp>
        <p:nvSpPr>
          <p:cNvPr id="3" name="Объект 2">
            <a:extLst>
              <a:ext uri="{FF2B5EF4-FFF2-40B4-BE49-F238E27FC236}">
                <a16:creationId xmlns:a16="http://schemas.microsoft.com/office/drawing/2014/main" id="{A4416C83-4AAE-4C02-9A0C-46B7BC26A501}"/>
              </a:ext>
            </a:extLst>
          </p:cNvPr>
          <p:cNvSpPr>
            <a:spLocks noGrp="1"/>
          </p:cNvSpPr>
          <p:nvPr>
            <p:ph idx="1"/>
          </p:nvPr>
        </p:nvSpPr>
        <p:spPr>
          <a:xfrm>
            <a:off x="838200" y="1825625"/>
            <a:ext cx="4740965" cy="4351338"/>
          </a:xfrm>
        </p:spPr>
        <p:txBody>
          <a:bodyPr/>
          <a:lstStyle/>
          <a:p>
            <a:r>
              <a:rPr lang="en-US" dirty="0"/>
              <a:t>Using props and state, you can create a small to-do list application. This example uses state to track the current list of items, as well as the text entered by the user. Although event handlers are embedded in the markup, they are collected and implemented using event delegation.</a:t>
            </a:r>
            <a:endParaRPr lang="ru-RU" dirty="0"/>
          </a:p>
        </p:txBody>
      </p:sp>
      <p:sp>
        <p:nvSpPr>
          <p:cNvPr id="8" name="Прямоугольник 7">
            <a:extLst>
              <a:ext uri="{FF2B5EF4-FFF2-40B4-BE49-F238E27FC236}">
                <a16:creationId xmlns:a16="http://schemas.microsoft.com/office/drawing/2014/main" id="{22BD10ED-AF2F-4454-AA1D-3397D4600524}"/>
              </a:ext>
            </a:extLst>
          </p:cNvPr>
          <p:cNvSpPr/>
          <p:nvPr/>
        </p:nvSpPr>
        <p:spPr>
          <a:xfrm>
            <a:off x="5579165" y="468873"/>
            <a:ext cx="3882887" cy="6186309"/>
          </a:xfrm>
          <a:prstGeom prst="rect">
            <a:avLst/>
          </a:prstGeom>
        </p:spPr>
        <p:txBody>
          <a:bodyPr wrap="square">
            <a:spAutoFit/>
          </a:bodyPr>
          <a:lstStyle/>
          <a:p>
            <a:r>
              <a:rPr lang="en-US" sz="1200" dirty="0"/>
              <a:t>class </a:t>
            </a:r>
            <a:r>
              <a:rPr lang="en-US" sz="1200" dirty="0" err="1"/>
              <a:t>TodoApp</a:t>
            </a:r>
            <a:r>
              <a:rPr lang="en-US" sz="1200" dirty="0"/>
              <a:t> extends </a:t>
            </a:r>
            <a:r>
              <a:rPr lang="en-US" sz="1200" dirty="0" err="1"/>
              <a:t>React.Component</a:t>
            </a:r>
            <a:r>
              <a:rPr lang="en-US" sz="1200" dirty="0"/>
              <a:t> {</a:t>
            </a:r>
          </a:p>
          <a:p>
            <a:r>
              <a:rPr lang="en-US" sz="1200" dirty="0"/>
              <a:t>  constructor(props) {</a:t>
            </a:r>
          </a:p>
          <a:p>
            <a:r>
              <a:rPr lang="en-US" sz="1200" dirty="0"/>
              <a:t>    super(props);</a:t>
            </a:r>
          </a:p>
          <a:p>
            <a:r>
              <a:rPr lang="en-US" sz="1200" dirty="0"/>
              <a:t>    </a:t>
            </a:r>
            <a:r>
              <a:rPr lang="en-US" sz="1200" dirty="0" err="1"/>
              <a:t>this.state</a:t>
            </a:r>
            <a:r>
              <a:rPr lang="en-US" sz="1200" dirty="0"/>
              <a:t> = { items: [], text: '' };</a:t>
            </a:r>
          </a:p>
          <a:p>
            <a:r>
              <a:rPr lang="en-US" sz="1200" dirty="0"/>
              <a:t>    </a:t>
            </a:r>
            <a:r>
              <a:rPr lang="en-US" sz="1200" dirty="0" err="1"/>
              <a:t>this.handleChange</a:t>
            </a:r>
            <a:r>
              <a:rPr lang="en-US" sz="1200" dirty="0"/>
              <a:t> = </a:t>
            </a:r>
            <a:r>
              <a:rPr lang="en-US" sz="1200" dirty="0" err="1"/>
              <a:t>this.handleChange.bind</a:t>
            </a:r>
            <a:r>
              <a:rPr lang="en-US" sz="1200" dirty="0"/>
              <a:t>(this);</a:t>
            </a:r>
          </a:p>
          <a:p>
            <a:r>
              <a:rPr lang="en-US" sz="1200" dirty="0"/>
              <a:t>    </a:t>
            </a:r>
            <a:r>
              <a:rPr lang="en-US" sz="1200" dirty="0" err="1"/>
              <a:t>this.handleSubmit</a:t>
            </a:r>
            <a:r>
              <a:rPr lang="en-US" sz="1200" dirty="0"/>
              <a:t> = </a:t>
            </a:r>
            <a:r>
              <a:rPr lang="en-US" sz="1200" dirty="0" err="1"/>
              <a:t>this.handleSubmit.bind</a:t>
            </a:r>
            <a:r>
              <a:rPr lang="en-US" sz="1200" dirty="0"/>
              <a:t>(this);</a:t>
            </a:r>
          </a:p>
          <a:p>
            <a:r>
              <a:rPr lang="en-US" sz="1200" dirty="0"/>
              <a:t>  }</a:t>
            </a:r>
          </a:p>
          <a:p>
            <a:endParaRPr lang="en-US" sz="1200" dirty="0"/>
          </a:p>
          <a:p>
            <a:r>
              <a:rPr lang="en-US" sz="1200" dirty="0"/>
              <a:t>  render() {</a:t>
            </a:r>
          </a:p>
          <a:p>
            <a:r>
              <a:rPr lang="en-US" sz="1200" dirty="0"/>
              <a:t>    return (</a:t>
            </a:r>
          </a:p>
          <a:p>
            <a:r>
              <a:rPr lang="en-US" sz="1200" dirty="0"/>
              <a:t>      &lt;div&gt;</a:t>
            </a:r>
          </a:p>
          <a:p>
            <a:r>
              <a:rPr lang="en-US" sz="1200" dirty="0"/>
              <a:t>        &lt;h3&gt;</a:t>
            </a:r>
            <a:r>
              <a:rPr lang="ru-RU" sz="1200" dirty="0"/>
              <a:t>Список дел&lt;/</a:t>
            </a:r>
            <a:r>
              <a:rPr lang="en-US" sz="1200" dirty="0"/>
              <a:t>h3&gt;</a:t>
            </a:r>
          </a:p>
          <a:p>
            <a:r>
              <a:rPr lang="en-US" sz="1200" dirty="0"/>
              <a:t>        &lt;</a:t>
            </a:r>
            <a:r>
              <a:rPr lang="en-US" sz="1200" dirty="0" err="1"/>
              <a:t>TodoList</a:t>
            </a:r>
            <a:r>
              <a:rPr lang="en-US" sz="1200" dirty="0"/>
              <a:t> items={</a:t>
            </a:r>
            <a:r>
              <a:rPr lang="en-US" sz="1200" dirty="0" err="1"/>
              <a:t>this.state.items</a:t>
            </a:r>
            <a:r>
              <a:rPr lang="en-US" sz="1200" dirty="0"/>
              <a:t>} /&gt;</a:t>
            </a:r>
          </a:p>
          <a:p>
            <a:r>
              <a:rPr lang="en-US" sz="1200" dirty="0"/>
              <a:t>        &lt;form </a:t>
            </a:r>
            <a:r>
              <a:rPr lang="en-US" sz="1200" dirty="0" err="1"/>
              <a:t>onSubmit</a:t>
            </a:r>
            <a:r>
              <a:rPr lang="en-US" sz="1200" dirty="0"/>
              <a:t>={</a:t>
            </a:r>
            <a:r>
              <a:rPr lang="en-US" sz="1200" dirty="0" err="1"/>
              <a:t>this.handleSubmit</a:t>
            </a:r>
            <a:r>
              <a:rPr lang="en-US" sz="1200" dirty="0"/>
              <a:t>}&gt;</a:t>
            </a:r>
          </a:p>
          <a:p>
            <a:r>
              <a:rPr lang="en-US" sz="1200" dirty="0"/>
              <a:t>          &lt;label </a:t>
            </a:r>
            <a:r>
              <a:rPr lang="en-US" sz="1200" dirty="0" err="1"/>
              <a:t>htmlFor</a:t>
            </a:r>
            <a:r>
              <a:rPr lang="en-US" sz="1200" dirty="0"/>
              <a:t>="new-</a:t>
            </a:r>
            <a:r>
              <a:rPr lang="en-US" sz="1200" dirty="0" err="1"/>
              <a:t>todo</a:t>
            </a:r>
            <a:r>
              <a:rPr lang="en-US" sz="1200" dirty="0"/>
              <a:t>"&gt;</a:t>
            </a:r>
          </a:p>
          <a:p>
            <a:r>
              <a:rPr lang="en-US" sz="1200" dirty="0"/>
              <a:t>            </a:t>
            </a:r>
            <a:r>
              <a:rPr lang="ru-RU" sz="1200" dirty="0"/>
              <a:t>Что нужно сделать?</a:t>
            </a:r>
          </a:p>
          <a:p>
            <a:r>
              <a:rPr lang="ru-RU" sz="1200" dirty="0"/>
              <a:t>          &lt;/</a:t>
            </a:r>
            <a:r>
              <a:rPr lang="en-US" sz="1200" dirty="0"/>
              <a:t>label&gt;</a:t>
            </a:r>
          </a:p>
          <a:p>
            <a:r>
              <a:rPr lang="en-US" sz="1200" dirty="0"/>
              <a:t>          &lt;input</a:t>
            </a:r>
          </a:p>
          <a:p>
            <a:r>
              <a:rPr lang="en-US" sz="1200" dirty="0"/>
              <a:t>            id="new-</a:t>
            </a:r>
            <a:r>
              <a:rPr lang="en-US" sz="1200" dirty="0" err="1"/>
              <a:t>todo</a:t>
            </a:r>
            <a:r>
              <a:rPr lang="en-US" sz="1200" dirty="0"/>
              <a:t>"</a:t>
            </a:r>
          </a:p>
          <a:p>
            <a:r>
              <a:rPr lang="en-US" sz="1200" dirty="0"/>
              <a:t>            </a:t>
            </a:r>
            <a:r>
              <a:rPr lang="en-US" sz="1200" dirty="0" err="1"/>
              <a:t>onChange</a:t>
            </a:r>
            <a:r>
              <a:rPr lang="en-US" sz="1200" dirty="0"/>
              <a:t>={</a:t>
            </a:r>
            <a:r>
              <a:rPr lang="en-US" sz="1200" dirty="0" err="1"/>
              <a:t>this.handleChange</a:t>
            </a:r>
            <a:r>
              <a:rPr lang="en-US" sz="1200" dirty="0"/>
              <a:t>}</a:t>
            </a:r>
          </a:p>
          <a:p>
            <a:r>
              <a:rPr lang="en-US" sz="1200" dirty="0"/>
              <a:t>            value={</a:t>
            </a:r>
            <a:r>
              <a:rPr lang="en-US" sz="1200" dirty="0" err="1"/>
              <a:t>this.state.text</a:t>
            </a:r>
            <a:r>
              <a:rPr lang="en-US" sz="1200" dirty="0"/>
              <a:t>}</a:t>
            </a:r>
          </a:p>
          <a:p>
            <a:r>
              <a:rPr lang="en-US" sz="1200" dirty="0"/>
              <a:t>          /&gt;</a:t>
            </a:r>
          </a:p>
          <a:p>
            <a:r>
              <a:rPr lang="en-US" sz="1200" dirty="0"/>
              <a:t>          &lt;button&gt;</a:t>
            </a:r>
          </a:p>
          <a:p>
            <a:r>
              <a:rPr lang="en-US" sz="1200" dirty="0"/>
              <a:t>            </a:t>
            </a:r>
            <a:r>
              <a:rPr lang="ru-RU" sz="1200" dirty="0"/>
              <a:t>Добавить #{</a:t>
            </a:r>
            <a:r>
              <a:rPr lang="en-US" sz="1200" dirty="0" err="1"/>
              <a:t>this.state.items.length</a:t>
            </a:r>
            <a:r>
              <a:rPr lang="en-US" sz="1200" dirty="0"/>
              <a:t> + 1}</a:t>
            </a:r>
          </a:p>
          <a:p>
            <a:r>
              <a:rPr lang="en-US" sz="1200" dirty="0"/>
              <a:t>          &lt;/button&gt;</a:t>
            </a:r>
          </a:p>
          <a:p>
            <a:r>
              <a:rPr lang="en-US" sz="1200" dirty="0"/>
              <a:t>        &lt;/form&gt;</a:t>
            </a:r>
          </a:p>
          <a:p>
            <a:r>
              <a:rPr lang="en-US" sz="1200" dirty="0"/>
              <a:t>      &lt;/div&gt;</a:t>
            </a:r>
          </a:p>
          <a:p>
            <a:r>
              <a:rPr lang="en-US" sz="1200" dirty="0"/>
              <a:t>    );</a:t>
            </a:r>
          </a:p>
          <a:p>
            <a:r>
              <a:rPr lang="en-US" sz="1200" dirty="0"/>
              <a:t>  }</a:t>
            </a:r>
          </a:p>
          <a:p>
            <a:endParaRPr lang="en-US" sz="1200" dirty="0"/>
          </a:p>
          <a:p>
            <a:r>
              <a:rPr lang="en-US" sz="1200" dirty="0"/>
              <a:t>  </a:t>
            </a:r>
            <a:r>
              <a:rPr lang="en-US" sz="1200" dirty="0" err="1"/>
              <a:t>handleChange</a:t>
            </a:r>
            <a:r>
              <a:rPr lang="en-US" sz="1200" dirty="0"/>
              <a:t>(e) {</a:t>
            </a:r>
          </a:p>
          <a:p>
            <a:r>
              <a:rPr lang="en-US" sz="1200" dirty="0"/>
              <a:t>    </a:t>
            </a:r>
            <a:r>
              <a:rPr lang="en-US" sz="1200" dirty="0" err="1"/>
              <a:t>this.setState</a:t>
            </a:r>
            <a:r>
              <a:rPr lang="en-US" sz="1200" dirty="0"/>
              <a:t>({ text: </a:t>
            </a:r>
            <a:r>
              <a:rPr lang="en-US" sz="1200" dirty="0" err="1"/>
              <a:t>e.target.value</a:t>
            </a:r>
            <a:r>
              <a:rPr lang="en-US" sz="1200" dirty="0"/>
              <a:t> });</a:t>
            </a:r>
          </a:p>
          <a:p>
            <a:r>
              <a:rPr lang="en-US" sz="1200" dirty="0"/>
              <a:t>  }</a:t>
            </a:r>
            <a:endParaRPr lang="ru-RU" sz="1200" dirty="0"/>
          </a:p>
        </p:txBody>
      </p:sp>
      <p:sp>
        <p:nvSpPr>
          <p:cNvPr id="9" name="Прямоугольник 8">
            <a:extLst>
              <a:ext uri="{FF2B5EF4-FFF2-40B4-BE49-F238E27FC236}">
                <a16:creationId xmlns:a16="http://schemas.microsoft.com/office/drawing/2014/main" id="{A3F2FF88-74BE-4617-BB3A-40B40600D05C}"/>
              </a:ext>
            </a:extLst>
          </p:cNvPr>
          <p:cNvSpPr/>
          <p:nvPr/>
        </p:nvSpPr>
        <p:spPr>
          <a:xfrm>
            <a:off x="8998226" y="468873"/>
            <a:ext cx="3564837" cy="5952453"/>
          </a:xfrm>
          <a:prstGeom prst="rect">
            <a:avLst/>
          </a:prstGeom>
        </p:spPr>
        <p:txBody>
          <a:bodyPr wrap="square">
            <a:spAutoFit/>
          </a:bodyPr>
          <a:lstStyle/>
          <a:p>
            <a:r>
              <a:rPr lang="en-US" sz="1200" dirty="0"/>
              <a:t> </a:t>
            </a:r>
            <a:r>
              <a:rPr lang="en-US" sz="1200" dirty="0" err="1"/>
              <a:t>handleSubmit</a:t>
            </a:r>
            <a:r>
              <a:rPr lang="en-US" sz="1200" dirty="0"/>
              <a:t>(e) {</a:t>
            </a:r>
          </a:p>
          <a:p>
            <a:r>
              <a:rPr lang="en-US" sz="1200" dirty="0"/>
              <a:t>    </a:t>
            </a:r>
            <a:r>
              <a:rPr lang="en-US" sz="1200" dirty="0" err="1"/>
              <a:t>e.preventDefault</a:t>
            </a:r>
            <a:r>
              <a:rPr lang="en-US" sz="1200" dirty="0"/>
              <a:t>();</a:t>
            </a:r>
          </a:p>
          <a:p>
            <a:r>
              <a:rPr lang="en-US" sz="1200" dirty="0"/>
              <a:t>    if (</a:t>
            </a:r>
            <a:r>
              <a:rPr lang="en-US" sz="1200" dirty="0" err="1"/>
              <a:t>this.state.text.length</a:t>
            </a:r>
            <a:r>
              <a:rPr lang="en-US" sz="1200" dirty="0"/>
              <a:t> === 0) {</a:t>
            </a:r>
          </a:p>
          <a:p>
            <a:r>
              <a:rPr lang="en-US" sz="1200" dirty="0"/>
              <a:t>      return;</a:t>
            </a:r>
          </a:p>
          <a:p>
            <a:r>
              <a:rPr lang="en-US" sz="1200" dirty="0"/>
              <a:t>    }</a:t>
            </a:r>
          </a:p>
          <a:p>
            <a:r>
              <a:rPr lang="en-US" sz="1200" dirty="0"/>
              <a:t>    const </a:t>
            </a:r>
            <a:r>
              <a:rPr lang="en-US" sz="1200" dirty="0" err="1"/>
              <a:t>newItem</a:t>
            </a:r>
            <a:r>
              <a:rPr lang="en-US" sz="1200" dirty="0"/>
              <a:t> = {</a:t>
            </a:r>
          </a:p>
          <a:p>
            <a:r>
              <a:rPr lang="en-US" sz="1200" dirty="0"/>
              <a:t>      text: </a:t>
            </a:r>
            <a:r>
              <a:rPr lang="en-US" sz="1200" dirty="0" err="1"/>
              <a:t>this.state.text</a:t>
            </a:r>
            <a:r>
              <a:rPr lang="en-US" sz="1200" dirty="0"/>
              <a:t>,</a:t>
            </a:r>
          </a:p>
          <a:p>
            <a:r>
              <a:rPr lang="en-US" sz="1200" dirty="0"/>
              <a:t>      id: </a:t>
            </a:r>
            <a:r>
              <a:rPr lang="en-US" sz="1200" dirty="0" err="1"/>
              <a:t>Date.now</a:t>
            </a:r>
            <a:r>
              <a:rPr lang="en-US" sz="1200" dirty="0"/>
              <a:t>()</a:t>
            </a:r>
          </a:p>
          <a:p>
            <a:r>
              <a:rPr lang="en-US" sz="1200" dirty="0"/>
              <a:t>    };</a:t>
            </a:r>
          </a:p>
          <a:p>
            <a:r>
              <a:rPr lang="en-US" sz="1200" dirty="0"/>
              <a:t>    </a:t>
            </a:r>
            <a:r>
              <a:rPr lang="en-US" sz="1200" dirty="0" err="1"/>
              <a:t>this.setState</a:t>
            </a:r>
            <a:r>
              <a:rPr lang="en-US" sz="1200" dirty="0"/>
              <a:t>(state =&gt; ({</a:t>
            </a:r>
          </a:p>
          <a:p>
            <a:r>
              <a:rPr lang="en-US" sz="1200" dirty="0"/>
              <a:t>      items: </a:t>
            </a:r>
            <a:r>
              <a:rPr lang="en-US" sz="1200" dirty="0" err="1"/>
              <a:t>state.items.concat</a:t>
            </a:r>
            <a:r>
              <a:rPr lang="en-US" sz="1200" dirty="0"/>
              <a:t>(</a:t>
            </a:r>
            <a:r>
              <a:rPr lang="en-US" sz="1200" dirty="0" err="1"/>
              <a:t>newItem</a:t>
            </a:r>
            <a:r>
              <a:rPr lang="en-US" sz="1200" dirty="0"/>
              <a:t>),</a:t>
            </a:r>
          </a:p>
          <a:p>
            <a:r>
              <a:rPr lang="en-US" sz="1200" dirty="0"/>
              <a:t>      text: ''</a:t>
            </a:r>
          </a:p>
          <a:p>
            <a:r>
              <a:rPr lang="en-US" sz="1200" dirty="0"/>
              <a:t>    }));</a:t>
            </a:r>
          </a:p>
          <a:p>
            <a:r>
              <a:rPr lang="en-US" sz="1200" dirty="0"/>
              <a:t>  }</a:t>
            </a:r>
          </a:p>
          <a:p>
            <a:r>
              <a:rPr lang="en-US" sz="1200" dirty="0"/>
              <a:t>}</a:t>
            </a:r>
          </a:p>
          <a:p>
            <a:endParaRPr lang="en-US" sz="1200" dirty="0"/>
          </a:p>
          <a:p>
            <a:r>
              <a:rPr lang="en-US" sz="1200" dirty="0"/>
              <a:t>class </a:t>
            </a:r>
            <a:r>
              <a:rPr lang="en-US" sz="1200" dirty="0" err="1"/>
              <a:t>TodoList</a:t>
            </a:r>
            <a:r>
              <a:rPr lang="en-US" sz="1200" dirty="0"/>
              <a:t> extends </a:t>
            </a:r>
            <a:r>
              <a:rPr lang="en-US" sz="1200" dirty="0" err="1"/>
              <a:t>React.Component</a:t>
            </a:r>
            <a:r>
              <a:rPr lang="en-US" sz="1200" dirty="0"/>
              <a:t> {</a:t>
            </a:r>
          </a:p>
          <a:p>
            <a:r>
              <a:rPr lang="en-US" sz="1200" dirty="0"/>
              <a:t>  render() {</a:t>
            </a:r>
          </a:p>
          <a:p>
            <a:r>
              <a:rPr lang="en-US" sz="1200" dirty="0"/>
              <a:t>    return (</a:t>
            </a:r>
          </a:p>
          <a:p>
            <a:r>
              <a:rPr lang="en-US" sz="1200" dirty="0"/>
              <a:t>      &lt;ul&gt;</a:t>
            </a:r>
          </a:p>
          <a:p>
            <a:r>
              <a:rPr lang="en-US" sz="1200" dirty="0"/>
              <a:t>        {</a:t>
            </a:r>
            <a:r>
              <a:rPr lang="en-US" sz="1200" dirty="0" err="1"/>
              <a:t>this.props.items.map</a:t>
            </a:r>
            <a:r>
              <a:rPr lang="en-US" sz="1200" dirty="0"/>
              <a:t>(item =&gt; (</a:t>
            </a:r>
          </a:p>
          <a:p>
            <a:r>
              <a:rPr lang="en-US" sz="1200" dirty="0"/>
              <a:t>          &lt;li key={item.id}&gt;{</a:t>
            </a:r>
            <a:r>
              <a:rPr lang="en-US" sz="1200" dirty="0" err="1"/>
              <a:t>item.text</a:t>
            </a:r>
            <a:r>
              <a:rPr lang="en-US" sz="1200" dirty="0"/>
              <a:t>}&lt;/li&gt;</a:t>
            </a:r>
          </a:p>
          <a:p>
            <a:r>
              <a:rPr lang="en-US" sz="1200" dirty="0"/>
              <a:t>        ))}</a:t>
            </a:r>
          </a:p>
          <a:p>
            <a:r>
              <a:rPr lang="en-US" sz="1200" dirty="0"/>
              <a:t>      &lt;/ul&gt;</a:t>
            </a:r>
          </a:p>
          <a:p>
            <a:r>
              <a:rPr lang="en-US" sz="1200" dirty="0"/>
              <a:t>    );</a:t>
            </a:r>
          </a:p>
          <a:p>
            <a:r>
              <a:rPr lang="en-US" sz="1200" dirty="0"/>
              <a:t>  }</a:t>
            </a:r>
          </a:p>
          <a:p>
            <a:r>
              <a:rPr lang="en-US" sz="1200" dirty="0"/>
              <a:t>}</a:t>
            </a:r>
          </a:p>
          <a:p>
            <a:endParaRPr lang="en-US" sz="1200" dirty="0"/>
          </a:p>
          <a:p>
            <a:r>
              <a:rPr lang="en-US" sz="1200" dirty="0" err="1"/>
              <a:t>ReactDOM.render</a:t>
            </a:r>
            <a:r>
              <a:rPr lang="en-US" sz="1200" dirty="0"/>
              <a:t>(</a:t>
            </a:r>
          </a:p>
          <a:p>
            <a:r>
              <a:rPr lang="en-US" sz="1200" dirty="0"/>
              <a:t>  &lt;</a:t>
            </a:r>
            <a:r>
              <a:rPr lang="en-US" sz="1200" dirty="0" err="1"/>
              <a:t>TodoApp</a:t>
            </a:r>
            <a:r>
              <a:rPr lang="en-US" sz="1200" dirty="0"/>
              <a:t> /&gt;,</a:t>
            </a:r>
          </a:p>
          <a:p>
            <a:r>
              <a:rPr lang="en-US" sz="1200" dirty="0"/>
              <a:t>  </a:t>
            </a:r>
            <a:r>
              <a:rPr lang="en-US" sz="1200" dirty="0" err="1"/>
              <a:t>document.getElementById</a:t>
            </a:r>
            <a:r>
              <a:rPr lang="en-US" sz="1200" dirty="0"/>
              <a:t>('</a:t>
            </a:r>
            <a:r>
              <a:rPr lang="en-US" sz="1200" dirty="0" err="1"/>
              <a:t>todos</a:t>
            </a:r>
            <a:r>
              <a:rPr lang="en-US" sz="1200" dirty="0"/>
              <a:t>-example')</a:t>
            </a:r>
          </a:p>
          <a:p>
            <a:r>
              <a:rPr lang="en-US" sz="1200" dirty="0"/>
              <a:t>);</a:t>
            </a:r>
            <a:endParaRPr lang="ru-RU" sz="1200" dirty="0"/>
          </a:p>
        </p:txBody>
      </p:sp>
    </p:spTree>
    <p:extLst>
      <p:ext uri="{BB962C8B-B14F-4D97-AF65-F5344CB8AC3E}">
        <p14:creationId xmlns:p14="http://schemas.microsoft.com/office/powerpoint/2010/main" val="124880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4D1A4382-E3D9-44C3-A3DA-FE1775A372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5975" y="595312"/>
            <a:ext cx="8020050" cy="5667375"/>
          </a:xfrm>
          <a:prstGeom prst="rect">
            <a:avLst/>
          </a:prstGeom>
        </p:spPr>
      </p:pic>
      <p:sp>
        <p:nvSpPr>
          <p:cNvPr id="2" name="Заголовок 1">
            <a:extLst>
              <a:ext uri="{FF2B5EF4-FFF2-40B4-BE49-F238E27FC236}">
                <a16:creationId xmlns:a16="http://schemas.microsoft.com/office/drawing/2014/main" id="{6A92AF87-C9DD-4FEB-930D-2850F70822FF}"/>
              </a:ext>
            </a:extLst>
          </p:cNvPr>
          <p:cNvSpPr>
            <a:spLocks noGrp="1"/>
          </p:cNvSpPr>
          <p:nvPr>
            <p:ph type="title"/>
          </p:nvPr>
        </p:nvSpPr>
        <p:spPr/>
        <p:txBody>
          <a:bodyPr/>
          <a:lstStyle/>
          <a:p>
            <a:r>
              <a:rPr lang="en-US" b="1" dirty="0"/>
              <a:t>A component using external plugins</a:t>
            </a:r>
            <a:endParaRPr lang="ru-RU" b="1" dirty="0"/>
          </a:p>
        </p:txBody>
      </p:sp>
      <p:sp>
        <p:nvSpPr>
          <p:cNvPr id="3" name="Объект 2">
            <a:extLst>
              <a:ext uri="{FF2B5EF4-FFF2-40B4-BE49-F238E27FC236}">
                <a16:creationId xmlns:a16="http://schemas.microsoft.com/office/drawing/2014/main" id="{57CEA76F-EF04-4B8E-AF2C-75270D1A7EF7}"/>
              </a:ext>
            </a:extLst>
          </p:cNvPr>
          <p:cNvSpPr>
            <a:spLocks noGrp="1"/>
          </p:cNvSpPr>
          <p:nvPr>
            <p:ph idx="1"/>
          </p:nvPr>
        </p:nvSpPr>
        <p:spPr>
          <a:xfrm>
            <a:off x="838200" y="1825625"/>
            <a:ext cx="4104861" cy="4351338"/>
          </a:xfrm>
        </p:spPr>
        <p:txBody>
          <a:bodyPr/>
          <a:lstStyle/>
          <a:p>
            <a:r>
              <a:rPr lang="en-US" dirty="0"/>
              <a:t>React allows you to work with other libraries and frameworks. This example uses the external remarkable library to convert the Markdown syntax entered in the &lt;</a:t>
            </a:r>
            <a:r>
              <a:rPr lang="en-US" dirty="0" err="1"/>
              <a:t>textarea</a:t>
            </a:r>
            <a:r>
              <a:rPr lang="en-US" dirty="0"/>
              <a:t>&gt;element in real time.</a:t>
            </a:r>
            <a:endParaRPr lang="ru-RU" dirty="0"/>
          </a:p>
        </p:txBody>
      </p:sp>
      <p:sp>
        <p:nvSpPr>
          <p:cNvPr id="4" name="Прямоугольник 3">
            <a:extLst>
              <a:ext uri="{FF2B5EF4-FFF2-40B4-BE49-F238E27FC236}">
                <a16:creationId xmlns:a16="http://schemas.microsoft.com/office/drawing/2014/main" id="{9178F5B1-9A6F-431F-84F4-977DCE1EE166}"/>
              </a:ext>
            </a:extLst>
          </p:cNvPr>
          <p:cNvSpPr/>
          <p:nvPr/>
        </p:nvSpPr>
        <p:spPr>
          <a:xfrm>
            <a:off x="5141843" y="1490872"/>
            <a:ext cx="3591340" cy="2862322"/>
          </a:xfrm>
          <a:prstGeom prst="rect">
            <a:avLst/>
          </a:prstGeom>
        </p:spPr>
        <p:txBody>
          <a:bodyPr wrap="square">
            <a:spAutoFit/>
          </a:bodyPr>
          <a:lstStyle/>
          <a:p>
            <a:r>
              <a:rPr lang="en-US" sz="1200" dirty="0"/>
              <a:t>class </a:t>
            </a:r>
            <a:r>
              <a:rPr lang="en-US" sz="1200" dirty="0" err="1"/>
              <a:t>MarkdownEditor</a:t>
            </a:r>
            <a:r>
              <a:rPr lang="en-US" sz="1200" dirty="0"/>
              <a:t> extends </a:t>
            </a:r>
            <a:r>
              <a:rPr lang="en-US" sz="1200" dirty="0" err="1"/>
              <a:t>React.Component</a:t>
            </a:r>
            <a:r>
              <a:rPr lang="en-US" sz="1200" dirty="0"/>
              <a:t> {</a:t>
            </a:r>
          </a:p>
          <a:p>
            <a:r>
              <a:rPr lang="en-US" sz="1200" dirty="0"/>
              <a:t>  constructor(props) {</a:t>
            </a:r>
          </a:p>
          <a:p>
            <a:r>
              <a:rPr lang="en-US" sz="1200" dirty="0"/>
              <a:t>    super(props);</a:t>
            </a:r>
          </a:p>
          <a:p>
            <a:r>
              <a:rPr lang="en-US" sz="1200" dirty="0"/>
              <a:t>    this.md = new Remarkable();</a:t>
            </a:r>
          </a:p>
          <a:p>
            <a:r>
              <a:rPr lang="en-US" sz="1200" dirty="0"/>
              <a:t>    </a:t>
            </a:r>
            <a:r>
              <a:rPr lang="en-US" sz="1200" dirty="0" err="1"/>
              <a:t>this.handleChange</a:t>
            </a:r>
            <a:r>
              <a:rPr lang="en-US" sz="1200" dirty="0"/>
              <a:t> = </a:t>
            </a:r>
            <a:r>
              <a:rPr lang="en-US" sz="1200" dirty="0" err="1"/>
              <a:t>this.handleChange.bind</a:t>
            </a:r>
            <a:r>
              <a:rPr lang="en-US" sz="1200" dirty="0"/>
              <a:t>(this);</a:t>
            </a:r>
          </a:p>
          <a:p>
            <a:r>
              <a:rPr lang="en-US" sz="1200" dirty="0"/>
              <a:t>    </a:t>
            </a:r>
            <a:r>
              <a:rPr lang="en-US" sz="1200" dirty="0" err="1"/>
              <a:t>this.state</a:t>
            </a:r>
            <a:r>
              <a:rPr lang="en-US" sz="1200" dirty="0"/>
              <a:t> = { value: '</a:t>
            </a:r>
            <a:r>
              <a:rPr lang="ru-RU" sz="1200" dirty="0"/>
              <a:t>Привет, **мир**!' };</a:t>
            </a:r>
          </a:p>
          <a:p>
            <a:r>
              <a:rPr lang="ru-RU" sz="1200" dirty="0"/>
              <a:t>  }</a:t>
            </a:r>
          </a:p>
          <a:p>
            <a:endParaRPr lang="ru-RU" sz="1200" dirty="0"/>
          </a:p>
          <a:p>
            <a:r>
              <a:rPr lang="ru-RU" sz="1200" dirty="0"/>
              <a:t>  </a:t>
            </a:r>
            <a:r>
              <a:rPr lang="en-US" sz="1200" dirty="0" err="1"/>
              <a:t>handleChange</a:t>
            </a:r>
            <a:r>
              <a:rPr lang="en-US" sz="1200" dirty="0"/>
              <a:t>(e) {</a:t>
            </a:r>
          </a:p>
          <a:p>
            <a:r>
              <a:rPr lang="en-US" sz="1200" dirty="0"/>
              <a:t>    </a:t>
            </a:r>
            <a:r>
              <a:rPr lang="en-US" sz="1200" dirty="0" err="1"/>
              <a:t>this.setState</a:t>
            </a:r>
            <a:r>
              <a:rPr lang="en-US" sz="1200" dirty="0"/>
              <a:t>({ value: </a:t>
            </a:r>
            <a:r>
              <a:rPr lang="en-US" sz="1200" dirty="0" err="1"/>
              <a:t>e.target.value</a:t>
            </a:r>
            <a:r>
              <a:rPr lang="en-US" sz="1200" dirty="0"/>
              <a:t> });</a:t>
            </a:r>
          </a:p>
          <a:p>
            <a:r>
              <a:rPr lang="en-US" sz="1200" dirty="0"/>
              <a:t>  }</a:t>
            </a:r>
          </a:p>
          <a:p>
            <a:endParaRPr lang="en-US" sz="1200" dirty="0"/>
          </a:p>
          <a:p>
            <a:r>
              <a:rPr lang="en-US" sz="1200" dirty="0"/>
              <a:t>  </a:t>
            </a:r>
            <a:r>
              <a:rPr lang="en-US" sz="1200" dirty="0" err="1"/>
              <a:t>getRawMarkup</a:t>
            </a:r>
            <a:r>
              <a:rPr lang="en-US" sz="1200" dirty="0"/>
              <a:t>() {</a:t>
            </a:r>
          </a:p>
          <a:p>
            <a:r>
              <a:rPr lang="en-US" sz="1200" dirty="0"/>
              <a:t>    return { __html: </a:t>
            </a:r>
            <a:r>
              <a:rPr lang="en-US" sz="1200" dirty="0" err="1"/>
              <a:t>this.md.render</a:t>
            </a:r>
            <a:r>
              <a:rPr lang="en-US" sz="1200" dirty="0"/>
              <a:t>(</a:t>
            </a:r>
            <a:r>
              <a:rPr lang="en-US" sz="1200" dirty="0" err="1"/>
              <a:t>this.state.value</a:t>
            </a:r>
            <a:r>
              <a:rPr lang="en-US" sz="1200" dirty="0"/>
              <a:t>) };</a:t>
            </a:r>
          </a:p>
          <a:p>
            <a:r>
              <a:rPr lang="en-US" sz="1200" dirty="0"/>
              <a:t>  }</a:t>
            </a:r>
            <a:endParaRPr lang="ru-RU" sz="1200" dirty="0"/>
          </a:p>
        </p:txBody>
      </p:sp>
      <p:sp>
        <p:nvSpPr>
          <p:cNvPr id="6" name="Прямоугольник 5">
            <a:extLst>
              <a:ext uri="{FF2B5EF4-FFF2-40B4-BE49-F238E27FC236}">
                <a16:creationId xmlns:a16="http://schemas.microsoft.com/office/drawing/2014/main" id="{E70DBCEA-A362-4E2F-8B6A-13F0A53098EC}"/>
              </a:ext>
            </a:extLst>
          </p:cNvPr>
          <p:cNvSpPr/>
          <p:nvPr/>
        </p:nvSpPr>
        <p:spPr>
          <a:xfrm>
            <a:off x="8600661" y="1490872"/>
            <a:ext cx="3723862" cy="5078313"/>
          </a:xfrm>
          <a:prstGeom prst="rect">
            <a:avLst/>
          </a:prstGeom>
        </p:spPr>
        <p:txBody>
          <a:bodyPr wrap="square">
            <a:spAutoFit/>
          </a:bodyPr>
          <a:lstStyle/>
          <a:p>
            <a:r>
              <a:rPr lang="en-US" sz="1200" dirty="0"/>
              <a:t> render() {</a:t>
            </a:r>
          </a:p>
          <a:p>
            <a:r>
              <a:rPr lang="en-US" sz="1200" dirty="0"/>
              <a:t>    return (</a:t>
            </a:r>
          </a:p>
          <a:p>
            <a:r>
              <a:rPr lang="en-US" sz="1200" dirty="0"/>
              <a:t>      &lt;div </a:t>
            </a:r>
            <a:r>
              <a:rPr lang="en-US" sz="1200" dirty="0" err="1"/>
              <a:t>className</a:t>
            </a:r>
            <a:r>
              <a:rPr lang="en-US" sz="1200" dirty="0"/>
              <a:t>="</a:t>
            </a:r>
            <a:r>
              <a:rPr lang="en-US" sz="1200" dirty="0" err="1"/>
              <a:t>MarkdownEditor</a:t>
            </a:r>
            <a:r>
              <a:rPr lang="en-US" sz="1200" dirty="0"/>
              <a:t>"&gt;</a:t>
            </a:r>
          </a:p>
          <a:p>
            <a:r>
              <a:rPr lang="en-US" sz="1200" dirty="0"/>
              <a:t>        &lt;h3&gt;</a:t>
            </a:r>
            <a:r>
              <a:rPr lang="ru-RU" sz="1200" dirty="0"/>
              <a:t>Редактор&lt;/</a:t>
            </a:r>
            <a:r>
              <a:rPr lang="en-US" sz="1200" dirty="0"/>
              <a:t>h3&gt;</a:t>
            </a:r>
          </a:p>
          <a:p>
            <a:r>
              <a:rPr lang="en-US" sz="1200" dirty="0"/>
              <a:t>        &lt;label </a:t>
            </a:r>
            <a:r>
              <a:rPr lang="en-US" sz="1200" dirty="0" err="1"/>
              <a:t>htmlFor</a:t>
            </a:r>
            <a:r>
              <a:rPr lang="en-US" sz="1200" dirty="0"/>
              <a:t>="markdown-content"&gt;</a:t>
            </a:r>
          </a:p>
          <a:p>
            <a:r>
              <a:rPr lang="en-US" sz="1200" dirty="0"/>
              <a:t>          </a:t>
            </a:r>
            <a:r>
              <a:rPr lang="ru-RU" sz="1200" dirty="0"/>
              <a:t>Введите что-нибудь</a:t>
            </a:r>
          </a:p>
          <a:p>
            <a:r>
              <a:rPr lang="ru-RU" sz="1200" dirty="0"/>
              <a:t>        &lt;/</a:t>
            </a:r>
            <a:r>
              <a:rPr lang="en-US" sz="1200" dirty="0"/>
              <a:t>label&gt;</a:t>
            </a:r>
          </a:p>
          <a:p>
            <a:r>
              <a:rPr lang="en-US" sz="1200" dirty="0"/>
              <a:t>        &lt;</a:t>
            </a:r>
            <a:r>
              <a:rPr lang="en-US" sz="1200" dirty="0" err="1"/>
              <a:t>textarea</a:t>
            </a:r>
            <a:endParaRPr lang="en-US" sz="1200" dirty="0"/>
          </a:p>
          <a:p>
            <a:r>
              <a:rPr lang="en-US" sz="1200" dirty="0"/>
              <a:t>          id="markdown-content"</a:t>
            </a:r>
          </a:p>
          <a:p>
            <a:r>
              <a:rPr lang="en-US" sz="1200" dirty="0"/>
              <a:t>          </a:t>
            </a:r>
            <a:r>
              <a:rPr lang="en-US" sz="1200" dirty="0" err="1"/>
              <a:t>onChange</a:t>
            </a:r>
            <a:r>
              <a:rPr lang="en-US" sz="1200" dirty="0"/>
              <a:t>={</a:t>
            </a:r>
            <a:r>
              <a:rPr lang="en-US" sz="1200" dirty="0" err="1"/>
              <a:t>this.handleChange</a:t>
            </a:r>
            <a:r>
              <a:rPr lang="en-US" sz="1200" dirty="0"/>
              <a:t>}</a:t>
            </a:r>
          </a:p>
          <a:p>
            <a:r>
              <a:rPr lang="en-US" sz="1200" dirty="0"/>
              <a:t>          </a:t>
            </a:r>
            <a:r>
              <a:rPr lang="en-US" sz="1200" dirty="0" err="1"/>
              <a:t>defaultValue</a:t>
            </a:r>
            <a:r>
              <a:rPr lang="en-US" sz="1200" dirty="0"/>
              <a:t>={</a:t>
            </a:r>
            <a:r>
              <a:rPr lang="en-US" sz="1200" dirty="0" err="1"/>
              <a:t>this.state.value</a:t>
            </a:r>
            <a:r>
              <a:rPr lang="en-US" sz="1200" dirty="0"/>
              <a:t>}</a:t>
            </a:r>
          </a:p>
          <a:p>
            <a:r>
              <a:rPr lang="en-US" sz="1200" dirty="0"/>
              <a:t>        /&gt;</a:t>
            </a:r>
          </a:p>
          <a:p>
            <a:r>
              <a:rPr lang="en-US" sz="1200" dirty="0"/>
              <a:t>        &lt;h3&gt;</a:t>
            </a:r>
            <a:r>
              <a:rPr lang="ru-RU" sz="1200" dirty="0"/>
              <a:t>Вывод&lt;/</a:t>
            </a:r>
            <a:r>
              <a:rPr lang="en-US" sz="1200" dirty="0"/>
              <a:t>h3&gt;</a:t>
            </a:r>
          </a:p>
          <a:p>
            <a:r>
              <a:rPr lang="en-US" sz="1200" dirty="0"/>
              <a:t>        &lt;div</a:t>
            </a:r>
          </a:p>
          <a:p>
            <a:r>
              <a:rPr lang="en-US" sz="1200" dirty="0"/>
              <a:t>          </a:t>
            </a:r>
            <a:r>
              <a:rPr lang="en-US" sz="1200" dirty="0" err="1"/>
              <a:t>className</a:t>
            </a:r>
            <a:r>
              <a:rPr lang="en-US" sz="1200" dirty="0"/>
              <a:t>="content"</a:t>
            </a:r>
          </a:p>
          <a:p>
            <a:r>
              <a:rPr lang="en-US" sz="1200" dirty="0"/>
              <a:t>          </a:t>
            </a:r>
            <a:r>
              <a:rPr lang="en-US" sz="1200" dirty="0" err="1"/>
              <a:t>dangerouslySetInnerHTML</a:t>
            </a:r>
            <a:r>
              <a:rPr lang="en-US" sz="1200" dirty="0"/>
              <a:t>={</a:t>
            </a:r>
            <a:r>
              <a:rPr lang="en-US" sz="1200" dirty="0" err="1"/>
              <a:t>this.getRawMarkup</a:t>
            </a:r>
            <a:r>
              <a:rPr lang="en-US" sz="1200" dirty="0"/>
              <a:t>()}</a:t>
            </a:r>
          </a:p>
          <a:p>
            <a:r>
              <a:rPr lang="en-US" sz="1200" dirty="0"/>
              <a:t>        /&gt;</a:t>
            </a:r>
          </a:p>
          <a:p>
            <a:r>
              <a:rPr lang="en-US" sz="1200" dirty="0"/>
              <a:t>      &lt;/div&gt;</a:t>
            </a:r>
          </a:p>
          <a:p>
            <a:r>
              <a:rPr lang="en-US" sz="1200" dirty="0"/>
              <a:t>    );</a:t>
            </a:r>
          </a:p>
          <a:p>
            <a:r>
              <a:rPr lang="en-US" sz="1200" dirty="0"/>
              <a:t>  }</a:t>
            </a:r>
          </a:p>
          <a:p>
            <a:r>
              <a:rPr lang="en-US" sz="1200" dirty="0"/>
              <a:t>}</a:t>
            </a:r>
          </a:p>
          <a:p>
            <a:endParaRPr lang="en-US" sz="1200" dirty="0"/>
          </a:p>
          <a:p>
            <a:r>
              <a:rPr lang="en-US" sz="1200" dirty="0" err="1"/>
              <a:t>ReactDOM.render</a:t>
            </a:r>
            <a:r>
              <a:rPr lang="en-US" sz="1200" dirty="0"/>
              <a:t>(</a:t>
            </a:r>
          </a:p>
          <a:p>
            <a:r>
              <a:rPr lang="en-US" sz="1200" dirty="0"/>
              <a:t>  &lt;</a:t>
            </a:r>
            <a:r>
              <a:rPr lang="en-US" sz="1200" dirty="0" err="1"/>
              <a:t>MarkdownEditor</a:t>
            </a:r>
            <a:r>
              <a:rPr lang="en-US" sz="1200" dirty="0"/>
              <a:t> /&gt;,</a:t>
            </a:r>
          </a:p>
          <a:p>
            <a:r>
              <a:rPr lang="en-US" sz="1200" dirty="0"/>
              <a:t>  </a:t>
            </a:r>
            <a:r>
              <a:rPr lang="en-US" sz="1200" dirty="0" err="1"/>
              <a:t>document.getElementById</a:t>
            </a:r>
            <a:r>
              <a:rPr lang="en-US" sz="1200" dirty="0"/>
              <a:t>('markdown-example')</a:t>
            </a:r>
          </a:p>
          <a:p>
            <a:r>
              <a:rPr lang="en-US" sz="1200" dirty="0"/>
              <a:t>);</a:t>
            </a:r>
            <a:endParaRPr lang="ru-RU" sz="1200" dirty="0"/>
          </a:p>
        </p:txBody>
      </p:sp>
    </p:spTree>
    <p:extLst>
      <p:ext uri="{BB962C8B-B14F-4D97-AF65-F5344CB8AC3E}">
        <p14:creationId xmlns:p14="http://schemas.microsoft.com/office/powerpoint/2010/main" val="17484821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1456</Words>
  <Application>Microsoft Office PowerPoint</Application>
  <PresentationFormat>Широкоэкранный</PresentationFormat>
  <Paragraphs>181</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React </vt:lpstr>
      <vt:lpstr>What is React?</vt:lpstr>
      <vt:lpstr>Declarative</vt:lpstr>
      <vt:lpstr>Based on components</vt:lpstr>
      <vt:lpstr>Learn it once-write it anywhere</vt:lpstr>
      <vt:lpstr>Simple Component</vt:lpstr>
      <vt:lpstr>A component with a state</vt:lpstr>
      <vt:lpstr>Application</vt:lpstr>
      <vt:lpstr>A component using external plugins</vt:lpstr>
      <vt:lpstr>Trying React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5</cp:revision>
  <dcterms:created xsi:type="dcterms:W3CDTF">2021-05-16T05:50:41Z</dcterms:created>
  <dcterms:modified xsi:type="dcterms:W3CDTF">2021-05-16T11:58:07Z</dcterms:modified>
</cp:coreProperties>
</file>