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initials="П" lastIdx="1" clrIdx="0">
    <p:extLst>
      <p:ext uri="{19B8F6BF-5375-455C-9EA6-DF929625EA0E}">
        <p15:presenceInfo xmlns:p15="http://schemas.microsoft.com/office/powerpoint/2012/main" userId="Пользовател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027817-5F96-48E2-BF9C-80F0F3ACA19C}"/>
              </a:ext>
            </a:extLst>
          </p:cNvPr>
          <p:cNvSpPr>
            <a:spLocks noGrp="1"/>
          </p:cNvSpPr>
          <p:nvPr>
            <p:ph type="ctrTitle"/>
          </p:nvPr>
        </p:nvSpPr>
        <p:spPr>
          <a:xfrm>
            <a:off x="1737154" y="96615"/>
            <a:ext cx="8915399" cy="756376"/>
          </a:xfrm>
        </p:spPr>
        <p:txBody>
          <a:bodyPr>
            <a:normAutofit fontScale="90000"/>
          </a:bodyPr>
          <a:lstStyle/>
          <a:p>
            <a:pPr algn="ctr"/>
            <a:br>
              <a:rPr lang="ru-RU" sz="2400" dirty="0"/>
            </a:br>
            <a:r>
              <a:rPr lang="ru-RU" sz="2400" dirty="0"/>
              <a:t>Министерство образования и науки Украины Харьковский национальный университет имени В.Н. </a:t>
            </a:r>
            <a:r>
              <a:rPr lang="ru-RU" sz="2400" dirty="0" err="1"/>
              <a:t>Каразина</a:t>
            </a:r>
            <a:endParaRPr lang="ru-RU" sz="2400" dirty="0"/>
          </a:p>
        </p:txBody>
      </p:sp>
      <p:sp>
        <p:nvSpPr>
          <p:cNvPr id="3" name="Подзаголовок 2">
            <a:extLst>
              <a:ext uri="{FF2B5EF4-FFF2-40B4-BE49-F238E27FC236}">
                <a16:creationId xmlns:a16="http://schemas.microsoft.com/office/drawing/2014/main" id="{B888A77F-FF00-410E-8778-7826EADA566B}"/>
              </a:ext>
            </a:extLst>
          </p:cNvPr>
          <p:cNvSpPr>
            <a:spLocks noGrp="1"/>
          </p:cNvSpPr>
          <p:nvPr>
            <p:ph type="subTitle" idx="1"/>
          </p:nvPr>
        </p:nvSpPr>
        <p:spPr>
          <a:xfrm>
            <a:off x="1737154" y="2955883"/>
            <a:ext cx="8915399" cy="756376"/>
          </a:xfrm>
          <a:effectLst>
            <a:outerShdw blurRad="50800" dist="38100" dir="5400000" algn="t" rotWithShape="0">
              <a:prstClr val="black">
                <a:alpha val="40000"/>
              </a:prstClr>
            </a:outerShdw>
          </a:effectLst>
        </p:spPr>
        <p:txBody>
          <a:bodyPr>
            <a:normAutofit/>
          </a:bodyPr>
          <a:lstStyle/>
          <a:p>
            <a:pPr algn="ctr"/>
            <a:r>
              <a:rPr lang="ru-RU" sz="2400" dirty="0"/>
              <a:t>Итоги проведенной работы над исследованием </a:t>
            </a:r>
            <a:r>
              <a:rPr lang="en-US" sz="2400" dirty="0"/>
              <a:t>Dataset</a:t>
            </a:r>
            <a:endParaRPr lang="ru-RU" sz="2400" dirty="0"/>
          </a:p>
        </p:txBody>
      </p:sp>
      <p:sp>
        <p:nvSpPr>
          <p:cNvPr id="5" name="Заголовок 1">
            <a:extLst>
              <a:ext uri="{FF2B5EF4-FFF2-40B4-BE49-F238E27FC236}">
                <a16:creationId xmlns:a16="http://schemas.microsoft.com/office/drawing/2014/main" id="{910EB601-006D-40D9-BB6C-10CD8494976B}"/>
              </a:ext>
            </a:extLst>
          </p:cNvPr>
          <p:cNvSpPr txBox="1">
            <a:spLocks/>
          </p:cNvSpPr>
          <p:nvPr/>
        </p:nvSpPr>
        <p:spPr>
          <a:xfrm>
            <a:off x="1543564" y="1170911"/>
            <a:ext cx="8915399" cy="611623"/>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2200" dirty="0"/>
              <a:t>Экономический факультет </a:t>
            </a:r>
          </a:p>
          <a:p>
            <a:pPr algn="ctr"/>
            <a:r>
              <a:rPr lang="ru-RU" sz="2200" dirty="0"/>
              <a:t>Кафедра экономической кибернетики и прикладной экономики</a:t>
            </a:r>
            <a:endParaRPr lang="uk-UA" sz="2200" dirty="0"/>
          </a:p>
          <a:p>
            <a:pPr algn="ctr"/>
            <a:endParaRPr lang="ru-RU" sz="2200" dirty="0"/>
          </a:p>
        </p:txBody>
      </p:sp>
      <p:sp>
        <p:nvSpPr>
          <p:cNvPr id="6" name="Прямоугольник 5">
            <a:extLst>
              <a:ext uri="{FF2B5EF4-FFF2-40B4-BE49-F238E27FC236}">
                <a16:creationId xmlns:a16="http://schemas.microsoft.com/office/drawing/2014/main" id="{0280FD8E-F30D-43B4-BF2C-3E0B2B21DA34}"/>
              </a:ext>
            </a:extLst>
          </p:cNvPr>
          <p:cNvSpPr/>
          <p:nvPr/>
        </p:nvSpPr>
        <p:spPr>
          <a:xfrm>
            <a:off x="2172215" y="1782534"/>
            <a:ext cx="7410964" cy="646331"/>
          </a:xfrm>
          <a:prstGeom prst="rect">
            <a:avLst/>
          </a:prstGeom>
        </p:spPr>
        <p:txBody>
          <a:bodyPr wrap="square">
            <a:spAutoFit/>
          </a:bodyPr>
          <a:lstStyle/>
          <a:p>
            <a:pPr algn="ctr"/>
            <a:r>
              <a:rPr lang="ru-RU" dirty="0"/>
              <a:t>Специальность 051 «Экономика»</a:t>
            </a:r>
          </a:p>
          <a:p>
            <a:pPr algn="ctr"/>
            <a:r>
              <a:rPr lang="ru-RU" dirty="0"/>
              <a:t>Образовательно-квалификационный уровень: Магистр</a:t>
            </a:r>
          </a:p>
        </p:txBody>
      </p:sp>
      <p:sp>
        <p:nvSpPr>
          <p:cNvPr id="7" name="Заголовок 1">
            <a:extLst>
              <a:ext uri="{FF2B5EF4-FFF2-40B4-BE49-F238E27FC236}">
                <a16:creationId xmlns:a16="http://schemas.microsoft.com/office/drawing/2014/main" id="{83361AB5-E371-4EDB-96A0-CD3DA12C70F0}"/>
              </a:ext>
            </a:extLst>
          </p:cNvPr>
          <p:cNvSpPr txBox="1">
            <a:spLocks/>
          </p:cNvSpPr>
          <p:nvPr/>
        </p:nvSpPr>
        <p:spPr>
          <a:xfrm>
            <a:off x="4191001" y="5308901"/>
            <a:ext cx="8915399" cy="75637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1800" dirty="0"/>
              <a:t>Выполнил: студент 5 курса группы ЕК-51 </a:t>
            </a:r>
          </a:p>
          <a:p>
            <a:r>
              <a:rPr lang="ru-RU" sz="1800" dirty="0"/>
              <a:t>Майоров Игорь Сергеевич</a:t>
            </a:r>
            <a:br>
              <a:rPr lang="ru-RU" sz="1800" dirty="0"/>
            </a:br>
            <a:br>
              <a:rPr lang="ru-RU" sz="1800" dirty="0"/>
            </a:br>
            <a:r>
              <a:rPr lang="ru-RU" sz="1800" dirty="0"/>
              <a:t>Проверила: профессор кафедры экономической кибернетики и прикладной экономики</a:t>
            </a:r>
            <a:br>
              <a:rPr lang="ru-RU" sz="1800" dirty="0"/>
            </a:br>
            <a:r>
              <a:rPr lang="ru-RU" sz="1800" dirty="0"/>
              <a:t>Кононова Екатерина Юрьевна</a:t>
            </a:r>
          </a:p>
        </p:txBody>
      </p:sp>
    </p:spTree>
    <p:extLst>
      <p:ext uri="{BB962C8B-B14F-4D97-AF65-F5344CB8AC3E}">
        <p14:creationId xmlns:p14="http://schemas.microsoft.com/office/powerpoint/2010/main" val="100812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883E90B-D1C9-40D1-BF3C-7F1438A72D00}"/>
              </a:ext>
            </a:extLst>
          </p:cNvPr>
          <p:cNvSpPr>
            <a:spLocks noGrp="1"/>
          </p:cNvSpPr>
          <p:nvPr>
            <p:ph idx="1"/>
          </p:nvPr>
        </p:nvSpPr>
        <p:spPr>
          <a:xfrm>
            <a:off x="1638300" y="360218"/>
            <a:ext cx="8915400" cy="3777622"/>
          </a:xfrm>
        </p:spPr>
        <p:txBody>
          <a:bodyPr/>
          <a:lstStyle/>
          <a:p>
            <a:pPr marL="0" indent="0">
              <a:buNone/>
            </a:pPr>
            <a:r>
              <a:rPr lang="ru-RU" dirty="0"/>
              <a:t>Я вывел ядра кластеров в таблицу</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dirty="0"/>
              <a:t>И выбрал только  4 переменные для построения кластеров.</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4" name="Рисунок 3">
            <a:extLst>
              <a:ext uri="{FF2B5EF4-FFF2-40B4-BE49-F238E27FC236}">
                <a16:creationId xmlns:a16="http://schemas.microsoft.com/office/drawing/2014/main" id="{7BDB7E8E-A51A-4A71-BAD7-55312B6EF1D6}"/>
              </a:ext>
            </a:extLst>
          </p:cNvPr>
          <p:cNvPicPr>
            <a:picLocks noChangeAspect="1"/>
          </p:cNvPicPr>
          <p:nvPr/>
        </p:nvPicPr>
        <p:blipFill>
          <a:blip r:embed="rId2"/>
          <a:stretch>
            <a:fillRect/>
          </a:stretch>
        </p:blipFill>
        <p:spPr>
          <a:xfrm>
            <a:off x="1638300" y="714285"/>
            <a:ext cx="5007120" cy="1402773"/>
          </a:xfrm>
          <a:prstGeom prst="rect">
            <a:avLst/>
          </a:prstGeom>
        </p:spPr>
      </p:pic>
      <p:pic>
        <p:nvPicPr>
          <p:cNvPr id="6" name="Рисунок 5">
            <a:extLst>
              <a:ext uri="{FF2B5EF4-FFF2-40B4-BE49-F238E27FC236}">
                <a16:creationId xmlns:a16="http://schemas.microsoft.com/office/drawing/2014/main" id="{2291A199-4B4A-4747-A357-435BECBC2973}"/>
              </a:ext>
            </a:extLst>
          </p:cNvPr>
          <p:cNvPicPr>
            <a:picLocks noChangeAspect="1"/>
          </p:cNvPicPr>
          <p:nvPr/>
        </p:nvPicPr>
        <p:blipFill>
          <a:blip r:embed="rId3"/>
          <a:stretch>
            <a:fillRect/>
          </a:stretch>
        </p:blipFill>
        <p:spPr>
          <a:xfrm>
            <a:off x="1638300" y="2818301"/>
            <a:ext cx="3449782" cy="1187630"/>
          </a:xfrm>
          <a:prstGeom prst="rect">
            <a:avLst/>
          </a:prstGeom>
        </p:spPr>
      </p:pic>
      <p:sp>
        <p:nvSpPr>
          <p:cNvPr id="7" name="Прямоугольник 6">
            <a:extLst>
              <a:ext uri="{FF2B5EF4-FFF2-40B4-BE49-F238E27FC236}">
                <a16:creationId xmlns:a16="http://schemas.microsoft.com/office/drawing/2014/main" id="{59513C37-73C6-4121-A4D0-3FACA429D5A7}"/>
              </a:ext>
            </a:extLst>
          </p:cNvPr>
          <p:cNvSpPr/>
          <p:nvPr/>
        </p:nvSpPr>
        <p:spPr>
          <a:xfrm>
            <a:off x="1118757" y="4377418"/>
            <a:ext cx="10699170" cy="923330"/>
          </a:xfrm>
          <a:prstGeom prst="rect">
            <a:avLst/>
          </a:prstGeom>
        </p:spPr>
        <p:txBody>
          <a:bodyPr wrap="square">
            <a:spAutoFit/>
          </a:bodyPr>
          <a:lstStyle/>
          <a:p>
            <a:r>
              <a:rPr lang="ru-RU" dirty="0"/>
              <a:t>Исходя из этого можно сделать вывод что квартиры с жилой площадью меньше чем 60 </a:t>
            </a:r>
            <a:r>
              <a:rPr lang="ru-RU" dirty="0" err="1"/>
              <a:t>кв.м</a:t>
            </a:r>
            <a:r>
              <a:rPr lang="ru-RU" dirty="0"/>
              <a:t>., с расстоянием до центра города больше 10км временем до ближайшего метро выше чем 5-6 минут считаются дешевыми и наоборот. </a:t>
            </a:r>
          </a:p>
        </p:txBody>
      </p:sp>
    </p:spTree>
    <p:extLst>
      <p:ext uri="{BB962C8B-B14F-4D97-AF65-F5344CB8AC3E}">
        <p14:creationId xmlns:p14="http://schemas.microsoft.com/office/powerpoint/2010/main" val="223422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3FE5634-83F3-4474-BBB4-3C5F65753D08}"/>
              </a:ext>
            </a:extLst>
          </p:cNvPr>
          <p:cNvSpPr>
            <a:spLocks noGrp="1"/>
          </p:cNvSpPr>
          <p:nvPr>
            <p:ph idx="1"/>
          </p:nvPr>
        </p:nvSpPr>
        <p:spPr>
          <a:xfrm>
            <a:off x="1827211" y="180109"/>
            <a:ext cx="8915400" cy="2216728"/>
          </a:xfrm>
        </p:spPr>
        <p:txBody>
          <a:bodyPr>
            <a:normAutofit lnSpcReduction="10000"/>
          </a:bodyPr>
          <a:lstStyle/>
          <a:p>
            <a:pPr marL="0" indent="0">
              <a:buNone/>
            </a:pPr>
            <a:r>
              <a:rPr lang="ru-RU" dirty="0"/>
              <a:t>Выведем эти кластера на график и сравним результаты иерархической кластеризации и метода К средних. После множества попыток выведения кластеров, этот результат оказался наиболее успешным. На графике видно 1 явный кластер и 1 неявный который включает в себя все остальные объекты. Процент совпадения между методом К средних и иерархической кластеризации всего 36%.  Исходя из этого можно сделать вывод что данные не идеальные и из них сложно вывести четко выраженные кластера.</a:t>
            </a:r>
          </a:p>
        </p:txBody>
      </p:sp>
      <p:pic>
        <p:nvPicPr>
          <p:cNvPr id="4" name="Рисунок 3">
            <a:extLst>
              <a:ext uri="{FF2B5EF4-FFF2-40B4-BE49-F238E27FC236}">
                <a16:creationId xmlns:a16="http://schemas.microsoft.com/office/drawing/2014/main" id="{FB292B6A-451E-4EC2-AEB5-51D6A43E609F}"/>
              </a:ext>
            </a:extLst>
          </p:cNvPr>
          <p:cNvPicPr>
            <a:picLocks noChangeAspect="1"/>
          </p:cNvPicPr>
          <p:nvPr/>
        </p:nvPicPr>
        <p:blipFill>
          <a:blip r:embed="rId2"/>
          <a:stretch>
            <a:fillRect/>
          </a:stretch>
        </p:blipFill>
        <p:spPr>
          <a:xfrm>
            <a:off x="2969111" y="3144982"/>
            <a:ext cx="5663817" cy="3420004"/>
          </a:xfrm>
          <a:prstGeom prst="rect">
            <a:avLst/>
          </a:prstGeom>
        </p:spPr>
      </p:pic>
      <p:pic>
        <p:nvPicPr>
          <p:cNvPr id="5" name="Рисунок 4">
            <a:extLst>
              <a:ext uri="{FF2B5EF4-FFF2-40B4-BE49-F238E27FC236}">
                <a16:creationId xmlns:a16="http://schemas.microsoft.com/office/drawing/2014/main" id="{2816B602-B8A1-43EB-A318-59A8553DDA72}"/>
              </a:ext>
            </a:extLst>
          </p:cNvPr>
          <p:cNvPicPr>
            <a:picLocks noChangeAspect="1"/>
          </p:cNvPicPr>
          <p:nvPr/>
        </p:nvPicPr>
        <p:blipFill>
          <a:blip r:embed="rId3"/>
          <a:stretch>
            <a:fillRect/>
          </a:stretch>
        </p:blipFill>
        <p:spPr>
          <a:xfrm>
            <a:off x="4516408" y="2746653"/>
            <a:ext cx="2569221" cy="398329"/>
          </a:xfrm>
          <a:prstGeom prst="rect">
            <a:avLst/>
          </a:prstGeom>
        </p:spPr>
      </p:pic>
    </p:spTree>
    <p:extLst>
      <p:ext uri="{BB962C8B-B14F-4D97-AF65-F5344CB8AC3E}">
        <p14:creationId xmlns:p14="http://schemas.microsoft.com/office/powerpoint/2010/main" val="102429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5D6A48-80C0-46DE-BA5E-73D5E6A027C6}"/>
              </a:ext>
            </a:extLst>
          </p:cNvPr>
          <p:cNvSpPr>
            <a:spLocks noGrp="1"/>
          </p:cNvSpPr>
          <p:nvPr>
            <p:ph type="title"/>
          </p:nvPr>
        </p:nvSpPr>
        <p:spPr/>
        <p:txBody>
          <a:bodyPr/>
          <a:lstStyle/>
          <a:p>
            <a:r>
              <a:rPr lang="ru-RU" dirty="0"/>
              <a:t>О выбранном </a:t>
            </a:r>
            <a:r>
              <a:rPr lang="en-US" dirty="0"/>
              <a:t>Dataset</a:t>
            </a:r>
            <a:r>
              <a:rPr lang="ru-RU" dirty="0"/>
              <a:t>.</a:t>
            </a:r>
          </a:p>
        </p:txBody>
      </p:sp>
      <p:sp>
        <p:nvSpPr>
          <p:cNvPr id="3" name="Объект 2">
            <a:extLst>
              <a:ext uri="{FF2B5EF4-FFF2-40B4-BE49-F238E27FC236}">
                <a16:creationId xmlns:a16="http://schemas.microsoft.com/office/drawing/2014/main" id="{A5748FD8-FCAA-4DDE-B609-2F345094D43A}"/>
              </a:ext>
            </a:extLst>
          </p:cNvPr>
          <p:cNvSpPr>
            <a:spLocks noGrp="1"/>
          </p:cNvSpPr>
          <p:nvPr>
            <p:ph idx="1"/>
          </p:nvPr>
        </p:nvSpPr>
        <p:spPr>
          <a:xfrm>
            <a:off x="1638300" y="1676400"/>
            <a:ext cx="8915400" cy="3276601"/>
          </a:xfrm>
        </p:spPr>
        <p:txBody>
          <a:bodyPr/>
          <a:lstStyle/>
          <a:p>
            <a:pPr marL="0" indent="0">
              <a:buNone/>
            </a:pPr>
            <a:r>
              <a:rPr lang="ru-RU" sz="2400" dirty="0"/>
              <a:t>Объектом моего исследования стал </a:t>
            </a:r>
            <a:r>
              <a:rPr lang="en-US" sz="2400" dirty="0"/>
              <a:t>Dataset </a:t>
            </a:r>
            <a:r>
              <a:rPr lang="ru-RU" sz="2400" dirty="0"/>
              <a:t>содержащий  цены на  квартир в Москве. Квартиры имеют разные характеристики соответственно и цена на них разная. </a:t>
            </a:r>
            <a:r>
              <a:rPr lang="ru-RU" sz="2400" dirty="0" err="1"/>
              <a:t>Датасет</a:t>
            </a:r>
            <a:r>
              <a:rPr lang="ru-RU" sz="2400" dirty="0"/>
              <a:t> включает в себя такие переменные как</a:t>
            </a:r>
            <a:r>
              <a:rPr lang="en-US" sz="2400" dirty="0"/>
              <a:t>: </a:t>
            </a:r>
            <a:r>
              <a:rPr lang="en-US" sz="2400" dirty="0" err="1"/>
              <a:t>totsp</a:t>
            </a:r>
            <a:r>
              <a:rPr lang="en-US" sz="2400" dirty="0"/>
              <a:t> (</a:t>
            </a:r>
            <a:r>
              <a:rPr lang="ru-RU" sz="2400" dirty="0"/>
              <a:t>общая площадь квартиры), </a:t>
            </a:r>
            <a:r>
              <a:rPr lang="en-US" sz="2400" dirty="0" err="1"/>
              <a:t>livesp</a:t>
            </a:r>
            <a:r>
              <a:rPr lang="en-US" sz="2400" dirty="0"/>
              <a:t>(</a:t>
            </a:r>
            <a:r>
              <a:rPr lang="ru-RU" sz="2400" dirty="0"/>
              <a:t>жилая </a:t>
            </a:r>
            <a:r>
              <a:rPr lang="ru-RU" sz="2400" dirty="0" err="1"/>
              <a:t>площаь</a:t>
            </a:r>
            <a:r>
              <a:rPr lang="ru-RU" sz="2400" dirty="0"/>
              <a:t>)</a:t>
            </a:r>
            <a:r>
              <a:rPr lang="en-US" sz="2400" dirty="0"/>
              <a:t>, </a:t>
            </a:r>
            <a:r>
              <a:rPr lang="en-US" sz="2400" dirty="0" err="1"/>
              <a:t>dist</a:t>
            </a:r>
            <a:r>
              <a:rPr lang="ru-RU" sz="2400" dirty="0"/>
              <a:t> (расстояние до центра) </a:t>
            </a:r>
            <a:r>
              <a:rPr lang="en-US" sz="2400" dirty="0"/>
              <a:t>,</a:t>
            </a:r>
            <a:r>
              <a:rPr lang="en-US" sz="2400" dirty="0" err="1"/>
              <a:t>metrdist</a:t>
            </a:r>
            <a:r>
              <a:rPr lang="ru-RU" sz="2400" dirty="0"/>
              <a:t>(расстояние до метро в минутах) </a:t>
            </a:r>
            <a:r>
              <a:rPr lang="en-US" sz="2400" dirty="0"/>
              <a:t>, </a:t>
            </a:r>
            <a:r>
              <a:rPr lang="en-US" sz="2400" dirty="0" err="1"/>
              <a:t>kitsp</a:t>
            </a:r>
            <a:r>
              <a:rPr lang="ru-RU" sz="2400" dirty="0"/>
              <a:t>(площадь кухни)</a:t>
            </a:r>
            <a:r>
              <a:rPr lang="en-US" sz="2400" dirty="0"/>
              <a:t>, floor</a:t>
            </a:r>
            <a:r>
              <a:rPr lang="ru-RU" sz="2400" dirty="0"/>
              <a:t> (этаж).</a:t>
            </a:r>
            <a:r>
              <a:rPr lang="en-US" sz="2400" dirty="0"/>
              <a:t> </a:t>
            </a:r>
            <a:endParaRPr lang="ru-RU" sz="2400" dirty="0"/>
          </a:p>
        </p:txBody>
      </p:sp>
      <p:pic>
        <p:nvPicPr>
          <p:cNvPr id="1028" name="Picture 4" descr="маленький белый верит в знак вопроса | Вопросительный знак, Случайные  вопросы, Шаблоны power point">
            <a:extLst>
              <a:ext uri="{FF2B5EF4-FFF2-40B4-BE49-F238E27FC236}">
                <a16:creationId xmlns:a16="http://schemas.microsoft.com/office/drawing/2014/main" id="{0ACB361A-0A0B-48F2-AE72-BC738E55B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0348" y="4429086"/>
            <a:ext cx="2086704" cy="208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5DA5E8-DFC8-4ED1-88CD-5128744AE396}"/>
              </a:ext>
            </a:extLst>
          </p:cNvPr>
          <p:cNvSpPr>
            <a:spLocks noGrp="1"/>
          </p:cNvSpPr>
          <p:nvPr>
            <p:ph type="title"/>
          </p:nvPr>
        </p:nvSpPr>
        <p:spPr>
          <a:xfrm>
            <a:off x="2354434" y="142197"/>
            <a:ext cx="8911687" cy="841476"/>
          </a:xfrm>
        </p:spPr>
        <p:txBody>
          <a:bodyPr>
            <a:normAutofit/>
          </a:bodyPr>
          <a:lstStyle/>
          <a:p>
            <a:r>
              <a:rPr lang="ru-RU" dirty="0"/>
              <a:t>Исследование </a:t>
            </a:r>
            <a:r>
              <a:rPr lang="ru-RU" dirty="0" err="1"/>
              <a:t>датасета</a:t>
            </a:r>
            <a:endParaRPr lang="ru-RU" dirty="0"/>
          </a:p>
        </p:txBody>
      </p:sp>
      <p:sp>
        <p:nvSpPr>
          <p:cNvPr id="3" name="Объект 2">
            <a:extLst>
              <a:ext uri="{FF2B5EF4-FFF2-40B4-BE49-F238E27FC236}">
                <a16:creationId xmlns:a16="http://schemas.microsoft.com/office/drawing/2014/main" id="{C61AACCE-41D8-4E6A-968B-A6EE97D05DC3}"/>
              </a:ext>
            </a:extLst>
          </p:cNvPr>
          <p:cNvSpPr>
            <a:spLocks noGrp="1"/>
          </p:cNvSpPr>
          <p:nvPr>
            <p:ph idx="1"/>
          </p:nvPr>
        </p:nvSpPr>
        <p:spPr>
          <a:xfrm>
            <a:off x="1886466" y="1228885"/>
            <a:ext cx="9141752" cy="1514315"/>
          </a:xfrm>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Для того что бы начать исследование, сначала были загруженные определенные библиотеки для начала работы и импортирован наш подготовленный </a:t>
            </a:r>
            <a:r>
              <a:rPr lang="ru-RU" sz="2400" dirty="0" err="1">
                <a:latin typeface="Times New Roman" panose="02020603050405020304" pitchFamily="18" charset="0"/>
                <a:cs typeface="Times New Roman" panose="02020603050405020304" pitchFamily="18" charset="0"/>
              </a:rPr>
              <a:t>датасет</a:t>
            </a:r>
            <a:r>
              <a:rPr lang="ru-RU" sz="2400" dirty="0">
                <a:latin typeface="Times New Roman" panose="02020603050405020304" pitchFamily="18" charset="0"/>
                <a:cs typeface="Times New Roman" panose="02020603050405020304" pitchFamily="18" charset="0"/>
              </a:rPr>
              <a:t>. Проведем исследование с помощью линейной регрессии.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Поскольку мы собираемся исследовать переменную </a:t>
            </a:r>
            <a:r>
              <a:rPr lang="en-US" sz="2400" dirty="0">
                <a:latin typeface="Times New Roman" panose="02020603050405020304" pitchFamily="18" charset="0"/>
                <a:cs typeface="Times New Roman" panose="02020603050405020304" pitchFamily="18" charset="0"/>
              </a:rPr>
              <a:t>Price</a:t>
            </a:r>
            <a:r>
              <a:rPr lang="ru-RU" sz="2400" dirty="0">
                <a:latin typeface="Times New Roman" panose="02020603050405020304" pitchFamily="18" charset="0"/>
                <a:cs typeface="Times New Roman" panose="02020603050405020304" pitchFamily="18" charset="0"/>
              </a:rPr>
              <a:t> необходимо построить матрицу корреляции между </a:t>
            </a:r>
            <a:r>
              <a:rPr lang="en-US" sz="2400" dirty="0">
                <a:latin typeface="Times New Roman" panose="02020603050405020304" pitchFamily="18" charset="0"/>
                <a:cs typeface="Times New Roman" panose="02020603050405020304" pitchFamily="18" charset="0"/>
              </a:rPr>
              <a:t>Price </a:t>
            </a:r>
            <a:r>
              <a:rPr lang="ru-RU" sz="2400" dirty="0">
                <a:latin typeface="Times New Roman" panose="02020603050405020304" pitchFamily="18" charset="0"/>
                <a:cs typeface="Times New Roman" panose="02020603050405020304" pitchFamily="18" charset="0"/>
              </a:rPr>
              <a:t>и остальными переменными</a:t>
            </a:r>
            <a:r>
              <a:rPr lang="ru-RU" sz="2400" dirty="0"/>
              <a:t>.</a:t>
            </a:r>
          </a:p>
        </p:txBody>
      </p:sp>
      <p:pic>
        <p:nvPicPr>
          <p:cNvPr id="5" name="Рисунок 4">
            <a:extLst>
              <a:ext uri="{FF2B5EF4-FFF2-40B4-BE49-F238E27FC236}">
                <a16:creationId xmlns:a16="http://schemas.microsoft.com/office/drawing/2014/main" id="{84DCFC96-5BE1-429F-93A8-5F6606F39190}"/>
              </a:ext>
            </a:extLst>
          </p:cNvPr>
          <p:cNvPicPr>
            <a:picLocks noChangeAspect="1"/>
          </p:cNvPicPr>
          <p:nvPr/>
        </p:nvPicPr>
        <p:blipFill>
          <a:blip r:embed="rId2"/>
          <a:stretch>
            <a:fillRect/>
          </a:stretch>
        </p:blipFill>
        <p:spPr>
          <a:xfrm>
            <a:off x="1634837" y="3592708"/>
            <a:ext cx="8285522" cy="2907696"/>
          </a:xfrm>
          <a:prstGeom prst="rect">
            <a:avLst/>
          </a:prstGeom>
        </p:spPr>
      </p:pic>
    </p:spTree>
    <p:extLst>
      <p:ext uri="{BB962C8B-B14F-4D97-AF65-F5344CB8AC3E}">
        <p14:creationId xmlns:p14="http://schemas.microsoft.com/office/powerpoint/2010/main" val="81467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DE3650C-180D-4B7B-8A36-1F9B9863D295}"/>
              </a:ext>
            </a:extLst>
          </p:cNvPr>
          <p:cNvSpPr>
            <a:spLocks noGrp="1"/>
          </p:cNvSpPr>
          <p:nvPr>
            <p:ph idx="1"/>
          </p:nvPr>
        </p:nvSpPr>
        <p:spPr>
          <a:xfrm>
            <a:off x="1909590" y="219052"/>
            <a:ext cx="8915400" cy="2828948"/>
          </a:xfrm>
        </p:spPr>
        <p:txBody>
          <a:bodyPr>
            <a:normAutofit fontScale="92500" lnSpcReduction="20000"/>
          </a:bodyPr>
          <a:lstStyle/>
          <a:p>
            <a:pPr marL="0" indent="0">
              <a:spcBef>
                <a:spcPts val="0"/>
              </a:spcBef>
              <a:buNone/>
            </a:pPr>
            <a:r>
              <a:rPr lang="ru-RU" sz="2400" dirty="0">
                <a:latin typeface="Times New Roman" panose="02020603050405020304" pitchFamily="18" charset="0"/>
                <a:cs typeface="Times New Roman" panose="02020603050405020304" pitchFamily="18" charset="0"/>
              </a:rPr>
              <a:t>Исходя из результатов табл.1 можно заметить что самая коррелируемая переменная с </a:t>
            </a:r>
            <a:r>
              <a:rPr lang="en-US" sz="2400" dirty="0">
                <a:latin typeface="Times New Roman" panose="02020603050405020304" pitchFamily="18" charset="0"/>
                <a:cs typeface="Times New Roman" panose="02020603050405020304" pitchFamily="18" charset="0"/>
              </a:rPr>
              <a:t>Price </a:t>
            </a:r>
            <a:r>
              <a:rPr lang="ru-RU" sz="2400" dirty="0">
                <a:latin typeface="Times New Roman" panose="02020603050405020304" pitchFamily="18" charset="0"/>
                <a:cs typeface="Times New Roman" panose="02020603050405020304" pitchFamily="18" charset="0"/>
              </a:rPr>
              <a:t>это  </a:t>
            </a:r>
            <a:r>
              <a:rPr lang="en-US" sz="2400" dirty="0" err="1">
                <a:latin typeface="Times New Roman" panose="02020603050405020304" pitchFamily="18" charset="0"/>
                <a:cs typeface="Times New Roman" panose="02020603050405020304" pitchFamily="18" charset="0"/>
              </a:rPr>
              <a:t>totsp</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общая площадь жилья) – 0,75. Исходя из этого построим однофакторную модель регрессии для </a:t>
            </a:r>
            <a:r>
              <a:rPr lang="en-US" sz="2400" dirty="0">
                <a:latin typeface="Times New Roman" panose="02020603050405020304" pitchFamily="18" charset="0"/>
                <a:cs typeface="Times New Roman" panose="02020603050405020304" pitchFamily="18" charset="0"/>
              </a:rPr>
              <a:t>Price </a:t>
            </a:r>
            <a:r>
              <a:rPr lang="ru-RU" sz="2400" dirty="0">
                <a:latin typeface="Times New Roman" panose="02020603050405020304" pitchFamily="18" charset="0"/>
                <a:cs typeface="Times New Roman" panose="02020603050405020304" pitchFamily="18" charset="0"/>
              </a:rPr>
              <a:t>от </a:t>
            </a:r>
            <a:r>
              <a:rPr lang="en-US" sz="2400" dirty="0" err="1">
                <a:latin typeface="Times New Roman" panose="02020603050405020304" pitchFamily="18" charset="0"/>
                <a:cs typeface="Times New Roman" panose="02020603050405020304" pitchFamily="18" charset="0"/>
              </a:rPr>
              <a:t>totsp</a:t>
            </a:r>
            <a:r>
              <a:rPr lang="ru-RU" sz="2400" dirty="0">
                <a:latin typeface="Times New Roman" panose="02020603050405020304" pitchFamily="18" charset="0"/>
                <a:cs typeface="Times New Roman" panose="02020603050405020304" pitchFamily="18" charset="0"/>
              </a:rPr>
              <a:t>, делаем прогноз и оцениваем </a:t>
            </a:r>
            <a:r>
              <a:rPr lang="ru-RU" sz="2400" dirty="0" err="1">
                <a:latin typeface="Times New Roman" panose="02020603050405020304" pitchFamily="18" charset="0"/>
                <a:cs typeface="Times New Roman" panose="02020603050405020304" pitchFamily="18" charset="0"/>
              </a:rPr>
              <a:t>коэфициенты</a:t>
            </a:r>
            <a:r>
              <a:rPr lang="ru-RU" sz="2400" dirty="0">
                <a:latin typeface="Times New Roman" panose="02020603050405020304" pitchFamily="18" charset="0"/>
                <a:cs typeface="Times New Roman" panose="02020603050405020304" pitchFamily="18" charset="0"/>
              </a:rPr>
              <a:t> детерминации для наших выборок. Как видим они приблизительно равны 0,55 но малы. Данную модель лучше не использовать для прогнозов и оценки.</a:t>
            </a:r>
          </a:p>
          <a:p>
            <a:pPr marL="0" indent="0">
              <a:spcBef>
                <a:spcPts val="0"/>
              </a:spcBef>
              <a:buNone/>
            </a:pPr>
            <a:r>
              <a:rPr lang="ru-RU" sz="2400" dirty="0">
                <a:latin typeface="Times New Roman" panose="02020603050405020304" pitchFamily="18" charset="0"/>
                <a:cs typeface="Times New Roman" panose="02020603050405020304" pitchFamily="18" charset="0"/>
              </a:rPr>
              <a:t>Для того что бы точно убедится, что данную модель лучше не использовать, я рассчитал среднеквадратическую ошибку для однофакторной модели.  Как видим ошибка равна 1000. На графике модель выглядит так:</a:t>
            </a:r>
          </a:p>
          <a:p>
            <a:pPr marL="0" indent="0">
              <a:spcBef>
                <a:spcPts val="0"/>
              </a:spcBef>
              <a:buNone/>
            </a:pPr>
            <a:endParaRPr lang="ru-RU" sz="2400" dirty="0">
              <a:latin typeface="Times New Roman" panose="02020603050405020304" pitchFamily="18" charset="0"/>
              <a:cs typeface="Times New Roman" panose="02020603050405020304" pitchFamily="18" charset="0"/>
            </a:endParaRPr>
          </a:p>
        </p:txBody>
      </p:sp>
      <p:sp>
        <p:nvSpPr>
          <p:cNvPr id="5" name="Объект 2">
            <a:extLst>
              <a:ext uri="{FF2B5EF4-FFF2-40B4-BE49-F238E27FC236}">
                <a16:creationId xmlns:a16="http://schemas.microsoft.com/office/drawing/2014/main" id="{215B4A44-EF82-42A3-B4D3-66220614B714}"/>
              </a:ext>
            </a:extLst>
          </p:cNvPr>
          <p:cNvSpPr txBox="1">
            <a:spLocks/>
          </p:cNvSpPr>
          <p:nvPr/>
        </p:nvSpPr>
        <p:spPr>
          <a:xfrm>
            <a:off x="1909590" y="2434792"/>
            <a:ext cx="8915400" cy="262211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endParaRPr lang="ru-RU" sz="24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6AB47CF0-3040-41E9-939C-B2DE4E2F7C1A}"/>
              </a:ext>
            </a:extLst>
          </p:cNvPr>
          <p:cNvPicPr>
            <a:picLocks noChangeAspect="1"/>
          </p:cNvPicPr>
          <p:nvPr/>
        </p:nvPicPr>
        <p:blipFill>
          <a:blip r:embed="rId2"/>
          <a:stretch>
            <a:fillRect/>
          </a:stretch>
        </p:blipFill>
        <p:spPr>
          <a:xfrm>
            <a:off x="2960218" y="3429000"/>
            <a:ext cx="6271564" cy="3314223"/>
          </a:xfrm>
          <a:prstGeom prst="rect">
            <a:avLst/>
          </a:prstGeom>
        </p:spPr>
      </p:pic>
      <p:pic>
        <p:nvPicPr>
          <p:cNvPr id="10" name="Рисунок 9">
            <a:extLst>
              <a:ext uri="{FF2B5EF4-FFF2-40B4-BE49-F238E27FC236}">
                <a16:creationId xmlns:a16="http://schemas.microsoft.com/office/drawing/2014/main" id="{B7788C70-6FDC-480E-9B2F-1C5D2FFE09B7}"/>
              </a:ext>
            </a:extLst>
          </p:cNvPr>
          <p:cNvPicPr>
            <a:picLocks noChangeAspect="1"/>
          </p:cNvPicPr>
          <p:nvPr/>
        </p:nvPicPr>
        <p:blipFill>
          <a:blip r:embed="rId3"/>
          <a:stretch>
            <a:fillRect/>
          </a:stretch>
        </p:blipFill>
        <p:spPr>
          <a:xfrm>
            <a:off x="3274152" y="3048000"/>
            <a:ext cx="5643696" cy="346364"/>
          </a:xfrm>
          <a:prstGeom prst="rect">
            <a:avLst/>
          </a:prstGeom>
        </p:spPr>
      </p:pic>
    </p:spTree>
    <p:extLst>
      <p:ext uri="{BB962C8B-B14F-4D97-AF65-F5344CB8AC3E}">
        <p14:creationId xmlns:p14="http://schemas.microsoft.com/office/powerpoint/2010/main" val="140460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FF8FDC-BD13-4A42-88F1-890D56095FB1}"/>
              </a:ext>
            </a:extLst>
          </p:cNvPr>
          <p:cNvSpPr>
            <a:spLocks noGrp="1"/>
          </p:cNvSpPr>
          <p:nvPr>
            <p:ph idx="1"/>
          </p:nvPr>
        </p:nvSpPr>
        <p:spPr>
          <a:xfrm>
            <a:off x="1702521" y="123391"/>
            <a:ext cx="9824460" cy="4225637"/>
          </a:xfrm>
        </p:spPr>
        <p:txBody>
          <a:bodyPr/>
          <a:lstStyle/>
          <a:p>
            <a:pPr marL="0" indent="0">
              <a:buNone/>
            </a:pPr>
            <a:endParaRPr lang="ru-RU" dirty="0"/>
          </a:p>
          <a:p>
            <a:pPr marL="0" indent="0">
              <a:buNone/>
            </a:pPr>
            <a:endParaRPr lang="ru-RU" dirty="0"/>
          </a:p>
          <a:p>
            <a:pPr marL="0" indent="0">
              <a:buNone/>
            </a:pPr>
            <a:endParaRPr lang="ru-RU" dirty="0"/>
          </a:p>
        </p:txBody>
      </p:sp>
      <p:sp>
        <p:nvSpPr>
          <p:cNvPr id="10" name="Объект 2">
            <a:extLst>
              <a:ext uri="{FF2B5EF4-FFF2-40B4-BE49-F238E27FC236}">
                <a16:creationId xmlns:a16="http://schemas.microsoft.com/office/drawing/2014/main" id="{74B41EB3-16C8-48B2-B4A2-C80AE315447B}"/>
              </a:ext>
            </a:extLst>
          </p:cNvPr>
          <p:cNvSpPr txBox="1">
            <a:spLocks/>
          </p:cNvSpPr>
          <p:nvPr/>
        </p:nvSpPr>
        <p:spPr>
          <a:xfrm>
            <a:off x="1551709" y="123391"/>
            <a:ext cx="10474035" cy="33056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ru-RU" sz="2400" dirty="0"/>
              <a:t>Можно сделать вывод что одна переменная не влияет на объясняемую переменную. Для получение более точного результата включим в модель дополнительно 5новых значимых переменных и построим многофакторную модель регрессии. </a:t>
            </a:r>
            <a:r>
              <a:rPr lang="ru-RU" sz="2400" dirty="0" err="1"/>
              <a:t>Коэфициенты</a:t>
            </a:r>
            <a:r>
              <a:rPr lang="ru-RU" sz="2400" dirty="0"/>
              <a:t> детерминации увеличились до 0,66 и уменьшилась среднеквадратическая ошибка до 867 на тестовой и до 1100 на обучающей, но при всем при этом она все еще высока. На графике модель выглядит следующим образом. </a:t>
            </a:r>
          </a:p>
          <a:p>
            <a:pPr marL="0" indent="0">
              <a:buFont typeface="Wingdings 3" charset="2"/>
              <a:buNone/>
            </a:pPr>
            <a:endParaRPr lang="ru-RU" sz="2400" dirty="0"/>
          </a:p>
        </p:txBody>
      </p:sp>
      <p:pic>
        <p:nvPicPr>
          <p:cNvPr id="11" name="Рисунок 10">
            <a:extLst>
              <a:ext uri="{FF2B5EF4-FFF2-40B4-BE49-F238E27FC236}">
                <a16:creationId xmlns:a16="http://schemas.microsoft.com/office/drawing/2014/main" id="{750F21EB-BE41-4501-8B4F-DB78C272A17B}"/>
              </a:ext>
            </a:extLst>
          </p:cNvPr>
          <p:cNvPicPr>
            <a:picLocks noChangeAspect="1"/>
          </p:cNvPicPr>
          <p:nvPr/>
        </p:nvPicPr>
        <p:blipFill>
          <a:blip r:embed="rId2"/>
          <a:stretch>
            <a:fillRect/>
          </a:stretch>
        </p:blipFill>
        <p:spPr>
          <a:xfrm>
            <a:off x="3032990" y="3616514"/>
            <a:ext cx="5516742" cy="2993880"/>
          </a:xfrm>
          <a:prstGeom prst="rect">
            <a:avLst/>
          </a:prstGeom>
        </p:spPr>
      </p:pic>
      <p:pic>
        <p:nvPicPr>
          <p:cNvPr id="12" name="Рисунок 11">
            <a:extLst>
              <a:ext uri="{FF2B5EF4-FFF2-40B4-BE49-F238E27FC236}">
                <a16:creationId xmlns:a16="http://schemas.microsoft.com/office/drawing/2014/main" id="{02E96795-344B-475D-B721-DBD10E21F90D}"/>
              </a:ext>
            </a:extLst>
          </p:cNvPr>
          <p:cNvPicPr>
            <a:picLocks noChangeAspect="1"/>
          </p:cNvPicPr>
          <p:nvPr/>
        </p:nvPicPr>
        <p:blipFill>
          <a:blip r:embed="rId3"/>
          <a:stretch>
            <a:fillRect/>
          </a:stretch>
        </p:blipFill>
        <p:spPr>
          <a:xfrm>
            <a:off x="3186867" y="3141169"/>
            <a:ext cx="5208988" cy="475345"/>
          </a:xfrm>
          <a:prstGeom prst="rect">
            <a:avLst/>
          </a:prstGeom>
        </p:spPr>
      </p:pic>
    </p:spTree>
    <p:extLst>
      <p:ext uri="{BB962C8B-B14F-4D97-AF65-F5344CB8AC3E}">
        <p14:creationId xmlns:p14="http://schemas.microsoft.com/office/powerpoint/2010/main" val="60929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6E333A2-3C66-40E2-8E0D-156953FB8FD2}"/>
              </a:ext>
            </a:extLst>
          </p:cNvPr>
          <p:cNvSpPr>
            <a:spLocks noGrp="1"/>
          </p:cNvSpPr>
          <p:nvPr>
            <p:ph idx="1"/>
          </p:nvPr>
        </p:nvSpPr>
        <p:spPr>
          <a:xfrm>
            <a:off x="1638299" y="332509"/>
            <a:ext cx="10387445" cy="2741263"/>
          </a:xfrm>
        </p:spPr>
        <p:txBody>
          <a:bodyPr/>
          <a:lstStyle/>
          <a:p>
            <a:pPr marL="0" indent="0">
              <a:buNone/>
            </a:pPr>
            <a:r>
              <a:rPr lang="ru-RU" dirty="0"/>
              <a:t>Для полного анализа я построил полиномиальную модель регрессии и нейронную сеть. Результаты значительно улучшились для полинома.  </a:t>
            </a:r>
            <a:r>
              <a:rPr lang="ru-RU" dirty="0" err="1"/>
              <a:t>Коэфициенты</a:t>
            </a:r>
            <a:r>
              <a:rPr lang="ru-RU" dirty="0"/>
              <a:t> детерминации возросли до 0,75, а среднеквадратическая ошибка упала до 740.  Что касаемо нейронной сети то среднеквадратическая ошибка осталась на уровне 1000.  Для сравнения ниже изображены графики.  </a:t>
            </a:r>
          </a:p>
          <a:p>
            <a:pPr marL="0" indent="0">
              <a:buNone/>
            </a:pPr>
            <a:r>
              <a:rPr lang="ru-RU" dirty="0"/>
              <a:t>Исходя из полученных результатов, можно сделать вывод, что лучше всего использовать для прогнозирования и исследования полиномиальную модель регрессии. Так как она показывает наилучшие результаты среди всех построенных моделей</a:t>
            </a:r>
          </a:p>
        </p:txBody>
      </p:sp>
      <p:pic>
        <p:nvPicPr>
          <p:cNvPr id="7" name="Рисунок 6">
            <a:extLst>
              <a:ext uri="{FF2B5EF4-FFF2-40B4-BE49-F238E27FC236}">
                <a16:creationId xmlns:a16="http://schemas.microsoft.com/office/drawing/2014/main" id="{AF70A22D-90A9-477C-9C90-EF632B441A30}"/>
              </a:ext>
            </a:extLst>
          </p:cNvPr>
          <p:cNvPicPr>
            <a:picLocks noChangeAspect="1"/>
          </p:cNvPicPr>
          <p:nvPr/>
        </p:nvPicPr>
        <p:blipFill>
          <a:blip r:embed="rId2"/>
          <a:stretch>
            <a:fillRect/>
          </a:stretch>
        </p:blipFill>
        <p:spPr>
          <a:xfrm>
            <a:off x="497464" y="4068245"/>
            <a:ext cx="4379336" cy="2741263"/>
          </a:xfrm>
          <a:prstGeom prst="rect">
            <a:avLst/>
          </a:prstGeom>
        </p:spPr>
      </p:pic>
      <p:pic>
        <p:nvPicPr>
          <p:cNvPr id="8" name="Рисунок 7">
            <a:extLst>
              <a:ext uri="{FF2B5EF4-FFF2-40B4-BE49-F238E27FC236}">
                <a16:creationId xmlns:a16="http://schemas.microsoft.com/office/drawing/2014/main" id="{6EE455DC-F4FD-44D3-AFCD-3878BDC9241E}"/>
              </a:ext>
            </a:extLst>
          </p:cNvPr>
          <p:cNvPicPr>
            <a:picLocks noChangeAspect="1"/>
          </p:cNvPicPr>
          <p:nvPr/>
        </p:nvPicPr>
        <p:blipFill>
          <a:blip r:embed="rId3"/>
          <a:stretch>
            <a:fillRect/>
          </a:stretch>
        </p:blipFill>
        <p:spPr>
          <a:xfrm>
            <a:off x="937052" y="3891705"/>
            <a:ext cx="3250778" cy="353081"/>
          </a:xfrm>
          <a:prstGeom prst="rect">
            <a:avLst/>
          </a:prstGeom>
        </p:spPr>
      </p:pic>
      <p:sp>
        <p:nvSpPr>
          <p:cNvPr id="9" name="TextBox 8">
            <a:extLst>
              <a:ext uri="{FF2B5EF4-FFF2-40B4-BE49-F238E27FC236}">
                <a16:creationId xmlns:a16="http://schemas.microsoft.com/office/drawing/2014/main" id="{CADE3384-F346-4331-A30C-FB0912A64346}"/>
              </a:ext>
            </a:extLst>
          </p:cNvPr>
          <p:cNvSpPr txBox="1"/>
          <p:nvPr/>
        </p:nvSpPr>
        <p:spPr>
          <a:xfrm>
            <a:off x="1816027" y="3522373"/>
            <a:ext cx="1492828" cy="369332"/>
          </a:xfrm>
          <a:prstGeom prst="rect">
            <a:avLst/>
          </a:prstGeom>
          <a:noFill/>
        </p:spPr>
        <p:txBody>
          <a:bodyPr wrap="square" rtlCol="0">
            <a:spAutoFit/>
          </a:bodyPr>
          <a:lstStyle/>
          <a:p>
            <a:r>
              <a:rPr lang="ru-RU" b="1" dirty="0"/>
              <a:t>Полином</a:t>
            </a:r>
          </a:p>
        </p:txBody>
      </p:sp>
      <p:pic>
        <p:nvPicPr>
          <p:cNvPr id="10" name="Рисунок 9">
            <a:extLst>
              <a:ext uri="{FF2B5EF4-FFF2-40B4-BE49-F238E27FC236}">
                <a16:creationId xmlns:a16="http://schemas.microsoft.com/office/drawing/2014/main" id="{C88D8420-8BCF-4023-8AE9-E6898F565CA6}"/>
              </a:ext>
            </a:extLst>
          </p:cNvPr>
          <p:cNvPicPr>
            <a:picLocks noChangeAspect="1"/>
          </p:cNvPicPr>
          <p:nvPr/>
        </p:nvPicPr>
        <p:blipFill>
          <a:blip r:embed="rId4"/>
          <a:stretch>
            <a:fillRect/>
          </a:stretch>
        </p:blipFill>
        <p:spPr>
          <a:xfrm>
            <a:off x="7315202" y="3891705"/>
            <a:ext cx="4456936" cy="2873871"/>
          </a:xfrm>
          <a:prstGeom prst="rect">
            <a:avLst/>
          </a:prstGeom>
        </p:spPr>
      </p:pic>
      <p:sp>
        <p:nvSpPr>
          <p:cNvPr id="11" name="TextBox 10">
            <a:extLst>
              <a:ext uri="{FF2B5EF4-FFF2-40B4-BE49-F238E27FC236}">
                <a16:creationId xmlns:a16="http://schemas.microsoft.com/office/drawing/2014/main" id="{99D14C67-848E-4580-A2AC-EA14DF2B2D63}"/>
              </a:ext>
            </a:extLst>
          </p:cNvPr>
          <p:cNvSpPr txBox="1"/>
          <p:nvPr/>
        </p:nvSpPr>
        <p:spPr>
          <a:xfrm>
            <a:off x="8564491" y="3543155"/>
            <a:ext cx="2371801" cy="369332"/>
          </a:xfrm>
          <a:prstGeom prst="rect">
            <a:avLst/>
          </a:prstGeom>
          <a:noFill/>
        </p:spPr>
        <p:txBody>
          <a:bodyPr wrap="square" rtlCol="0">
            <a:spAutoFit/>
          </a:bodyPr>
          <a:lstStyle/>
          <a:p>
            <a:r>
              <a:rPr lang="ru-RU" b="1" dirty="0"/>
              <a:t>Нейронная сеть</a:t>
            </a:r>
          </a:p>
        </p:txBody>
      </p:sp>
    </p:spTree>
    <p:extLst>
      <p:ext uri="{BB962C8B-B14F-4D97-AF65-F5344CB8AC3E}">
        <p14:creationId xmlns:p14="http://schemas.microsoft.com/office/powerpoint/2010/main" val="298849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7CC6E9-A2CE-4B72-8B8F-0A1583D5B362}"/>
              </a:ext>
            </a:extLst>
          </p:cNvPr>
          <p:cNvSpPr>
            <a:spLocks noGrp="1"/>
          </p:cNvSpPr>
          <p:nvPr>
            <p:ph idx="1"/>
          </p:nvPr>
        </p:nvSpPr>
        <p:spPr>
          <a:xfrm>
            <a:off x="1579418" y="207818"/>
            <a:ext cx="10515600" cy="3777622"/>
          </a:xfrm>
        </p:spPr>
        <p:txBody>
          <a:bodyPr/>
          <a:lstStyle/>
          <a:p>
            <a:pPr marL="0" indent="0">
              <a:buNone/>
            </a:pPr>
            <a:r>
              <a:rPr lang="ru-RU" sz="2000" dirty="0"/>
              <a:t>Далее исследуем наш </a:t>
            </a:r>
            <a:r>
              <a:rPr lang="ru-RU" sz="2000" dirty="0" err="1"/>
              <a:t>датасет</a:t>
            </a:r>
            <a:r>
              <a:rPr lang="ru-RU" sz="2000" dirty="0"/>
              <a:t> с помощью модели классификации в частности логистическая   регрессия .  Мы проведем отбор значимых для моделирования переменных. </a:t>
            </a:r>
            <a:r>
              <a:rPr lang="ru-RU" sz="2000" dirty="0" err="1"/>
              <a:t>Прошкалируем</a:t>
            </a:r>
            <a:r>
              <a:rPr lang="ru-RU" sz="2000" dirty="0"/>
              <a:t> переменные кроме нашей переменной </a:t>
            </a:r>
            <a:r>
              <a:rPr lang="en-US" sz="2000" dirty="0" err="1"/>
              <a:t>Pric</a:t>
            </a:r>
            <a:r>
              <a:rPr lang="ru-RU" sz="2000" dirty="0"/>
              <a:t>е.  Далее найдем значимы переменные. Как видим у нас есть 4 значимых переменных. Для того что бы отобразить график далее, выберем всего  2 переменных. Это будут </a:t>
            </a:r>
            <a:r>
              <a:rPr lang="en-US" sz="2000" dirty="0"/>
              <a:t>x1&amp;x2 = </a:t>
            </a:r>
            <a:r>
              <a:rPr lang="en-US" sz="2000" dirty="0" err="1"/>
              <a:t>livesp&amp;totsp</a:t>
            </a:r>
            <a:r>
              <a:rPr lang="en-US" sz="2000" dirty="0"/>
              <a:t>.  </a:t>
            </a:r>
            <a:r>
              <a:rPr lang="ru-RU" sz="2000" dirty="0"/>
              <a:t>Далее был проведем прогноз на тестовой выборке и оценим качество модели. Качество модели  0.86, это значит что 86% объектов были определены верно</a:t>
            </a:r>
            <a:endParaRPr lang="en-US" sz="2000" dirty="0"/>
          </a:p>
          <a:p>
            <a:pPr marL="0" indent="0">
              <a:buNone/>
            </a:pPr>
            <a:r>
              <a:rPr lang="ru-RU" sz="2000" dirty="0"/>
              <a:t>Если отобразить матрицу сопряженности то увидим следующие результаты:  37 положительных случая ложно определены как отрицательные. 18 негативных исходов определены как позитивные. Модель верно определила  353 объектов.</a:t>
            </a:r>
            <a:endParaRPr lang="en-US" sz="2000" dirty="0"/>
          </a:p>
          <a:p>
            <a:pPr marL="0" indent="0">
              <a:buNone/>
            </a:pPr>
            <a:endParaRPr lang="ru-RU" dirty="0"/>
          </a:p>
        </p:txBody>
      </p:sp>
      <p:pic>
        <p:nvPicPr>
          <p:cNvPr id="4" name="Рисунок 3">
            <a:extLst>
              <a:ext uri="{FF2B5EF4-FFF2-40B4-BE49-F238E27FC236}">
                <a16:creationId xmlns:a16="http://schemas.microsoft.com/office/drawing/2014/main" id="{C780CA07-386C-4E81-951E-AC87A6941B1F}"/>
              </a:ext>
            </a:extLst>
          </p:cNvPr>
          <p:cNvPicPr>
            <a:picLocks noChangeAspect="1"/>
          </p:cNvPicPr>
          <p:nvPr/>
        </p:nvPicPr>
        <p:blipFill>
          <a:blip r:embed="rId2"/>
          <a:stretch>
            <a:fillRect/>
          </a:stretch>
        </p:blipFill>
        <p:spPr>
          <a:xfrm>
            <a:off x="2573247" y="4525980"/>
            <a:ext cx="7106833" cy="2143559"/>
          </a:xfrm>
          <a:prstGeom prst="rect">
            <a:avLst/>
          </a:prstGeom>
        </p:spPr>
      </p:pic>
      <p:pic>
        <p:nvPicPr>
          <p:cNvPr id="5" name="Рисунок 4">
            <a:extLst>
              <a:ext uri="{FF2B5EF4-FFF2-40B4-BE49-F238E27FC236}">
                <a16:creationId xmlns:a16="http://schemas.microsoft.com/office/drawing/2014/main" id="{6377EEE7-794F-4AD2-B024-1FB86A1E24FA}"/>
              </a:ext>
            </a:extLst>
          </p:cNvPr>
          <p:cNvPicPr>
            <a:picLocks noChangeAspect="1"/>
          </p:cNvPicPr>
          <p:nvPr/>
        </p:nvPicPr>
        <p:blipFill>
          <a:blip r:embed="rId3"/>
          <a:stretch>
            <a:fillRect/>
          </a:stretch>
        </p:blipFill>
        <p:spPr>
          <a:xfrm>
            <a:off x="212734" y="4525979"/>
            <a:ext cx="2452492" cy="402648"/>
          </a:xfrm>
          <a:prstGeom prst="rect">
            <a:avLst/>
          </a:prstGeom>
        </p:spPr>
      </p:pic>
      <p:pic>
        <p:nvPicPr>
          <p:cNvPr id="6" name="Рисунок 5">
            <a:extLst>
              <a:ext uri="{FF2B5EF4-FFF2-40B4-BE49-F238E27FC236}">
                <a16:creationId xmlns:a16="http://schemas.microsoft.com/office/drawing/2014/main" id="{F49FA851-3B41-4BCB-9EEA-DF1F86D6AD4E}"/>
              </a:ext>
            </a:extLst>
          </p:cNvPr>
          <p:cNvPicPr>
            <a:picLocks noChangeAspect="1"/>
          </p:cNvPicPr>
          <p:nvPr/>
        </p:nvPicPr>
        <p:blipFill>
          <a:blip r:embed="rId4"/>
          <a:stretch>
            <a:fillRect/>
          </a:stretch>
        </p:blipFill>
        <p:spPr>
          <a:xfrm>
            <a:off x="243393" y="4928627"/>
            <a:ext cx="2329854" cy="691954"/>
          </a:xfrm>
          <a:prstGeom prst="rect">
            <a:avLst/>
          </a:prstGeom>
        </p:spPr>
      </p:pic>
    </p:spTree>
    <p:extLst>
      <p:ext uri="{BB962C8B-B14F-4D97-AF65-F5344CB8AC3E}">
        <p14:creationId xmlns:p14="http://schemas.microsoft.com/office/powerpoint/2010/main" val="423749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C90A343-D09B-4007-9F77-94ADDA2F125C}"/>
              </a:ext>
            </a:extLst>
          </p:cNvPr>
          <p:cNvSpPr>
            <a:spLocks noGrp="1"/>
          </p:cNvSpPr>
          <p:nvPr>
            <p:ph idx="1"/>
          </p:nvPr>
        </p:nvSpPr>
        <p:spPr>
          <a:xfrm>
            <a:off x="1841066" y="152400"/>
            <a:ext cx="8915400" cy="3588327"/>
          </a:xfrm>
        </p:spPr>
        <p:txBody>
          <a:bodyPr>
            <a:normAutofit/>
          </a:bodyPr>
          <a:lstStyle/>
          <a:p>
            <a:pPr marL="0" indent="0">
              <a:buNone/>
            </a:pPr>
            <a:r>
              <a:rPr lang="ru-RU" sz="1700" dirty="0"/>
              <a:t>Далее я визуализировал  на графике, как объекты одного типа отделяются от другого. На графике можно увидеть зону положительных объектов и на красном отрицательных. Зелеными точками определены квартиры которые считаются дорогими и красными точками дешевые. </a:t>
            </a:r>
          </a:p>
          <a:p>
            <a:pPr marL="0" indent="0">
              <a:buNone/>
            </a:pPr>
            <a:r>
              <a:rPr lang="ru-RU" sz="1700" dirty="0"/>
              <a:t>Далее я построил модель классификации  с помощью нейронной сети, где будет уже нелинейное отделение данных. На входном слое будет 4 нейрона. При выставленном пределе в 0,7 и построении матрицы сопряженности получаются следующие результаты: 47 положительных случая ложно определены как отрицательные и 6 негативных исходов определены как отрицательные. Всего модель распознала  355 объектов верно. Как видим нейронная сеть показывает примерно такие же результаты. Исходя из анализа можно сделать вывод, что исходная логистическая модель обладает высоким качеством точности</a:t>
            </a:r>
          </a:p>
        </p:txBody>
      </p:sp>
      <p:pic>
        <p:nvPicPr>
          <p:cNvPr id="4" name="Рисунок 3">
            <a:extLst>
              <a:ext uri="{FF2B5EF4-FFF2-40B4-BE49-F238E27FC236}">
                <a16:creationId xmlns:a16="http://schemas.microsoft.com/office/drawing/2014/main" id="{4C022C54-0F03-4298-9EA0-9D8AAF2F0BA8}"/>
              </a:ext>
            </a:extLst>
          </p:cNvPr>
          <p:cNvPicPr>
            <a:picLocks noChangeAspect="1"/>
          </p:cNvPicPr>
          <p:nvPr/>
        </p:nvPicPr>
        <p:blipFill>
          <a:blip r:embed="rId2"/>
          <a:stretch>
            <a:fillRect/>
          </a:stretch>
        </p:blipFill>
        <p:spPr>
          <a:xfrm>
            <a:off x="607002" y="3832813"/>
            <a:ext cx="4366780" cy="2879714"/>
          </a:xfrm>
          <a:prstGeom prst="rect">
            <a:avLst/>
          </a:prstGeom>
        </p:spPr>
      </p:pic>
      <p:pic>
        <p:nvPicPr>
          <p:cNvPr id="5" name="Рисунок 4">
            <a:extLst>
              <a:ext uri="{FF2B5EF4-FFF2-40B4-BE49-F238E27FC236}">
                <a16:creationId xmlns:a16="http://schemas.microsoft.com/office/drawing/2014/main" id="{059E1F82-3038-4E9B-B87E-043B1993C964}"/>
              </a:ext>
            </a:extLst>
          </p:cNvPr>
          <p:cNvPicPr>
            <a:picLocks noChangeAspect="1"/>
          </p:cNvPicPr>
          <p:nvPr/>
        </p:nvPicPr>
        <p:blipFill>
          <a:blip r:embed="rId3"/>
          <a:stretch>
            <a:fillRect/>
          </a:stretch>
        </p:blipFill>
        <p:spPr>
          <a:xfrm>
            <a:off x="10539787" y="3228109"/>
            <a:ext cx="1503588" cy="604704"/>
          </a:xfrm>
          <a:prstGeom prst="rect">
            <a:avLst/>
          </a:prstGeom>
        </p:spPr>
      </p:pic>
      <p:pic>
        <p:nvPicPr>
          <p:cNvPr id="6" name="Рисунок 5">
            <a:extLst>
              <a:ext uri="{FF2B5EF4-FFF2-40B4-BE49-F238E27FC236}">
                <a16:creationId xmlns:a16="http://schemas.microsoft.com/office/drawing/2014/main" id="{BD87DC22-B2CE-41B5-B249-B3C428A26507}"/>
              </a:ext>
            </a:extLst>
          </p:cNvPr>
          <p:cNvPicPr>
            <a:picLocks noChangeAspect="1"/>
          </p:cNvPicPr>
          <p:nvPr/>
        </p:nvPicPr>
        <p:blipFill>
          <a:blip r:embed="rId4"/>
          <a:stretch>
            <a:fillRect/>
          </a:stretch>
        </p:blipFill>
        <p:spPr>
          <a:xfrm>
            <a:off x="7554862" y="3832813"/>
            <a:ext cx="4488513" cy="2713459"/>
          </a:xfrm>
          <a:prstGeom prst="rect">
            <a:avLst/>
          </a:prstGeom>
        </p:spPr>
      </p:pic>
    </p:spTree>
    <p:extLst>
      <p:ext uri="{BB962C8B-B14F-4D97-AF65-F5344CB8AC3E}">
        <p14:creationId xmlns:p14="http://schemas.microsoft.com/office/powerpoint/2010/main" val="288320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6A27C83-668C-4294-818B-CC796F3E47C0}"/>
              </a:ext>
            </a:extLst>
          </p:cNvPr>
          <p:cNvSpPr>
            <a:spLocks noGrp="1"/>
          </p:cNvSpPr>
          <p:nvPr>
            <p:ph idx="1"/>
          </p:nvPr>
        </p:nvSpPr>
        <p:spPr>
          <a:xfrm>
            <a:off x="1638300" y="138545"/>
            <a:ext cx="8915400" cy="3103419"/>
          </a:xfrm>
        </p:spPr>
        <p:txBody>
          <a:bodyPr>
            <a:normAutofit/>
          </a:bodyPr>
          <a:lstStyle/>
          <a:p>
            <a:pPr marL="0" indent="0">
              <a:buNone/>
            </a:pPr>
            <a:r>
              <a:rPr lang="ru-RU" sz="2000" dirty="0"/>
              <a:t>Проведем последний анализ с помощью метода К средних.  Я построил графики для определения необходимости логарифмирования данных.  Исходя из графиков, можно сделать вывод что данные лучше всего прологарифмировать. Далее все данные были переведены в диапазон от 0 до 1, для упрощения интерпретации данных. Далее используя метод локтя и силуэта, я определил сколько кластеров необходимо выделить для работы алгоритма К средних.  Исходя из использований этих двух методов, я решил выделить 2 кластера для дальнейшей работы.  </a:t>
            </a:r>
          </a:p>
        </p:txBody>
      </p:sp>
      <p:pic>
        <p:nvPicPr>
          <p:cNvPr id="4" name="Рисунок 3">
            <a:extLst>
              <a:ext uri="{FF2B5EF4-FFF2-40B4-BE49-F238E27FC236}">
                <a16:creationId xmlns:a16="http://schemas.microsoft.com/office/drawing/2014/main" id="{114E4BDF-2BF6-4CCD-A538-7AFCD7311BA7}"/>
              </a:ext>
            </a:extLst>
          </p:cNvPr>
          <p:cNvPicPr>
            <a:picLocks noChangeAspect="1"/>
          </p:cNvPicPr>
          <p:nvPr/>
        </p:nvPicPr>
        <p:blipFill>
          <a:blip r:embed="rId2"/>
          <a:stretch>
            <a:fillRect/>
          </a:stretch>
        </p:blipFill>
        <p:spPr>
          <a:xfrm>
            <a:off x="531670" y="3554505"/>
            <a:ext cx="4937198" cy="2819400"/>
          </a:xfrm>
          <a:prstGeom prst="rect">
            <a:avLst/>
          </a:prstGeom>
        </p:spPr>
      </p:pic>
      <p:pic>
        <p:nvPicPr>
          <p:cNvPr id="5" name="Рисунок 4">
            <a:extLst>
              <a:ext uri="{FF2B5EF4-FFF2-40B4-BE49-F238E27FC236}">
                <a16:creationId xmlns:a16="http://schemas.microsoft.com/office/drawing/2014/main" id="{C953B90B-47C0-4038-B352-4684F6D27506}"/>
              </a:ext>
            </a:extLst>
          </p:cNvPr>
          <p:cNvPicPr>
            <a:picLocks noChangeAspect="1"/>
          </p:cNvPicPr>
          <p:nvPr/>
        </p:nvPicPr>
        <p:blipFill>
          <a:blip r:embed="rId3"/>
          <a:stretch>
            <a:fillRect/>
          </a:stretch>
        </p:blipFill>
        <p:spPr>
          <a:xfrm>
            <a:off x="6723133" y="3554505"/>
            <a:ext cx="4628284" cy="2902153"/>
          </a:xfrm>
          <a:prstGeom prst="rect">
            <a:avLst/>
          </a:prstGeom>
        </p:spPr>
      </p:pic>
    </p:spTree>
    <p:extLst>
      <p:ext uri="{BB962C8B-B14F-4D97-AF65-F5344CB8AC3E}">
        <p14:creationId xmlns:p14="http://schemas.microsoft.com/office/powerpoint/2010/main" val="1407143447"/>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854</Words>
  <Application>Microsoft Office PowerPoint</Application>
  <PresentationFormat>Широкоэкранный</PresentationFormat>
  <Paragraphs>39</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Century Gothic</vt:lpstr>
      <vt:lpstr>Times New Roman</vt:lpstr>
      <vt:lpstr>Wingdings 3</vt:lpstr>
      <vt:lpstr>Легкий дым</vt:lpstr>
      <vt:lpstr> Министерство образования и науки Украины Харьковский национальный университет имени В.Н. Каразина</vt:lpstr>
      <vt:lpstr>О выбранном Dataset.</vt:lpstr>
      <vt:lpstr>Исследование датасета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Украины Харьковский национальный университет имени В.Н. Каразина</dc:title>
  <dc:creator>Пользователь</dc:creator>
  <cp:lastModifiedBy>Пользователь</cp:lastModifiedBy>
  <cp:revision>19</cp:revision>
  <dcterms:created xsi:type="dcterms:W3CDTF">2020-12-20T11:22:23Z</dcterms:created>
  <dcterms:modified xsi:type="dcterms:W3CDTF">2020-12-20T14:16:38Z</dcterms:modified>
</cp:coreProperties>
</file>