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61" r:id="rId4"/>
    <p:sldId id="262" r:id="rId5"/>
    <p:sldId id="269" r:id="rId6"/>
    <p:sldId id="263" r:id="rId7"/>
    <p:sldId id="298" r:id="rId8"/>
    <p:sldId id="299" r:id="rId9"/>
    <p:sldId id="300" r:id="rId10"/>
    <p:sldId id="301" r:id="rId11"/>
    <p:sldId id="302" r:id="rId12"/>
    <p:sldId id="303" r:id="rId13"/>
    <p:sldId id="274" r:id="rId14"/>
    <p:sldId id="304" r:id="rId15"/>
    <p:sldId id="296" r:id="rId16"/>
    <p:sldId id="297" r:id="rId17"/>
    <p:sldId id="291" r:id="rId18"/>
    <p:sldId id="288" r:id="rId19"/>
    <p:sldId id="292" r:id="rId20"/>
    <p:sldId id="295" r:id="rId21"/>
    <p:sldId id="265" r:id="rId22"/>
    <p:sldId id="264" r:id="rId23"/>
    <p:sldId id="273" r:id="rId24"/>
    <p:sldId id="286" r:id="rId25"/>
    <p:sldId id="276" r:id="rId26"/>
    <p:sldId id="258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08.10.2019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celonis.com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fluxicon.com/disco/" TargetMode="External"/><Relationship Id="rId4" Type="http://schemas.openxmlformats.org/officeDocument/2006/relationships/hyperlink" Target="http://www.processminig.org/online/fuzzymine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81.1207&amp;rep=rep1&amp;type=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b="1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Программа построения модели процесса алгоритмом </a:t>
            </a:r>
            <a:r>
              <a:rPr lang="en-US" sz="2800" b="1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Fuzzy miner</a:t>
            </a:r>
            <a:endParaRPr lang="en-US" sz="2800" b="1" dirty="0">
              <a:solidFill>
                <a:srgbClr val="000066"/>
              </a:solidFill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БПИ-</a:t>
            </a:r>
            <a:r>
              <a:rPr lang="en-US" sz="1800" dirty="0">
                <a:solidFill>
                  <a:srgbClr val="000066"/>
                </a:solidFill>
                <a:latin typeface="+mj-lt"/>
                <a:cs typeface="+mj-lt"/>
              </a:rPr>
              <a:t>182</a:t>
            </a:r>
            <a:r>
              <a:rPr lang="en-US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Егоров Игорь Сергеевич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 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Старший преподаватель департамента программной инженерии факультета компьютерных наук</a:t>
            </a:r>
          </a:p>
          <a:p>
            <a:pPr algn="r" eaLnBrk="1" hangingPunct="1"/>
            <a:r>
              <a:rPr lang="ru-RU" sz="1800" dirty="0" err="1">
                <a:solidFill>
                  <a:srgbClr val="000066"/>
                </a:solidFill>
                <a:latin typeface="+mj-lt"/>
                <a:cs typeface="+mj-lt"/>
              </a:rPr>
              <a:t>Шершаков</a:t>
            </a:r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 Сергей Андреевич</a:t>
            </a: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A9CF9-E221-4916-BE11-4FE807E1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1" y="2440197"/>
            <a:ext cx="2203877" cy="2365419"/>
          </a:xfrm>
          <a:prstGeom prst="rect">
            <a:avLst/>
          </a:prstGeom>
        </p:spPr>
      </p:pic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ПРИМЕР РАБОТЫ АЛГОРИТМА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BAE02FA-FFA6-4098-91E1-79F2C45F4C46}"/>
              </a:ext>
            </a:extLst>
          </p:cNvPr>
          <p:cNvSpPr/>
          <p:nvPr/>
        </p:nvSpPr>
        <p:spPr>
          <a:xfrm>
            <a:off x="2857242" y="2974850"/>
            <a:ext cx="1509823" cy="7401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197FED2-DB97-4F9A-B222-44A41E69F10D}"/>
              </a:ext>
            </a:extLst>
          </p:cNvPr>
          <p:cNvCxnSpPr>
            <a:cxnSpLocks/>
          </p:cNvCxnSpPr>
          <p:nvPr/>
        </p:nvCxnSpPr>
        <p:spPr>
          <a:xfrm>
            <a:off x="111634" y="3902143"/>
            <a:ext cx="21158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37913762-2CC3-471D-999E-235F401AEA98}"/>
              </a:ext>
            </a:extLst>
          </p:cNvPr>
          <p:cNvSpPr/>
          <p:nvPr/>
        </p:nvSpPr>
        <p:spPr>
          <a:xfrm>
            <a:off x="5996763" y="1972340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/>
              <a:t>(4)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D8E53B-6D7F-4428-9A49-2CC5125C46C6}"/>
              </a:ext>
            </a:extLst>
          </p:cNvPr>
          <p:cNvSpPr/>
          <p:nvPr/>
        </p:nvSpPr>
        <p:spPr>
          <a:xfrm>
            <a:off x="5996763" y="3344941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</a:p>
          <a:p>
            <a:pPr algn="ctr"/>
            <a:r>
              <a:rPr lang="en-US" dirty="0"/>
              <a:t>(3)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D1E365-D1A7-4BFA-BFE4-643EBFC82B0D}"/>
              </a:ext>
            </a:extLst>
          </p:cNvPr>
          <p:cNvSpPr/>
          <p:nvPr/>
        </p:nvSpPr>
        <p:spPr>
          <a:xfrm>
            <a:off x="5996763" y="4717542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</a:t>
            </a:r>
          </a:p>
          <a:p>
            <a:pPr algn="ctr"/>
            <a:r>
              <a:rPr lang="en-US" dirty="0"/>
              <a:t>(3)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6166BDB-3304-4B16-9AF1-F7980C43E83C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6376879" y="2684721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4C292BE-06D0-4844-B30D-7AF28716B62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6376879" y="4057322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7E54AE-155C-4982-BC88-DD88F2CCDC16}"/>
              </a:ext>
            </a:extLst>
          </p:cNvPr>
          <p:cNvSpPr txBox="1"/>
          <p:nvPr/>
        </p:nvSpPr>
        <p:spPr>
          <a:xfrm>
            <a:off x="6553200" y="2812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3FD5E2-92BF-4344-A8DD-B394DA3A68BC}"/>
              </a:ext>
            </a:extLst>
          </p:cNvPr>
          <p:cNvSpPr txBox="1"/>
          <p:nvPr/>
        </p:nvSpPr>
        <p:spPr>
          <a:xfrm>
            <a:off x="6525990" y="4223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4A226A9A-124C-4F71-8D7D-45B4912F83D9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10800000" flipV="1">
            <a:off x="5996763" y="2328531"/>
            <a:ext cx="12700" cy="2745202"/>
          </a:xfrm>
          <a:prstGeom prst="curvedConnector3">
            <a:avLst>
              <a:gd name="adj1" fmla="val 47302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B2CC1B-237E-40FF-B573-31F2C3DB5CE7}"/>
              </a:ext>
            </a:extLst>
          </p:cNvPr>
          <p:cNvSpPr txBox="1"/>
          <p:nvPr/>
        </p:nvSpPr>
        <p:spPr>
          <a:xfrm>
            <a:off x="5045149" y="3518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cxnSp>
        <p:nvCxnSpPr>
          <p:cNvPr id="4" name="Соединитель: изогнутый 3">
            <a:extLst>
              <a:ext uri="{FF2B5EF4-FFF2-40B4-BE49-F238E27FC236}">
                <a16:creationId xmlns:a16="http://schemas.microsoft.com/office/drawing/2014/main" id="{DC46B975-1D45-4D91-81A0-A02F8044EBCA}"/>
              </a:ext>
            </a:extLst>
          </p:cNvPr>
          <p:cNvCxnSpPr>
            <a:stCxn id="18" idx="6"/>
            <a:endCxn id="7" idx="6"/>
          </p:cNvCxnSpPr>
          <p:nvPr/>
        </p:nvCxnSpPr>
        <p:spPr>
          <a:xfrm flipV="1">
            <a:off x="6756994" y="2328531"/>
            <a:ext cx="12700" cy="1372601"/>
          </a:xfrm>
          <a:prstGeom prst="curvedConnector3">
            <a:avLst>
              <a:gd name="adj1" fmla="val 25534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822C06-0663-4A2B-B1CF-CACA157047DE}"/>
              </a:ext>
            </a:extLst>
          </p:cNvPr>
          <p:cNvSpPr txBox="1"/>
          <p:nvPr/>
        </p:nvSpPr>
        <p:spPr>
          <a:xfrm>
            <a:off x="7204319" y="2812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05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A9CF9-E221-4916-BE11-4FE807E1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1" y="2440197"/>
            <a:ext cx="2203877" cy="2365419"/>
          </a:xfrm>
          <a:prstGeom prst="rect">
            <a:avLst/>
          </a:prstGeom>
        </p:spPr>
      </p:pic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ПРИМЕР РАБОТЫ АЛГОРИТМА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BAE02FA-FFA6-4098-91E1-79F2C45F4C46}"/>
              </a:ext>
            </a:extLst>
          </p:cNvPr>
          <p:cNvSpPr/>
          <p:nvPr/>
        </p:nvSpPr>
        <p:spPr>
          <a:xfrm>
            <a:off x="2857242" y="2974850"/>
            <a:ext cx="1509823" cy="7401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197FED2-DB97-4F9A-B222-44A41E69F10D}"/>
              </a:ext>
            </a:extLst>
          </p:cNvPr>
          <p:cNvCxnSpPr>
            <a:cxnSpLocks/>
          </p:cNvCxnSpPr>
          <p:nvPr/>
        </p:nvCxnSpPr>
        <p:spPr>
          <a:xfrm>
            <a:off x="111634" y="4300864"/>
            <a:ext cx="21158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37913762-2CC3-471D-999E-235F401AEA98}"/>
              </a:ext>
            </a:extLst>
          </p:cNvPr>
          <p:cNvSpPr/>
          <p:nvPr/>
        </p:nvSpPr>
        <p:spPr>
          <a:xfrm>
            <a:off x="5996763" y="1972340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/>
              <a:t>(4)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D8E53B-6D7F-4428-9A49-2CC5125C46C6}"/>
              </a:ext>
            </a:extLst>
          </p:cNvPr>
          <p:cNvSpPr/>
          <p:nvPr/>
        </p:nvSpPr>
        <p:spPr>
          <a:xfrm>
            <a:off x="5996763" y="3344941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</a:p>
          <a:p>
            <a:pPr algn="ctr"/>
            <a:r>
              <a:rPr lang="en-US" dirty="0"/>
              <a:t>(4)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D1E365-D1A7-4BFA-BFE4-643EBFC82B0D}"/>
              </a:ext>
            </a:extLst>
          </p:cNvPr>
          <p:cNvSpPr/>
          <p:nvPr/>
        </p:nvSpPr>
        <p:spPr>
          <a:xfrm>
            <a:off x="5996763" y="4717542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</a:t>
            </a:r>
          </a:p>
          <a:p>
            <a:pPr algn="ctr"/>
            <a:r>
              <a:rPr lang="en-US" dirty="0"/>
              <a:t>(4)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6166BDB-3304-4B16-9AF1-F7980C43E83C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6376879" y="2684721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4C292BE-06D0-4844-B30D-7AF28716B62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6376879" y="4057322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7E54AE-155C-4982-BC88-DD88F2CCDC16}"/>
              </a:ext>
            </a:extLst>
          </p:cNvPr>
          <p:cNvSpPr txBox="1"/>
          <p:nvPr/>
        </p:nvSpPr>
        <p:spPr>
          <a:xfrm>
            <a:off x="6553200" y="2812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3FD5E2-92BF-4344-A8DD-B394DA3A68BC}"/>
              </a:ext>
            </a:extLst>
          </p:cNvPr>
          <p:cNvSpPr txBox="1"/>
          <p:nvPr/>
        </p:nvSpPr>
        <p:spPr>
          <a:xfrm>
            <a:off x="6525990" y="4223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4A226A9A-124C-4F71-8D7D-45B4912F83D9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10800000" flipV="1">
            <a:off x="5996763" y="2328531"/>
            <a:ext cx="12700" cy="2745202"/>
          </a:xfrm>
          <a:prstGeom prst="curvedConnector3">
            <a:avLst>
              <a:gd name="adj1" fmla="val 47302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B2CC1B-237E-40FF-B573-31F2C3DB5CE7}"/>
              </a:ext>
            </a:extLst>
          </p:cNvPr>
          <p:cNvSpPr txBox="1"/>
          <p:nvPr/>
        </p:nvSpPr>
        <p:spPr>
          <a:xfrm>
            <a:off x="5045149" y="3518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cxnSp>
        <p:nvCxnSpPr>
          <p:cNvPr id="4" name="Соединитель: изогнутый 3">
            <a:extLst>
              <a:ext uri="{FF2B5EF4-FFF2-40B4-BE49-F238E27FC236}">
                <a16:creationId xmlns:a16="http://schemas.microsoft.com/office/drawing/2014/main" id="{DC46B975-1D45-4D91-81A0-A02F8044EBCA}"/>
              </a:ext>
            </a:extLst>
          </p:cNvPr>
          <p:cNvCxnSpPr>
            <a:stCxn id="18" idx="6"/>
            <a:endCxn id="7" idx="6"/>
          </p:cNvCxnSpPr>
          <p:nvPr/>
        </p:nvCxnSpPr>
        <p:spPr>
          <a:xfrm flipV="1">
            <a:off x="6756994" y="2328531"/>
            <a:ext cx="12700" cy="1372601"/>
          </a:xfrm>
          <a:prstGeom prst="curvedConnector3">
            <a:avLst>
              <a:gd name="adj1" fmla="val 25534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822C06-0663-4A2B-B1CF-CACA157047DE}"/>
              </a:ext>
            </a:extLst>
          </p:cNvPr>
          <p:cNvSpPr txBox="1"/>
          <p:nvPr/>
        </p:nvSpPr>
        <p:spPr>
          <a:xfrm>
            <a:off x="7204319" y="2812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6" name="Соединитель: изогнутый 5">
            <a:extLst>
              <a:ext uri="{FF2B5EF4-FFF2-40B4-BE49-F238E27FC236}">
                <a16:creationId xmlns:a16="http://schemas.microsoft.com/office/drawing/2014/main" id="{591FB7D4-F954-452C-BAB8-E7AD553EBC7A}"/>
              </a:ext>
            </a:extLst>
          </p:cNvPr>
          <p:cNvCxnSpPr>
            <a:stCxn id="19" idx="6"/>
            <a:endCxn id="18" idx="6"/>
          </p:cNvCxnSpPr>
          <p:nvPr/>
        </p:nvCxnSpPr>
        <p:spPr>
          <a:xfrm flipV="1">
            <a:off x="6756994" y="3701132"/>
            <a:ext cx="12700" cy="1372601"/>
          </a:xfrm>
          <a:prstGeom prst="curvedConnector3">
            <a:avLst>
              <a:gd name="adj1" fmla="val 2679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D469B5-0BF7-4958-964D-AB28C2B38242}"/>
              </a:ext>
            </a:extLst>
          </p:cNvPr>
          <p:cNvSpPr txBox="1"/>
          <p:nvPr/>
        </p:nvSpPr>
        <p:spPr>
          <a:xfrm>
            <a:off x="7200266" y="4219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56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A9CF9-E221-4916-BE11-4FE807E1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1" y="2440197"/>
            <a:ext cx="2203877" cy="2365419"/>
          </a:xfrm>
          <a:prstGeom prst="rect">
            <a:avLst/>
          </a:prstGeom>
        </p:spPr>
      </p:pic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ПРИМЕР РАБОТЫ АЛГОРИТМА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BAE02FA-FFA6-4098-91E1-79F2C45F4C46}"/>
              </a:ext>
            </a:extLst>
          </p:cNvPr>
          <p:cNvSpPr/>
          <p:nvPr/>
        </p:nvSpPr>
        <p:spPr>
          <a:xfrm>
            <a:off x="2857242" y="2974850"/>
            <a:ext cx="1509823" cy="7401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197FED2-DB97-4F9A-B222-44A41E69F10D}"/>
              </a:ext>
            </a:extLst>
          </p:cNvPr>
          <p:cNvCxnSpPr>
            <a:cxnSpLocks/>
          </p:cNvCxnSpPr>
          <p:nvPr/>
        </p:nvCxnSpPr>
        <p:spPr>
          <a:xfrm>
            <a:off x="111634" y="4678319"/>
            <a:ext cx="21158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37913762-2CC3-471D-999E-235F401AEA98}"/>
              </a:ext>
            </a:extLst>
          </p:cNvPr>
          <p:cNvSpPr/>
          <p:nvPr/>
        </p:nvSpPr>
        <p:spPr>
          <a:xfrm>
            <a:off x="5996763" y="1972340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/>
              <a:t>(5)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D8E53B-6D7F-4428-9A49-2CC5125C46C6}"/>
              </a:ext>
            </a:extLst>
          </p:cNvPr>
          <p:cNvSpPr/>
          <p:nvPr/>
        </p:nvSpPr>
        <p:spPr>
          <a:xfrm>
            <a:off x="5996763" y="3344941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</a:p>
          <a:p>
            <a:pPr algn="ctr"/>
            <a:r>
              <a:rPr lang="en-US" dirty="0"/>
              <a:t>(5)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D1E365-D1A7-4BFA-BFE4-643EBFC82B0D}"/>
              </a:ext>
            </a:extLst>
          </p:cNvPr>
          <p:cNvSpPr/>
          <p:nvPr/>
        </p:nvSpPr>
        <p:spPr>
          <a:xfrm>
            <a:off x="5996763" y="4717542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</a:t>
            </a:r>
          </a:p>
          <a:p>
            <a:pPr algn="ctr"/>
            <a:r>
              <a:rPr lang="en-US" dirty="0"/>
              <a:t>(5)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6166BDB-3304-4B16-9AF1-F7980C43E83C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6376879" y="2684721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4C292BE-06D0-4844-B30D-7AF28716B62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6376879" y="4057322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7E54AE-155C-4982-BC88-DD88F2CCDC16}"/>
              </a:ext>
            </a:extLst>
          </p:cNvPr>
          <p:cNvSpPr txBox="1"/>
          <p:nvPr/>
        </p:nvSpPr>
        <p:spPr>
          <a:xfrm>
            <a:off x="6553200" y="2812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3FD5E2-92BF-4344-A8DD-B394DA3A68BC}"/>
              </a:ext>
            </a:extLst>
          </p:cNvPr>
          <p:cNvSpPr txBox="1"/>
          <p:nvPr/>
        </p:nvSpPr>
        <p:spPr>
          <a:xfrm>
            <a:off x="6525990" y="4223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4A226A9A-124C-4F71-8D7D-45B4912F83D9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10800000" flipV="1">
            <a:off x="5996763" y="2328531"/>
            <a:ext cx="12700" cy="2745202"/>
          </a:xfrm>
          <a:prstGeom prst="curvedConnector3">
            <a:avLst>
              <a:gd name="adj1" fmla="val 47302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B2CC1B-237E-40FF-B573-31F2C3DB5CE7}"/>
              </a:ext>
            </a:extLst>
          </p:cNvPr>
          <p:cNvSpPr txBox="1"/>
          <p:nvPr/>
        </p:nvSpPr>
        <p:spPr>
          <a:xfrm>
            <a:off x="5045149" y="3518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cxnSp>
        <p:nvCxnSpPr>
          <p:cNvPr id="4" name="Соединитель: изогнутый 3">
            <a:extLst>
              <a:ext uri="{FF2B5EF4-FFF2-40B4-BE49-F238E27FC236}">
                <a16:creationId xmlns:a16="http://schemas.microsoft.com/office/drawing/2014/main" id="{DC46B975-1D45-4D91-81A0-A02F8044EBCA}"/>
              </a:ext>
            </a:extLst>
          </p:cNvPr>
          <p:cNvCxnSpPr>
            <a:stCxn id="18" idx="6"/>
            <a:endCxn id="7" idx="6"/>
          </p:cNvCxnSpPr>
          <p:nvPr/>
        </p:nvCxnSpPr>
        <p:spPr>
          <a:xfrm flipV="1">
            <a:off x="6756994" y="2328531"/>
            <a:ext cx="12700" cy="1372601"/>
          </a:xfrm>
          <a:prstGeom prst="curvedConnector3">
            <a:avLst>
              <a:gd name="adj1" fmla="val 25534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822C06-0663-4A2B-B1CF-CACA157047DE}"/>
              </a:ext>
            </a:extLst>
          </p:cNvPr>
          <p:cNvSpPr txBox="1"/>
          <p:nvPr/>
        </p:nvSpPr>
        <p:spPr>
          <a:xfrm>
            <a:off x="7204319" y="2812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6" name="Соединитель: изогнутый 5">
            <a:extLst>
              <a:ext uri="{FF2B5EF4-FFF2-40B4-BE49-F238E27FC236}">
                <a16:creationId xmlns:a16="http://schemas.microsoft.com/office/drawing/2014/main" id="{591FB7D4-F954-452C-BAB8-E7AD553EBC7A}"/>
              </a:ext>
            </a:extLst>
          </p:cNvPr>
          <p:cNvCxnSpPr>
            <a:stCxn id="19" idx="6"/>
            <a:endCxn id="18" idx="6"/>
          </p:cNvCxnSpPr>
          <p:nvPr/>
        </p:nvCxnSpPr>
        <p:spPr>
          <a:xfrm flipV="1">
            <a:off x="6756994" y="3701132"/>
            <a:ext cx="12700" cy="1372601"/>
          </a:xfrm>
          <a:prstGeom prst="curvedConnector3">
            <a:avLst>
              <a:gd name="adj1" fmla="val 2679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D469B5-0BF7-4958-964D-AB28C2B38242}"/>
              </a:ext>
            </a:extLst>
          </p:cNvPr>
          <p:cNvSpPr txBox="1"/>
          <p:nvPr/>
        </p:nvSpPr>
        <p:spPr>
          <a:xfrm>
            <a:off x="7200266" y="4219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29" name="Соединитель: изогнутый 28">
            <a:extLst>
              <a:ext uri="{FF2B5EF4-FFF2-40B4-BE49-F238E27FC236}">
                <a16:creationId xmlns:a16="http://schemas.microsoft.com/office/drawing/2014/main" id="{0F21E875-9EC2-411E-A91C-DE9D8C5E6CAC}"/>
              </a:ext>
            </a:extLst>
          </p:cNvPr>
          <p:cNvCxnSpPr>
            <a:stCxn id="19" idx="5"/>
            <a:endCxn id="7" idx="7"/>
          </p:cNvCxnSpPr>
          <p:nvPr/>
        </p:nvCxnSpPr>
        <p:spPr>
          <a:xfrm rot="5400000" flipH="1">
            <a:off x="5021195" y="3701132"/>
            <a:ext cx="3248931" cy="12700"/>
          </a:xfrm>
          <a:prstGeom prst="curvedConnector5">
            <a:avLst>
              <a:gd name="adj1" fmla="val -7036"/>
              <a:gd name="adj2" fmla="val -10132677"/>
              <a:gd name="adj3" fmla="val 1070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3AC753-BE70-4701-861F-2F635791908C}"/>
              </a:ext>
            </a:extLst>
          </p:cNvPr>
          <p:cNvSpPr txBox="1"/>
          <p:nvPr/>
        </p:nvSpPr>
        <p:spPr>
          <a:xfrm>
            <a:off x="8052656" y="35164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0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ПАРАМЕТРЫ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4277" y="1446315"/>
            <a:ext cx="8775446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003F82"/>
                </a:solidFill>
              </a:rPr>
              <a:t>Алгоритм предусматривает ввод пользователем следующих значений параметров во время </a:t>
            </a:r>
            <a:r>
              <a:rPr lang="en-US" b="1" dirty="0">
                <a:solidFill>
                  <a:srgbClr val="003F82"/>
                </a:solidFill>
              </a:rPr>
              <a:t>online </a:t>
            </a:r>
            <a:r>
              <a:rPr lang="ru-RU" b="1" dirty="0">
                <a:solidFill>
                  <a:srgbClr val="003F82"/>
                </a:solidFill>
              </a:rPr>
              <a:t>работы с построенной моделью</a:t>
            </a:r>
            <a:r>
              <a:rPr lang="en-US" dirty="0">
                <a:solidFill>
                  <a:srgbClr val="003F82"/>
                </a:solidFill>
              </a:rPr>
              <a:t>:</a:t>
            </a:r>
            <a:endParaRPr lang="ru-RU" dirty="0">
              <a:solidFill>
                <a:srgbClr val="003F82"/>
              </a:solidFill>
            </a:endParaRPr>
          </a:p>
          <a:p>
            <a:pPr marL="342900" indent="-342900" algn="just">
              <a:buAutoNum type="arabicParenR"/>
            </a:pPr>
            <a:r>
              <a:rPr lang="en-US" b="1" dirty="0">
                <a:solidFill>
                  <a:srgbClr val="003F82"/>
                </a:solidFill>
              </a:rPr>
              <a:t>Edge cutoff </a:t>
            </a:r>
            <a:r>
              <a:rPr lang="en-US" dirty="0">
                <a:solidFill>
                  <a:srgbClr val="003F82"/>
                </a:solidFill>
              </a:rPr>
              <a:t>– </a:t>
            </a:r>
            <a:r>
              <a:rPr lang="ru-RU" dirty="0">
                <a:solidFill>
                  <a:srgbClr val="003F82"/>
                </a:solidFill>
              </a:rPr>
              <a:t>параметр фильтрации рёбер, используется на шаге удаления рёбер из графа.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AutoNum type="arabicParenR"/>
            </a:pPr>
            <a:r>
              <a:rPr lang="en-US" b="1" dirty="0">
                <a:solidFill>
                  <a:srgbClr val="003F82"/>
                </a:solidFill>
              </a:rPr>
              <a:t>Node cutoff </a:t>
            </a:r>
            <a:r>
              <a:rPr lang="en-US" dirty="0">
                <a:solidFill>
                  <a:srgbClr val="003F82"/>
                </a:solidFill>
              </a:rPr>
              <a:t>–</a:t>
            </a:r>
            <a:r>
              <a:rPr lang="ru-RU" dirty="0">
                <a:solidFill>
                  <a:srgbClr val="003F82"/>
                </a:solidFill>
              </a:rPr>
              <a:t> параметр фильтрации вершин, используется на шаге удаления вершин из графа.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AutoNum type="arabicParenR"/>
            </a:pPr>
            <a:r>
              <a:rPr lang="en-US" b="1" dirty="0">
                <a:solidFill>
                  <a:srgbClr val="003F82"/>
                </a:solidFill>
              </a:rPr>
              <a:t>Ratio threshold </a:t>
            </a:r>
            <a:r>
              <a:rPr lang="en-US" dirty="0">
                <a:solidFill>
                  <a:srgbClr val="003F82"/>
                </a:solidFill>
              </a:rPr>
              <a:t>– </a:t>
            </a:r>
            <a:r>
              <a:rPr lang="ru-RU" dirty="0">
                <a:solidFill>
                  <a:srgbClr val="003F82"/>
                </a:solidFill>
              </a:rPr>
              <a:t>параметр решения конфликтов, используется на шаге решения конфликтов в графе.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16844F-71F0-4E87-9680-072FE586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3" y="4149926"/>
            <a:ext cx="7809274" cy="14834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МЕТРИКИ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2250" y="1495498"/>
            <a:ext cx="873887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Итоговая важность вершины</a:t>
            </a:r>
            <a:r>
              <a:rPr lang="en-US" b="1" dirty="0">
                <a:solidFill>
                  <a:schemeClr val="tx2"/>
                </a:solidFill>
              </a:rPr>
              <a:t> A:</a:t>
            </a:r>
          </a:p>
          <a:p>
            <a:r>
              <a:rPr lang="en-US" dirty="0">
                <a:solidFill>
                  <a:schemeClr val="tx2"/>
                </a:solidFill>
              </a:rPr>
              <a:t>sig</a:t>
            </a:r>
            <a:r>
              <a:rPr lang="ru-RU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ru-RU" dirty="0">
                <a:solidFill>
                  <a:schemeClr val="tx2"/>
                </a:solidFill>
              </a:rPr>
              <a:t>) = </a:t>
            </a:r>
            <a:r>
              <a:rPr lang="en-US" b="1" u="sng" dirty="0">
                <a:solidFill>
                  <a:srgbClr val="FF0000"/>
                </a:solidFill>
              </a:rPr>
              <a:t>Routing Significance </a:t>
            </a:r>
            <a:r>
              <a:rPr lang="ru-RU" dirty="0">
                <a:solidFill>
                  <a:schemeClr val="tx2"/>
                </a:solidFill>
              </a:rPr>
              <a:t>+ </a:t>
            </a:r>
            <a:r>
              <a:rPr lang="en-US" b="1" dirty="0">
                <a:solidFill>
                  <a:srgbClr val="00B050"/>
                </a:solidFill>
              </a:rPr>
              <a:t>Unary Frequency</a:t>
            </a:r>
          </a:p>
          <a:p>
            <a:r>
              <a:rPr lang="ru-RU" b="1" dirty="0">
                <a:solidFill>
                  <a:schemeClr val="tx2"/>
                </a:solidFill>
              </a:rPr>
              <a:t>Итоговая важность ребра </a:t>
            </a:r>
            <a:r>
              <a:rPr lang="en-US" b="1" dirty="0">
                <a:solidFill>
                  <a:schemeClr val="tx2"/>
                </a:solidFill>
              </a:rPr>
              <a:t>A-&gt;B:</a:t>
            </a:r>
            <a:endParaRPr lang="ru-RU" b="1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sig(A, B) = </a:t>
            </a:r>
            <a:r>
              <a:rPr lang="en-US" b="1" i="1" dirty="0">
                <a:solidFill>
                  <a:srgbClr val="00B050"/>
                </a:solidFill>
              </a:rPr>
              <a:t>Binary Frequency </a:t>
            </a:r>
            <a:r>
              <a:rPr lang="en-US" i="1" dirty="0">
                <a:solidFill>
                  <a:schemeClr val="tx2"/>
                </a:solidFill>
              </a:rPr>
              <a:t>+ </a:t>
            </a:r>
            <a:r>
              <a:rPr lang="en-US" b="1" u="sng" dirty="0">
                <a:solidFill>
                  <a:srgbClr val="FF0000"/>
                </a:solidFill>
              </a:rPr>
              <a:t>Name Significance </a:t>
            </a:r>
            <a:r>
              <a:rPr lang="en-US" i="1" dirty="0">
                <a:solidFill>
                  <a:schemeClr val="tx2"/>
                </a:solidFill>
              </a:rPr>
              <a:t>+ </a:t>
            </a:r>
            <a:r>
              <a:rPr lang="en-US" b="1" u="sng" dirty="0">
                <a:solidFill>
                  <a:srgbClr val="FF0000"/>
                </a:solidFill>
              </a:rPr>
              <a:t>Distance significance</a:t>
            </a:r>
            <a:endParaRPr lang="ru-RU" b="1" u="sng" dirty="0">
              <a:solidFill>
                <a:srgbClr val="FF0000"/>
              </a:solidFill>
            </a:endParaRPr>
          </a:p>
        </p:txBody>
      </p:sp>
      <p:pic>
        <p:nvPicPr>
          <p:cNvPr id="7" name="Рисунок 6" descr="Безымянный.png">
            <a:extLst>
              <a:ext uri="{FF2B5EF4-FFF2-40B4-BE49-F238E27FC236}">
                <a16:creationId xmlns:a16="http://schemas.microsoft.com/office/drawing/2014/main" id="{39ADAB79-597F-495B-94FF-03D80F5A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39" y="4783709"/>
            <a:ext cx="1188721" cy="2396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ED5F72-2AAF-4B95-B8A3-4EA6F28F2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4" y="3572677"/>
            <a:ext cx="3374081" cy="25031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E8BA52-A346-4985-904F-44D2F8C34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99" y="2982135"/>
            <a:ext cx="2396971" cy="34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4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МЕТРИКИ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Построение модели включает в себя расчёт важности вершин и рёбер исходя из подсчитанных алгоритмом значений метрик </a:t>
            </a:r>
            <a:br>
              <a:rPr lang="ru-RU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</a:rPr>
              <a:t>и их важности</a:t>
            </a:r>
            <a:r>
              <a:rPr lang="en-US" dirty="0">
                <a:solidFill>
                  <a:srgbClr val="003F82"/>
                </a:solidFill>
              </a:rPr>
              <a:t> (</a:t>
            </a:r>
            <a:r>
              <a:rPr lang="ru-RU" dirty="0">
                <a:solidFill>
                  <a:srgbClr val="003F82"/>
                </a:solidFill>
              </a:rPr>
              <a:t>значения от 0 до 1</a:t>
            </a:r>
            <a:r>
              <a:rPr lang="en-US" dirty="0">
                <a:solidFill>
                  <a:srgbClr val="003F82"/>
                </a:solidFill>
              </a:rPr>
              <a:t>)</a:t>
            </a:r>
            <a:r>
              <a:rPr lang="ru-RU" dirty="0">
                <a:solidFill>
                  <a:srgbClr val="003F82"/>
                </a:solidFill>
              </a:rPr>
              <a:t>, введённой пользователем. </a:t>
            </a:r>
          </a:p>
          <a:p>
            <a:r>
              <a:rPr lang="ru-RU" b="1" dirty="0">
                <a:solidFill>
                  <a:srgbClr val="003F82"/>
                </a:solidFill>
              </a:rPr>
              <a:t>Метрики</a:t>
            </a:r>
            <a:r>
              <a:rPr lang="en-US" b="1" dirty="0">
                <a:solidFill>
                  <a:srgbClr val="003F82"/>
                </a:solidFill>
              </a:rPr>
              <a:t>:</a:t>
            </a:r>
            <a:endParaRPr lang="ru-RU" b="1" dirty="0">
              <a:solidFill>
                <a:srgbClr val="003F82"/>
              </a:solidFill>
            </a:endParaRP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Binary frequency </a:t>
            </a:r>
            <a:r>
              <a:rPr lang="en-US" dirty="0">
                <a:solidFill>
                  <a:srgbClr val="003F82"/>
                </a:solidFill>
              </a:rPr>
              <a:t>–</a:t>
            </a:r>
            <a:r>
              <a:rPr lang="ru-RU" dirty="0">
                <a:solidFill>
                  <a:srgbClr val="003F82"/>
                </a:solidFill>
              </a:rPr>
              <a:t> обозначает частоту вызова ребра в исходном журнале событий. </a:t>
            </a:r>
            <a:r>
              <a:rPr lang="en-US" dirty="0">
                <a:solidFill>
                  <a:srgbClr val="003F82"/>
                </a:solidFill>
              </a:rPr>
              <a:t>(</a:t>
            </a:r>
            <a:r>
              <a:rPr lang="en-US" dirty="0" err="1">
                <a:solidFill>
                  <a:srgbClr val="003F82"/>
                </a:solidFill>
              </a:rPr>
              <a:t>binFrequency</a:t>
            </a:r>
            <a:r>
              <a:rPr lang="ru-RU" dirty="0">
                <a:solidFill>
                  <a:srgbClr val="003F82"/>
                </a:solidFill>
              </a:rPr>
              <a:t> – коэффициент, вводится пользователем</a:t>
            </a:r>
            <a:r>
              <a:rPr lang="en-US" dirty="0">
                <a:solidFill>
                  <a:srgbClr val="003F82"/>
                </a:solidFill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Unary frequency </a:t>
            </a:r>
            <a:r>
              <a:rPr lang="en-US" dirty="0">
                <a:solidFill>
                  <a:srgbClr val="003F82"/>
                </a:solidFill>
              </a:rPr>
              <a:t>–</a:t>
            </a:r>
            <a:r>
              <a:rPr lang="ru-RU" dirty="0">
                <a:solidFill>
                  <a:srgbClr val="003F82"/>
                </a:solidFill>
              </a:rPr>
              <a:t> обозначает частоту обращения к событию в исходном журнале событий </a:t>
            </a:r>
            <a:r>
              <a:rPr lang="en-US" dirty="0">
                <a:solidFill>
                  <a:srgbClr val="003F82"/>
                </a:solidFill>
              </a:rPr>
              <a:t>(</a:t>
            </a:r>
            <a:r>
              <a:rPr lang="en-US" dirty="0" err="1">
                <a:solidFill>
                  <a:srgbClr val="003F82"/>
                </a:solidFill>
              </a:rPr>
              <a:t>unFrequency</a:t>
            </a:r>
            <a:r>
              <a:rPr lang="ru-RU" dirty="0">
                <a:solidFill>
                  <a:srgbClr val="003F82"/>
                </a:solidFill>
              </a:rPr>
              <a:t> – коэффициент, вводится пользователем</a:t>
            </a:r>
            <a:r>
              <a:rPr lang="en-US" dirty="0">
                <a:solidFill>
                  <a:srgbClr val="003F82"/>
                </a:solidFill>
              </a:rPr>
              <a:t>)</a:t>
            </a:r>
          </a:p>
          <a:p>
            <a:pPr marL="342900" indent="-342900" algn="just">
              <a:buFontTx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Name Significance </a:t>
            </a:r>
            <a:r>
              <a:rPr lang="en-US" dirty="0">
                <a:solidFill>
                  <a:srgbClr val="003F82"/>
                </a:solidFill>
              </a:rPr>
              <a:t>– </a:t>
            </a:r>
            <a:r>
              <a:rPr lang="ru-RU" dirty="0">
                <a:solidFill>
                  <a:srgbClr val="003F82"/>
                </a:solidFill>
              </a:rPr>
              <a:t>обозначает схожесть имён двух вершин, объединённых ребром </a:t>
            </a:r>
            <a:r>
              <a:rPr lang="en-US" dirty="0">
                <a:solidFill>
                  <a:srgbClr val="003F82"/>
                </a:solidFill>
              </a:rPr>
              <a:t>(</a:t>
            </a:r>
            <a:r>
              <a:rPr lang="en-US" dirty="0" err="1">
                <a:solidFill>
                  <a:srgbClr val="003F82"/>
                </a:solidFill>
              </a:rPr>
              <a:t>nameSig</a:t>
            </a:r>
            <a:r>
              <a:rPr lang="ru-RU" dirty="0">
                <a:solidFill>
                  <a:srgbClr val="003F82"/>
                </a:solidFill>
              </a:rPr>
              <a:t> – коэффициент, вводится пользователем</a:t>
            </a:r>
            <a:r>
              <a:rPr lang="en-US" dirty="0">
                <a:solidFill>
                  <a:srgbClr val="003F82"/>
                </a:solidFill>
              </a:rPr>
              <a:t>)</a:t>
            </a:r>
            <a:endParaRPr lang="ru-RU" b="1" dirty="0">
              <a:solidFill>
                <a:srgbClr val="FF000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Routing significance </a:t>
            </a:r>
            <a:r>
              <a:rPr lang="en-US" dirty="0">
                <a:solidFill>
                  <a:srgbClr val="003F82"/>
                </a:solidFill>
              </a:rPr>
              <a:t>– </a:t>
            </a:r>
            <a:r>
              <a:rPr lang="ru-RU" dirty="0">
                <a:solidFill>
                  <a:srgbClr val="003F82"/>
                </a:solidFill>
              </a:rPr>
              <a:t>обозначает отношение входящих в вершину связей, к исходящим </a:t>
            </a:r>
            <a:r>
              <a:rPr lang="en-US" dirty="0">
                <a:solidFill>
                  <a:srgbClr val="003F82"/>
                </a:solidFill>
              </a:rPr>
              <a:t>(</a:t>
            </a:r>
            <a:r>
              <a:rPr lang="en-US" dirty="0" err="1">
                <a:solidFill>
                  <a:srgbClr val="003F82"/>
                </a:solidFill>
              </a:rPr>
              <a:t>routingSig</a:t>
            </a:r>
            <a:r>
              <a:rPr lang="ru-RU" dirty="0">
                <a:solidFill>
                  <a:srgbClr val="003F82"/>
                </a:solidFill>
              </a:rPr>
              <a:t> – коэффициент, вводится пользователем</a:t>
            </a:r>
            <a:r>
              <a:rPr lang="en-US" dirty="0">
                <a:solidFill>
                  <a:srgbClr val="003F82"/>
                </a:solidFill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Distance significance </a:t>
            </a:r>
            <a:r>
              <a:rPr lang="en-US" dirty="0">
                <a:solidFill>
                  <a:srgbClr val="003F82"/>
                </a:solidFill>
              </a:rPr>
              <a:t>– </a:t>
            </a:r>
            <a:r>
              <a:rPr lang="ru-RU" dirty="0">
                <a:solidFill>
                  <a:srgbClr val="003F82"/>
                </a:solidFill>
              </a:rPr>
              <a:t>обозначает разность значимостей двух вершин, соединённых ребром </a:t>
            </a:r>
            <a:r>
              <a:rPr lang="en-US" dirty="0">
                <a:solidFill>
                  <a:srgbClr val="003F82"/>
                </a:solidFill>
              </a:rPr>
              <a:t>(</a:t>
            </a:r>
            <a:r>
              <a:rPr lang="en-US" dirty="0" err="1">
                <a:solidFill>
                  <a:srgbClr val="003F82"/>
                </a:solidFill>
              </a:rPr>
              <a:t>distanceSig</a:t>
            </a:r>
            <a:r>
              <a:rPr lang="ru-RU" dirty="0">
                <a:solidFill>
                  <a:srgbClr val="003F82"/>
                </a:solidFill>
              </a:rPr>
              <a:t> – коэффициент, вводится пользователем</a:t>
            </a:r>
            <a:r>
              <a:rPr lang="en-US" dirty="0">
                <a:solidFill>
                  <a:srgbClr val="003F82"/>
                </a:solidFill>
              </a:rPr>
              <a:t>)</a:t>
            </a:r>
          </a:p>
          <a:p>
            <a:r>
              <a:rPr lang="ru-RU" b="1" dirty="0">
                <a:solidFill>
                  <a:srgbClr val="003F82"/>
                </a:solidFill>
              </a:rPr>
              <a:t> </a:t>
            </a:r>
            <a:endParaRPr lang="ru-RU" sz="16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1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ПОДСЧЁТ МЕТРИК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222250" y="1479550"/>
                <a:ext cx="8738870" cy="48578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ru-RU" sz="1400" b="1" dirty="0">
                    <a:solidFill>
                      <a:srgbClr val="003F82"/>
                    </a:solidFill>
                  </a:rPr>
                  <a:t>Подсчёт метрик</a:t>
                </a:r>
                <a:r>
                  <a:rPr lang="en-US" sz="1400" b="1" dirty="0">
                    <a:solidFill>
                      <a:srgbClr val="003F82"/>
                    </a:solidFill>
                  </a:rPr>
                  <a:t>: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400" b="1" dirty="0">
                    <a:solidFill>
                      <a:srgbClr val="003F82"/>
                    </a:solidFill>
                  </a:rPr>
                  <a:t>Binary frequency </a:t>
                </a:r>
                <a:r>
                  <a:rPr lang="en-US" sz="1400" dirty="0">
                    <a:solidFill>
                      <a:srgbClr val="003F82"/>
                    </a:solidFill>
                  </a:rPr>
                  <a:t>– </a:t>
                </a:r>
                <a:r>
                  <a:rPr lang="ru-RU" sz="1400" dirty="0">
                    <a:solidFill>
                      <a:srgbClr val="003F82"/>
                    </a:solidFill>
                  </a:rPr>
                  <a:t>считается, как частота вызова ребра в исходном журнале событий</a:t>
                </a:r>
                <a:r>
                  <a:rPr lang="en-US" sz="1400" dirty="0">
                    <a:solidFill>
                      <a:srgbClr val="003F82"/>
                    </a:solidFill>
                  </a:rPr>
                  <a:t>, </a:t>
                </a:r>
                <a:r>
                  <a:rPr lang="ru-RU" sz="1400" dirty="0">
                    <a:solidFill>
                      <a:srgbClr val="003F82"/>
                    </a:solidFill>
                  </a:rPr>
                  <a:t>нормализованная относительно максимума данной метрики в модели.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400" b="1" dirty="0">
                    <a:solidFill>
                      <a:srgbClr val="003F82"/>
                    </a:solidFill>
                  </a:rPr>
                  <a:t>Unary frequency </a:t>
                </a:r>
                <a:r>
                  <a:rPr lang="en-US" sz="1400" dirty="0">
                    <a:solidFill>
                      <a:srgbClr val="003F82"/>
                    </a:solidFill>
                  </a:rPr>
                  <a:t>–</a:t>
                </a:r>
                <a:r>
                  <a:rPr lang="ru-RU" sz="1400" dirty="0">
                    <a:solidFill>
                      <a:srgbClr val="003F82"/>
                    </a:solidFill>
                  </a:rPr>
                  <a:t> считается, как частота вызова вершины в исходном журнале событий</a:t>
                </a:r>
                <a:r>
                  <a:rPr lang="en-US" sz="1400" dirty="0">
                    <a:solidFill>
                      <a:srgbClr val="003F82"/>
                    </a:solidFill>
                  </a:rPr>
                  <a:t>, </a:t>
                </a:r>
                <a:r>
                  <a:rPr lang="ru-RU" sz="1400" dirty="0">
                    <a:solidFill>
                      <a:srgbClr val="003F82"/>
                    </a:solidFill>
                  </a:rPr>
                  <a:t>нормализованная относительно максимума данной метрики в модели</a:t>
                </a:r>
              </a:p>
              <a:p>
                <a:pPr marL="342900" indent="-342900" algn="just">
                  <a:buFontTx/>
                  <a:buAutoNum type="arabicPeriod"/>
                </a:pPr>
                <a:r>
                  <a:rPr lang="en-US" sz="1400" b="1" dirty="0">
                    <a:solidFill>
                      <a:srgbClr val="003F82"/>
                    </a:solidFill>
                  </a:rPr>
                  <a:t>Name Significance </a:t>
                </a:r>
                <a:r>
                  <a:rPr lang="en-US" sz="1400" dirty="0">
                    <a:solidFill>
                      <a:srgbClr val="003F82"/>
                    </a:solidFill>
                  </a:rPr>
                  <a:t>– </a:t>
                </a:r>
                <a:r>
                  <a:rPr lang="ru-RU" sz="1400" dirty="0">
                    <a:solidFill>
                      <a:srgbClr val="003F82"/>
                    </a:solidFill>
                  </a:rPr>
                  <a:t>считается при помощи подхода динамического программирования. Считается по формуле</a:t>
                </a:r>
                <a:r>
                  <a:rPr lang="en-US" sz="1400" dirty="0">
                    <a:solidFill>
                      <a:srgbClr val="003F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d>
                      <m:dPr>
                        <m:ctrlPr>
                          <a:rPr lang="en-US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operations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3F8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3F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𝑙𝑒𝑛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3F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3F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𝑙𝑒𝑛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3F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chemeClr val="tx2"/>
                    </a:solidFill>
                  </a:rPr>
                  <a:t>, </a:t>
                </a:r>
                <a:r>
                  <a:rPr lang="ru-RU" sz="1400" dirty="0">
                    <a:solidFill>
                      <a:schemeClr val="tx2"/>
                    </a:solidFill>
                  </a:rPr>
                  <a:t>где </a:t>
                </a:r>
                <a:r>
                  <a:rPr lang="en-US" sz="1400" dirty="0">
                    <a:solidFill>
                      <a:schemeClr val="tx2"/>
                    </a:solidFill>
                  </a:rPr>
                  <a:t>operations – </a:t>
                </a:r>
                <a:r>
                  <a:rPr lang="ru-RU" sz="1400" dirty="0">
                    <a:solidFill>
                      <a:schemeClr val="tx2"/>
                    </a:solidFill>
                  </a:rPr>
                  <a:t>количество операций, необходимых, чтобы получить из имени одной вершины, имя другой, а </a:t>
                </a:r>
                <a:r>
                  <a:rPr lang="en-US" sz="1400" dirty="0">
                    <a:solidFill>
                      <a:schemeClr val="tx2"/>
                    </a:solidFill>
                  </a:rPr>
                  <a:t>max(len1, len2) </a:t>
                </a:r>
                <a:r>
                  <a:rPr lang="ru-RU" sz="1400" dirty="0">
                    <a:solidFill>
                      <a:schemeClr val="tx2"/>
                    </a:solidFill>
                  </a:rPr>
                  <a:t>– максимум их длин.</a:t>
                </a:r>
                <a:endParaRPr lang="en-US" sz="1400" dirty="0">
                  <a:solidFill>
                    <a:srgbClr val="003F82"/>
                  </a:solidFill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400" b="1" dirty="0">
                    <a:solidFill>
                      <a:srgbClr val="003F82"/>
                    </a:solidFill>
                  </a:rPr>
                  <a:t>Routing significance </a:t>
                </a:r>
                <a:r>
                  <a:rPr lang="en-US" sz="1400" dirty="0">
                    <a:solidFill>
                      <a:srgbClr val="003F82"/>
                    </a:solidFill>
                  </a:rPr>
                  <a:t>– </a:t>
                </a:r>
                <a:r>
                  <a:rPr lang="ru-RU" sz="1400" dirty="0">
                    <a:solidFill>
                      <a:srgbClr val="003F82"/>
                    </a:solidFill>
                  </a:rPr>
                  <a:t> считается по формуле</a:t>
                </a:r>
                <a:r>
                  <a:rPr lang="en-US" sz="1400" dirty="0">
                    <a:solidFill>
                      <a:srgbClr val="003F82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ru-RU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ru-RU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)∗ 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ru-RU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RU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ru-RU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)∗ 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BR" sz="1400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pt-BR" sz="1400" dirty="0">
                    <a:solidFill>
                      <a:srgbClr val="003F82"/>
                    </a:solidFill>
                  </a:rPr>
                  <a:t> </a:t>
                </a:r>
                <a:r>
                  <a:rPr lang="ru-RU" sz="1400" dirty="0">
                    <a:solidFill>
                      <a:srgbClr val="003F82"/>
                    </a:solidFill>
                  </a:rPr>
                  <a:t>для вершины А</a:t>
                </a:r>
                <a:r>
                  <a:rPr lang="pt-BR" sz="1400" dirty="0">
                    <a:solidFill>
                      <a:srgbClr val="003F82"/>
                    </a:solidFill>
                  </a:rPr>
                  <a:t>, </a:t>
                </a:r>
                <a:r>
                  <a:rPr lang="ru-RU" sz="1400" dirty="0">
                    <a:solidFill>
                      <a:srgbClr val="003F82"/>
                    </a:solidFill>
                  </a:rPr>
                  <a:t>где </a:t>
                </a:r>
                <a:r>
                  <a:rPr lang="en-US" sz="1400" dirty="0">
                    <a:solidFill>
                      <a:srgbClr val="003F82"/>
                    </a:solidFill>
                  </a:rPr>
                  <a:t>b</a:t>
                </a:r>
                <a:r>
                  <a:rPr lang="ru-RU" sz="1400" dirty="0">
                    <a:solidFill>
                      <a:srgbClr val="003F82"/>
                    </a:solidFill>
                  </a:rPr>
                  <a:t>_</a:t>
                </a:r>
                <a:r>
                  <a:rPr lang="en-US" sz="1400" dirty="0">
                    <a:solidFill>
                      <a:srgbClr val="003F82"/>
                    </a:solidFill>
                  </a:rPr>
                  <a:t>f</a:t>
                </a:r>
                <a:r>
                  <a:rPr lang="ru-RU" sz="1400" dirty="0">
                    <a:solidFill>
                      <a:srgbClr val="003F82"/>
                    </a:solidFill>
                  </a:rPr>
                  <a:t>(</a:t>
                </a:r>
                <a:r>
                  <a:rPr lang="en-US" sz="1400" dirty="0">
                    <a:solidFill>
                      <a:srgbClr val="003F82"/>
                    </a:solidFill>
                  </a:rPr>
                  <a:t>a</a:t>
                </a:r>
                <a:r>
                  <a:rPr lang="ru-RU" sz="1400" dirty="0">
                    <a:solidFill>
                      <a:srgbClr val="003F82"/>
                    </a:solidFill>
                  </a:rPr>
                  <a:t>, </a:t>
                </a:r>
                <a:r>
                  <a:rPr lang="en-US" sz="1400" dirty="0">
                    <a:solidFill>
                      <a:srgbClr val="003F82"/>
                    </a:solidFill>
                  </a:rPr>
                  <a:t>b</a:t>
                </a:r>
                <a:r>
                  <a:rPr lang="ru-RU" sz="1400" dirty="0">
                    <a:solidFill>
                      <a:srgbClr val="003F82"/>
                    </a:solidFill>
                  </a:rPr>
                  <a:t>) – значение </a:t>
                </a:r>
                <a:r>
                  <a:rPr lang="en-US" sz="1400" dirty="0">
                    <a:solidFill>
                      <a:srgbClr val="003F82"/>
                    </a:solidFill>
                  </a:rPr>
                  <a:t>Binary frequency </a:t>
                </a:r>
                <a:r>
                  <a:rPr lang="ru-RU" sz="1400" dirty="0">
                    <a:solidFill>
                      <a:srgbClr val="003F82"/>
                    </a:solidFill>
                  </a:rPr>
                  <a:t>для ребра </a:t>
                </a:r>
                <a:r>
                  <a:rPr lang="en-US" sz="1400" dirty="0">
                    <a:solidFill>
                      <a:srgbClr val="003F82"/>
                    </a:solidFill>
                  </a:rPr>
                  <a:t>a</a:t>
                </a:r>
                <a:r>
                  <a:rPr lang="ru-RU" sz="1400" dirty="0">
                    <a:solidFill>
                      <a:srgbClr val="003F82"/>
                    </a:solidFill>
                  </a:rPr>
                  <a:t>-&gt;</a:t>
                </a:r>
                <a:r>
                  <a:rPr lang="en-US" sz="1400" dirty="0">
                    <a:solidFill>
                      <a:srgbClr val="003F82"/>
                    </a:solidFill>
                  </a:rPr>
                  <a:t>b</a:t>
                </a:r>
                <a:r>
                  <a:rPr lang="ru-RU" sz="1400" dirty="0">
                    <a:solidFill>
                      <a:srgbClr val="003F82"/>
                    </a:solidFill>
                  </a:rPr>
                  <a:t>, </a:t>
                </a:r>
                <a:r>
                  <a:rPr lang="en-US" sz="1400" dirty="0">
                    <a:solidFill>
                      <a:srgbClr val="003F82"/>
                    </a:solidFill>
                  </a:rPr>
                  <a:t>n</a:t>
                </a:r>
                <a:r>
                  <a:rPr lang="ru-RU" sz="1400" dirty="0">
                    <a:solidFill>
                      <a:srgbClr val="003F82"/>
                    </a:solidFill>
                  </a:rPr>
                  <a:t>_</a:t>
                </a:r>
                <a:r>
                  <a:rPr lang="en-US" sz="1400" dirty="0">
                    <a:solidFill>
                      <a:srgbClr val="003F82"/>
                    </a:solidFill>
                  </a:rPr>
                  <a:t>s</a:t>
                </a:r>
                <a:r>
                  <a:rPr lang="ru-RU" sz="1400" dirty="0">
                    <a:solidFill>
                      <a:srgbClr val="003F82"/>
                    </a:solidFill>
                  </a:rPr>
                  <a:t>(</a:t>
                </a:r>
                <a:r>
                  <a:rPr lang="en-US" sz="1400" dirty="0">
                    <a:solidFill>
                      <a:srgbClr val="003F82"/>
                    </a:solidFill>
                  </a:rPr>
                  <a:t>a</a:t>
                </a:r>
                <a:r>
                  <a:rPr lang="ru-RU" sz="1400" dirty="0">
                    <a:solidFill>
                      <a:srgbClr val="003F82"/>
                    </a:solidFill>
                  </a:rPr>
                  <a:t>, </a:t>
                </a:r>
                <a:r>
                  <a:rPr lang="en-US" sz="1400" dirty="0">
                    <a:solidFill>
                      <a:srgbClr val="003F82"/>
                    </a:solidFill>
                  </a:rPr>
                  <a:t>b</a:t>
                </a:r>
                <a:r>
                  <a:rPr lang="ru-RU" sz="1400" dirty="0">
                    <a:solidFill>
                      <a:srgbClr val="003F82"/>
                    </a:solidFill>
                  </a:rPr>
                  <a:t>) - значение </a:t>
                </a:r>
                <a:r>
                  <a:rPr lang="en-US" sz="1400" dirty="0">
                    <a:solidFill>
                      <a:srgbClr val="003F82"/>
                    </a:solidFill>
                  </a:rPr>
                  <a:t>Name </a:t>
                </a:r>
                <a:r>
                  <a:rPr lang="en-US" sz="1400" dirty="0" err="1">
                    <a:solidFill>
                      <a:srgbClr val="003F82"/>
                    </a:solidFill>
                  </a:rPr>
                  <a:t>Significanse</a:t>
                </a:r>
                <a:r>
                  <a:rPr lang="en-US" sz="1400" dirty="0">
                    <a:solidFill>
                      <a:srgbClr val="003F82"/>
                    </a:solidFill>
                  </a:rPr>
                  <a:t> </a:t>
                </a:r>
                <a:r>
                  <a:rPr lang="ru-RU" sz="1400" dirty="0">
                    <a:solidFill>
                      <a:srgbClr val="003F82"/>
                    </a:solidFill>
                  </a:rPr>
                  <a:t>для ребра(</a:t>
                </a:r>
                <a:r>
                  <a:rPr lang="en-US" sz="1400" dirty="0">
                    <a:solidFill>
                      <a:srgbClr val="003F82"/>
                    </a:solidFill>
                  </a:rPr>
                  <a:t>a</a:t>
                </a:r>
                <a:r>
                  <a:rPr lang="ru-RU" sz="1400" dirty="0">
                    <a:solidFill>
                      <a:srgbClr val="003F82"/>
                    </a:solidFill>
                  </a:rPr>
                  <a:t>, </a:t>
                </a:r>
                <a:r>
                  <a:rPr lang="en-US" sz="1400" dirty="0">
                    <a:solidFill>
                      <a:srgbClr val="003F82"/>
                    </a:solidFill>
                  </a:rPr>
                  <a:t>b</a:t>
                </a:r>
                <a:r>
                  <a:rPr lang="ru-RU" sz="1400" dirty="0">
                    <a:solidFill>
                      <a:srgbClr val="003F82"/>
                    </a:solidFill>
                  </a:rPr>
                  <a:t>), </a:t>
                </a:r>
                <a:r>
                  <a:rPr lang="en-US" sz="1400" dirty="0">
                    <a:solidFill>
                      <a:srgbClr val="003F82"/>
                    </a:solidFill>
                  </a:rPr>
                  <a:t>N </a:t>
                </a:r>
                <a:r>
                  <a:rPr lang="ru-RU" sz="1400" dirty="0">
                    <a:solidFill>
                      <a:srgbClr val="003F82"/>
                    </a:solidFill>
                  </a:rPr>
                  <a:t>– множество вершин, в которые есть ребро из вершины А, </a:t>
                </a:r>
                <a:r>
                  <a:rPr lang="en-US" sz="1400" dirty="0">
                    <a:solidFill>
                      <a:srgbClr val="003F82"/>
                    </a:solidFill>
                  </a:rPr>
                  <a:t>M </a:t>
                </a:r>
                <a:r>
                  <a:rPr lang="ru-RU" sz="1400" dirty="0">
                    <a:solidFill>
                      <a:srgbClr val="003F82"/>
                    </a:solidFill>
                  </a:rPr>
                  <a:t>– множество вершин, в которых есть ребро, идущее в А. </a:t>
                </a:r>
                <a:endParaRPr lang="en-US" sz="1400" dirty="0">
                  <a:solidFill>
                    <a:srgbClr val="003F82"/>
                  </a:solidFill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400" b="1" dirty="0">
                    <a:solidFill>
                      <a:srgbClr val="003F82"/>
                    </a:solidFill>
                  </a:rPr>
                  <a:t>Distance significance 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– </a:t>
                </a:r>
                <a:r>
                  <a:rPr lang="ru-RU" sz="1400" dirty="0">
                    <a:solidFill>
                      <a:schemeClr val="tx2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𝑎𝑔𝑔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𝑏𝑖𝑛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)+ 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>
                    <a:solidFill>
                      <a:schemeClr val="tx2"/>
                    </a:solidFill>
                  </a:rPr>
                  <a:t>, где </a:t>
                </a:r>
                <a:r>
                  <a:rPr lang="en-US" sz="1400" dirty="0">
                    <a:solidFill>
                      <a:schemeClr val="tx2"/>
                    </a:solidFill>
                  </a:rPr>
                  <a:t>b</a:t>
                </a:r>
                <a:r>
                  <a:rPr lang="ru-RU" sz="1400" dirty="0">
                    <a:solidFill>
                      <a:schemeClr val="tx2"/>
                    </a:solidFill>
                  </a:rPr>
                  <a:t>_</a:t>
                </a:r>
                <a:r>
                  <a:rPr lang="en-US" sz="1400" dirty="0">
                    <a:solidFill>
                      <a:schemeClr val="tx2"/>
                    </a:solidFill>
                  </a:rPr>
                  <a:t>f</a:t>
                </a:r>
                <a:r>
                  <a:rPr lang="ru-RU" sz="1400" dirty="0">
                    <a:solidFill>
                      <a:schemeClr val="tx2"/>
                    </a:solidFill>
                  </a:rPr>
                  <a:t>(</a:t>
                </a:r>
                <a:r>
                  <a:rPr lang="en-US" sz="1400" dirty="0">
                    <a:solidFill>
                      <a:schemeClr val="tx2"/>
                    </a:solidFill>
                  </a:rPr>
                  <a:t>a</a:t>
                </a:r>
                <a:r>
                  <a:rPr lang="ru-RU" sz="1400" dirty="0">
                    <a:solidFill>
                      <a:schemeClr val="tx2"/>
                    </a:solidFill>
                  </a:rPr>
                  <a:t>, </a:t>
                </a:r>
                <a:r>
                  <a:rPr lang="en-US" sz="1400" dirty="0">
                    <a:solidFill>
                      <a:schemeClr val="tx2"/>
                    </a:solidFill>
                  </a:rPr>
                  <a:t>b</a:t>
                </a:r>
                <a:r>
                  <a:rPr lang="ru-RU" sz="1400" dirty="0">
                    <a:solidFill>
                      <a:schemeClr val="tx2"/>
                    </a:solidFill>
                  </a:rPr>
                  <a:t>) – значение </a:t>
                </a:r>
                <a:r>
                  <a:rPr lang="en-US" sz="1400" dirty="0">
                    <a:solidFill>
                      <a:schemeClr val="tx2"/>
                    </a:solidFill>
                  </a:rPr>
                  <a:t>Binary frequency </a:t>
                </a:r>
                <a:r>
                  <a:rPr lang="ru-RU" sz="1400" dirty="0">
                    <a:solidFill>
                      <a:schemeClr val="tx2"/>
                    </a:solidFill>
                  </a:rPr>
                  <a:t>для ребра </a:t>
                </a:r>
                <a:r>
                  <a:rPr lang="en-US" sz="1400" dirty="0">
                    <a:solidFill>
                      <a:schemeClr val="tx2"/>
                    </a:solidFill>
                  </a:rPr>
                  <a:t>a</a:t>
                </a:r>
                <a:r>
                  <a:rPr lang="ru-RU" sz="1400" dirty="0">
                    <a:solidFill>
                      <a:schemeClr val="tx2"/>
                    </a:solidFill>
                  </a:rPr>
                  <a:t>-&gt;</a:t>
                </a:r>
                <a:r>
                  <a:rPr lang="en-US" sz="1400" dirty="0">
                    <a:solidFill>
                      <a:schemeClr val="tx2"/>
                    </a:solidFill>
                  </a:rPr>
                  <a:t>b</a:t>
                </a:r>
                <a:r>
                  <a:rPr lang="ru-RU" sz="1400" dirty="0">
                    <a:solidFill>
                      <a:schemeClr val="tx2"/>
                    </a:solidFill>
                  </a:rPr>
                  <a:t>, </a:t>
                </a:r>
                <a:r>
                  <a:rPr lang="en-US" sz="1400" dirty="0">
                    <a:solidFill>
                      <a:schemeClr val="tx2"/>
                    </a:solidFill>
                  </a:rPr>
                  <a:t>n</a:t>
                </a:r>
                <a:r>
                  <a:rPr lang="ru-RU" sz="1400" dirty="0">
                    <a:solidFill>
                      <a:schemeClr val="tx2"/>
                    </a:solidFill>
                  </a:rPr>
                  <a:t>_</a:t>
                </a:r>
                <a:r>
                  <a:rPr lang="en-US" sz="1400" dirty="0">
                    <a:solidFill>
                      <a:schemeClr val="tx2"/>
                    </a:solidFill>
                  </a:rPr>
                  <a:t>s</a:t>
                </a:r>
                <a:r>
                  <a:rPr lang="ru-RU" sz="1400" dirty="0">
                    <a:solidFill>
                      <a:schemeClr val="tx2"/>
                    </a:solidFill>
                  </a:rPr>
                  <a:t>(</a:t>
                </a:r>
                <a:r>
                  <a:rPr lang="en-US" sz="1400" dirty="0">
                    <a:solidFill>
                      <a:schemeClr val="tx2"/>
                    </a:solidFill>
                  </a:rPr>
                  <a:t>a</a:t>
                </a:r>
                <a:r>
                  <a:rPr lang="ru-RU" sz="1400" dirty="0">
                    <a:solidFill>
                      <a:schemeClr val="tx2"/>
                    </a:solidFill>
                  </a:rPr>
                  <a:t>, </a:t>
                </a:r>
                <a:r>
                  <a:rPr lang="en-US" sz="1400" dirty="0">
                    <a:solidFill>
                      <a:schemeClr val="tx2"/>
                    </a:solidFill>
                  </a:rPr>
                  <a:t>b</a:t>
                </a:r>
                <a:r>
                  <a:rPr lang="ru-RU" sz="1400" dirty="0">
                    <a:solidFill>
                      <a:schemeClr val="tx2"/>
                    </a:solidFill>
                  </a:rPr>
                  <a:t>) - значение </a:t>
                </a:r>
                <a:r>
                  <a:rPr lang="en-US" sz="1400" dirty="0">
                    <a:solidFill>
                      <a:schemeClr val="tx2"/>
                    </a:solidFill>
                  </a:rPr>
                  <a:t>Name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Significanse</a:t>
                </a:r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r>
                  <a:rPr lang="ru-RU" sz="1400" dirty="0">
                    <a:solidFill>
                      <a:schemeClr val="tx2"/>
                    </a:solidFill>
                  </a:rPr>
                  <a:t>для ребра(</a:t>
                </a:r>
                <a:r>
                  <a:rPr lang="en-US" sz="1400" dirty="0">
                    <a:solidFill>
                      <a:schemeClr val="tx2"/>
                    </a:solidFill>
                  </a:rPr>
                  <a:t>a</a:t>
                </a:r>
                <a:r>
                  <a:rPr lang="ru-RU" sz="1400" dirty="0">
                    <a:solidFill>
                      <a:schemeClr val="tx2"/>
                    </a:solidFill>
                  </a:rPr>
                  <a:t>, </a:t>
                </a:r>
                <a:r>
                  <a:rPr lang="en-US" sz="1400" dirty="0">
                    <a:solidFill>
                      <a:schemeClr val="tx2"/>
                    </a:solidFill>
                  </a:rPr>
                  <a:t>b</a:t>
                </a:r>
                <a:r>
                  <a:rPr lang="ru-RU" sz="1400" dirty="0">
                    <a:solidFill>
                      <a:schemeClr val="tx2"/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𝑎𝑔𝑔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)+ 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>
                    <a:solidFill>
                      <a:schemeClr val="tx2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>
                    <a:solidFill>
                      <a:schemeClr val="tx2"/>
                    </a:solidFill>
                  </a:rPr>
                  <a:t> – значение </a:t>
                </a:r>
                <a:r>
                  <a:rPr lang="en-US" sz="1400" dirty="0">
                    <a:solidFill>
                      <a:schemeClr val="tx2"/>
                    </a:solidFill>
                  </a:rPr>
                  <a:t>Unary frequency </a:t>
                </a:r>
                <a:r>
                  <a:rPr lang="ru-RU" sz="1400" dirty="0">
                    <a:solidFill>
                      <a:schemeClr val="tx2"/>
                    </a:solidFill>
                  </a:rPr>
                  <a:t>для вершины </a:t>
                </a:r>
                <a:r>
                  <a:rPr lang="en-US" sz="1400" dirty="0">
                    <a:solidFill>
                      <a:schemeClr val="tx2"/>
                    </a:solidFill>
                  </a:rPr>
                  <a:t>x</a:t>
                </a:r>
                <a:r>
                  <a:rPr lang="ru-RU" sz="14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>
                    <a:solidFill>
                      <a:schemeClr val="tx2"/>
                    </a:solidFill>
                  </a:rPr>
                  <a:t> - значение </a:t>
                </a:r>
                <a:r>
                  <a:rPr lang="en-US" sz="1400" dirty="0">
                    <a:solidFill>
                      <a:schemeClr val="tx2"/>
                    </a:solidFill>
                  </a:rPr>
                  <a:t>Routing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significanse</a:t>
                </a:r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r>
                  <a:rPr lang="ru-RU" sz="1400" dirty="0">
                    <a:solidFill>
                      <a:schemeClr val="tx2"/>
                    </a:solidFill>
                  </a:rPr>
                  <a:t>для вершины </a:t>
                </a:r>
                <a:r>
                  <a:rPr lang="en-US" sz="1400" dirty="0">
                    <a:solidFill>
                      <a:schemeClr val="tx2"/>
                    </a:solidFill>
                  </a:rPr>
                  <a:t>x</a:t>
                </a:r>
                <a:r>
                  <a:rPr lang="ru-RU" sz="1400" dirty="0">
                    <a:solidFill>
                      <a:schemeClr val="tx2"/>
                    </a:solidFill>
                  </a:rPr>
                  <a:t>. Далее все значения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agg</a:t>
                </a:r>
                <a:r>
                  <a:rPr lang="ru-RU" sz="1400" dirty="0">
                    <a:solidFill>
                      <a:schemeClr val="tx2"/>
                    </a:solidFill>
                  </a:rPr>
                  <a:t>_</a:t>
                </a:r>
                <a:r>
                  <a:rPr lang="en-US" sz="1400" dirty="0">
                    <a:solidFill>
                      <a:schemeClr val="tx2"/>
                    </a:solidFill>
                  </a:rPr>
                  <a:t>un </a:t>
                </a:r>
                <a:r>
                  <a:rPr lang="ru-RU" sz="1400" dirty="0">
                    <a:solidFill>
                      <a:schemeClr val="tx2"/>
                    </a:solidFill>
                  </a:rPr>
                  <a:t>и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agg</a:t>
                </a:r>
                <a:r>
                  <a:rPr lang="ru-RU" sz="1400" dirty="0">
                    <a:solidFill>
                      <a:schemeClr val="tx2"/>
                    </a:solidFill>
                  </a:rPr>
                  <a:t>_</a:t>
                </a:r>
                <a:r>
                  <a:rPr lang="en-US" sz="1400" dirty="0">
                    <a:solidFill>
                      <a:schemeClr val="tx2"/>
                    </a:solidFill>
                  </a:rPr>
                  <a:t>bin </a:t>
                </a:r>
                <a:r>
                  <a:rPr lang="ru-RU" sz="1400" dirty="0">
                    <a:solidFill>
                      <a:schemeClr val="tx2"/>
                    </a:solidFill>
                  </a:rPr>
                  <a:t>для вершин и рёбер нормализуются относительно максимумов этих значений в графе. Тогда </a:t>
                </a:r>
                <a:r>
                  <a:rPr lang="en-US" sz="1400" dirty="0">
                    <a:solidFill>
                      <a:schemeClr val="tx2"/>
                    </a:solidFill>
                  </a:rPr>
                  <a:t>Distance significance </a:t>
                </a:r>
                <a:r>
                  <a:rPr lang="ru-RU" sz="1400" dirty="0">
                    <a:solidFill>
                      <a:schemeClr val="tx2"/>
                    </a:solidFill>
                  </a:rPr>
                  <a:t>для ребра </a:t>
                </a:r>
                <a:r>
                  <a:rPr lang="en-US" sz="1400" dirty="0">
                    <a:solidFill>
                      <a:schemeClr val="tx2"/>
                    </a:solidFill>
                  </a:rPr>
                  <a:t>a</a:t>
                </a:r>
                <a:r>
                  <a:rPr lang="ru-RU" sz="1400" dirty="0">
                    <a:solidFill>
                      <a:schemeClr val="tx2"/>
                    </a:solidFill>
                  </a:rPr>
                  <a:t>-</a:t>
                </a:r>
                <a:r>
                  <a:rPr lang="en-US" sz="1400" dirty="0">
                    <a:solidFill>
                      <a:schemeClr val="tx2"/>
                    </a:solidFill>
                  </a:rPr>
                  <a:t>&gt;b</a:t>
                </a:r>
                <a:r>
                  <a:rPr lang="ru-RU" sz="14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𝑢𝑛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𝑢𝑛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400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𝑎𝑔</m:t>
                        </m:r>
                        <m:r>
                          <a:rPr lang="en-US" sz="1400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400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𝑢𝑛</m:t>
                        </m:r>
                        <m:r>
                          <a:rPr lang="en-US" sz="1400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𝑎𝑔𝑔</m:t>
                        </m:r>
                        <m:r>
                          <a:rPr lang="en-US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𝑢𝑛</m:t>
                        </m:r>
                        <m:r>
                          <a:rPr lang="en-US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sz="1400" dirty="0">
                    <a:solidFill>
                      <a:schemeClr val="tx2"/>
                    </a:solidFill>
                  </a:rPr>
                  <a:t>.Далее значение </a:t>
                </a:r>
                <a:r>
                  <a:rPr lang="en-US" sz="1400" dirty="0">
                    <a:solidFill>
                      <a:schemeClr val="tx2"/>
                    </a:solidFill>
                  </a:rPr>
                  <a:t>Distance significance </a:t>
                </a:r>
                <a:r>
                  <a:rPr lang="ru-RU" sz="1400" dirty="0">
                    <a:solidFill>
                      <a:schemeClr val="tx2"/>
                    </a:solidFill>
                  </a:rPr>
                  <a:t>для каждой вершины нормализуется относительно максимального значения </a:t>
                </a:r>
                <a:r>
                  <a:rPr lang="en-US" sz="1400" dirty="0">
                    <a:solidFill>
                      <a:schemeClr val="tx2"/>
                    </a:solidFill>
                  </a:rPr>
                  <a:t>Distance significance</a:t>
                </a:r>
                <a:r>
                  <a:rPr lang="ru-RU" sz="1400" dirty="0">
                    <a:solidFill>
                      <a:schemeClr val="tx2"/>
                    </a:solidFill>
                  </a:rPr>
                  <a:t> в графе</a:t>
                </a:r>
                <a:r>
                  <a:rPr lang="en-US" sz="1400" dirty="0">
                    <a:solidFill>
                      <a:schemeClr val="tx2"/>
                    </a:solidFill>
                  </a:rPr>
                  <a:t>: </a:t>
                </a:r>
              </a:p>
            </p:txBody>
          </p:sp>
        </mc:Choice>
        <mc:Fallback>
          <p:sp>
            <p:nvSpPr>
              <p:cNvPr id="14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" y="1479550"/>
                <a:ext cx="8738870" cy="4857805"/>
              </a:xfrm>
              <a:prstGeom prst="rect">
                <a:avLst/>
              </a:prstGeom>
              <a:blipFill>
                <a:blip r:embed="rId3"/>
                <a:stretch>
                  <a:fillRect l="-209" t="-251" r="-13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16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МЕТРИКИ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2"/>
                </a:solidFill>
              </a:rPr>
              <a:t>Итоговая важность вершины</a:t>
            </a:r>
            <a:r>
              <a:rPr lang="en-US" sz="1600" b="1" dirty="0">
                <a:solidFill>
                  <a:schemeClr val="tx2"/>
                </a:solidFill>
              </a:rPr>
              <a:t> A:</a:t>
            </a:r>
          </a:p>
          <a:p>
            <a:r>
              <a:rPr lang="en-US" sz="1600" dirty="0">
                <a:solidFill>
                  <a:schemeClr val="tx2"/>
                </a:solidFill>
              </a:rPr>
              <a:t>sig</a:t>
            </a:r>
            <a:r>
              <a:rPr lang="ru-RU" sz="1600" dirty="0">
                <a:solidFill>
                  <a:schemeClr val="tx2"/>
                </a:solidFill>
              </a:rPr>
              <a:t>(</a:t>
            </a:r>
            <a:r>
              <a:rPr lang="en-US" sz="1600" dirty="0">
                <a:solidFill>
                  <a:schemeClr val="tx2"/>
                </a:solidFill>
              </a:rPr>
              <a:t>A</a:t>
            </a:r>
            <a:r>
              <a:rPr lang="ru-RU" sz="1600" dirty="0">
                <a:solidFill>
                  <a:schemeClr val="tx2"/>
                </a:solidFill>
              </a:rPr>
              <a:t>) = </a:t>
            </a:r>
            <a:r>
              <a:rPr lang="en-US" sz="1600" b="1" dirty="0" err="1">
                <a:solidFill>
                  <a:schemeClr val="tx2"/>
                </a:solidFill>
              </a:rPr>
              <a:t>routingSig</a:t>
            </a:r>
            <a:r>
              <a:rPr lang="ru-RU" sz="1600" dirty="0">
                <a:solidFill>
                  <a:schemeClr val="tx2"/>
                </a:solidFill>
              </a:rPr>
              <a:t> * </a:t>
            </a:r>
            <a:r>
              <a:rPr lang="en-US" sz="1600" dirty="0">
                <a:solidFill>
                  <a:schemeClr val="tx2"/>
                </a:solidFill>
              </a:rPr>
              <a:t>Routing Significance </a:t>
            </a:r>
            <a:r>
              <a:rPr lang="ru-RU" sz="1600" dirty="0">
                <a:solidFill>
                  <a:schemeClr val="tx2"/>
                </a:solidFill>
              </a:rPr>
              <a:t>+ </a:t>
            </a:r>
            <a:r>
              <a:rPr lang="en-US" sz="1600" b="1" dirty="0" err="1">
                <a:solidFill>
                  <a:schemeClr val="tx2"/>
                </a:solidFill>
              </a:rPr>
              <a:t>unFrequency</a:t>
            </a:r>
            <a:r>
              <a:rPr lang="ru-RU" sz="1600" dirty="0">
                <a:solidFill>
                  <a:schemeClr val="tx2"/>
                </a:solidFill>
              </a:rPr>
              <a:t> * </a:t>
            </a:r>
            <a:r>
              <a:rPr lang="en-US" sz="1600" dirty="0">
                <a:solidFill>
                  <a:schemeClr val="tx2"/>
                </a:solidFill>
              </a:rPr>
              <a:t>Unary Frequency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ru-RU" sz="1600" b="1" dirty="0">
                <a:solidFill>
                  <a:schemeClr val="tx2"/>
                </a:solidFill>
              </a:rPr>
              <a:t>Итоговая важность ребра </a:t>
            </a:r>
            <a:r>
              <a:rPr lang="en-US" sz="1600" b="1" dirty="0">
                <a:solidFill>
                  <a:schemeClr val="tx2"/>
                </a:solidFill>
              </a:rPr>
              <a:t>A-&gt;B:</a:t>
            </a:r>
            <a:endParaRPr lang="ru-RU" sz="1600" b="1" dirty="0">
              <a:solidFill>
                <a:schemeClr val="tx2"/>
              </a:solidFill>
            </a:endParaRPr>
          </a:p>
          <a:p>
            <a:r>
              <a:rPr lang="en-US" sz="1600" i="1" dirty="0">
                <a:solidFill>
                  <a:schemeClr val="tx2"/>
                </a:solidFill>
              </a:rPr>
              <a:t>sig(A, B) = </a:t>
            </a:r>
            <a:r>
              <a:rPr lang="en-US" sz="1600" b="1" i="1" dirty="0" err="1">
                <a:solidFill>
                  <a:schemeClr val="tx2"/>
                </a:solidFill>
              </a:rPr>
              <a:t>binFrequency</a:t>
            </a:r>
            <a:r>
              <a:rPr lang="en-US" sz="1600" i="1" dirty="0">
                <a:solidFill>
                  <a:schemeClr val="tx2"/>
                </a:solidFill>
              </a:rPr>
              <a:t> * Binary Frequency + </a:t>
            </a:r>
            <a:r>
              <a:rPr lang="en-US" sz="1600" b="1" i="1" dirty="0" err="1">
                <a:solidFill>
                  <a:schemeClr val="tx2"/>
                </a:solidFill>
              </a:rPr>
              <a:t>nameSig</a:t>
            </a:r>
            <a:r>
              <a:rPr lang="en-US" sz="1600" i="1" dirty="0">
                <a:solidFill>
                  <a:schemeClr val="tx2"/>
                </a:solidFill>
              </a:rPr>
              <a:t> * Name Significance + </a:t>
            </a:r>
            <a:r>
              <a:rPr lang="en-US" sz="1600" b="1" i="1" dirty="0" err="1">
                <a:solidFill>
                  <a:schemeClr val="tx2"/>
                </a:solidFill>
              </a:rPr>
              <a:t>distanceSig</a:t>
            </a:r>
            <a:r>
              <a:rPr lang="en-US" sz="1600" i="1" dirty="0">
                <a:solidFill>
                  <a:schemeClr val="tx2"/>
                </a:solidFill>
              </a:rPr>
              <a:t> * Distance significance</a:t>
            </a:r>
            <a:endParaRPr lang="ru-RU" sz="1600" b="1" i="1" dirty="0">
              <a:solidFill>
                <a:schemeClr val="tx2"/>
              </a:solidFill>
            </a:endParaRPr>
          </a:p>
        </p:txBody>
      </p:sp>
      <p:pic>
        <p:nvPicPr>
          <p:cNvPr id="7" name="Рисунок 6" descr="Безымянный.png">
            <a:extLst>
              <a:ext uri="{FF2B5EF4-FFF2-40B4-BE49-F238E27FC236}">
                <a16:creationId xmlns:a16="http://schemas.microsoft.com/office/drawing/2014/main" id="{39ADAB79-597F-495B-94FF-03D80F5A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39" y="4783709"/>
            <a:ext cx="1188721" cy="2396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ED5F72-2AAF-4B95-B8A3-4EA6F28F2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3" y="3551068"/>
            <a:ext cx="3398014" cy="25208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E8BA52-A346-4985-904F-44D2F8C34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802606"/>
            <a:ext cx="2521258" cy="364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55855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РЕШЕНИЕ КОНФЛИКТОВ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184276" y="1631837"/>
                <a:ext cx="8959723" cy="38779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b="1" dirty="0">
                    <a:solidFill>
                      <a:srgbClr val="003F82"/>
                    </a:solidFill>
                  </a:rPr>
                  <a:t>Решение конфликтов в модели процесса происходит следующим образом</a:t>
                </a:r>
                <a:r>
                  <a:rPr lang="en-US" b="1" dirty="0">
                    <a:solidFill>
                      <a:srgbClr val="003F82"/>
                    </a:solidFill>
                  </a:rPr>
                  <a:t>:</a:t>
                </a:r>
                <a:endParaRPr lang="ru-RU" b="1" dirty="0">
                  <a:solidFill>
                    <a:srgbClr val="003F8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>
                    <a:solidFill>
                      <a:srgbClr val="003F82"/>
                    </a:solidFill>
                  </a:rPr>
                  <a:t>Находим очередной конфликт в модели процесса (между </a:t>
                </a:r>
                <a:r>
                  <a:rPr lang="en-US" dirty="0">
                    <a:solidFill>
                      <a:srgbClr val="003F82"/>
                    </a:solidFill>
                  </a:rPr>
                  <a:t>A </a:t>
                </a:r>
                <a:r>
                  <a:rPr lang="ru-RU" dirty="0">
                    <a:solidFill>
                      <a:srgbClr val="003F82"/>
                    </a:solidFill>
                  </a:rPr>
                  <a:t>и </a:t>
                </a:r>
                <a:r>
                  <a:rPr lang="en-US" dirty="0">
                    <a:solidFill>
                      <a:srgbClr val="003F82"/>
                    </a:solidFill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</a:rPr>
                  <a:t>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>
                    <a:solidFill>
                      <a:srgbClr val="003F82"/>
                    </a:solidFill>
                  </a:rPr>
                  <a:t>Считается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rel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</a:rPr>
                  <a:t>для ребра </a:t>
                </a:r>
                <a:r>
                  <a:rPr lang="en-US" dirty="0">
                    <a:solidFill>
                      <a:srgbClr val="003F82"/>
                    </a:solidFill>
                  </a:rPr>
                  <a:t>A-&gt;B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rel</m:t>
                    </m:r>
                    <m:d>
                      <m:dPr>
                        <m:ctrlPr>
                          <a:rPr lang="pt-BR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𝑠𝑖𝑔</m:t>
                                </m:r>
                                <m:r>
                                  <a:rPr lang="en-US" b="0" i="1" smtClean="0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</m:t>
                        </m:r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𝑠𝑖𝑔</m:t>
                                </m:r>
                                <m:r>
                                  <a:rPr lang="en-US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solidFill>
                                      <a:srgbClr val="003F8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dirty="0">
                    <a:solidFill>
                      <a:srgbClr val="003F82"/>
                    </a:solidFill>
                  </a:rPr>
                  <a:t>, </a:t>
                </a:r>
                <a:r>
                  <a:rPr lang="ru-RU" dirty="0">
                    <a:solidFill>
                      <a:srgbClr val="003F82"/>
                    </a:solidFill>
                  </a:rPr>
                  <a:t>где </a:t>
                </a:r>
                <a:r>
                  <a:rPr lang="en-US" dirty="0">
                    <a:solidFill>
                      <a:srgbClr val="003F82"/>
                    </a:solidFill>
                  </a:rPr>
                  <a:t>N – </a:t>
                </a:r>
                <a:r>
                  <a:rPr lang="ru-RU" dirty="0">
                    <a:solidFill>
                      <a:srgbClr val="003F82"/>
                    </a:solidFill>
                  </a:rPr>
                  <a:t>множество вершин</a:t>
                </a:r>
                <a:r>
                  <a:rPr lang="en-US" dirty="0">
                    <a:solidFill>
                      <a:srgbClr val="003F82"/>
                    </a:solidFill>
                  </a:rPr>
                  <a:t>,</a:t>
                </a:r>
                <a:r>
                  <a:rPr lang="ru-RU" dirty="0">
                    <a:solidFill>
                      <a:srgbClr val="003F82"/>
                    </a:solidFill>
                  </a:rPr>
                  <a:t> в которые есть ребро из вершины А</a:t>
                </a:r>
                <a:r>
                  <a:rPr lang="en-US" dirty="0">
                    <a:solidFill>
                      <a:srgbClr val="003F82"/>
                    </a:solidFill>
                  </a:rPr>
                  <a:t>, </a:t>
                </a:r>
                <a:r>
                  <a:rPr lang="ru-RU" dirty="0">
                    <a:solidFill>
                      <a:srgbClr val="003F82"/>
                    </a:solidFill>
                  </a:rPr>
                  <a:t>а</a:t>
                </a:r>
                <a:r>
                  <a:rPr lang="en-US" dirty="0">
                    <a:solidFill>
                      <a:srgbClr val="003F82"/>
                    </a:solidFill>
                  </a:rPr>
                  <a:t> M –</a:t>
                </a:r>
                <a:r>
                  <a:rPr lang="ru-RU" dirty="0">
                    <a:solidFill>
                      <a:srgbClr val="003F82"/>
                    </a:solidFill>
                  </a:rPr>
                  <a:t> множество вершин, из которых есть ребро в вершину </a:t>
                </a:r>
                <a:r>
                  <a:rPr lang="en-US" dirty="0">
                    <a:solidFill>
                      <a:srgbClr val="003F82"/>
                    </a:solidFill>
                  </a:rPr>
                  <a:t>B </a:t>
                </a:r>
                <a:r>
                  <a:rPr lang="ru-RU" dirty="0">
                    <a:solidFill>
                      <a:srgbClr val="003F82"/>
                    </a:solidFill>
                  </a:rPr>
                  <a:t> </a:t>
                </a:r>
                <a:endParaRPr lang="en-US" dirty="0">
                  <a:solidFill>
                    <a:srgbClr val="003F8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>
                    <a:solidFill>
                      <a:srgbClr val="003F82"/>
                    </a:solidFill>
                  </a:rPr>
                  <a:t>Аналогично считается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rel</m:t>
                    </m:r>
                    <m:r>
                      <a:rPr lang="en-US" b="0" i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</a:rPr>
                  <a:t>для ребра </a:t>
                </a:r>
                <a:r>
                  <a:rPr lang="en-US" dirty="0">
                    <a:solidFill>
                      <a:srgbClr val="003F82"/>
                    </a:solidFill>
                  </a:rPr>
                  <a:t>B-&gt;A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>
                    <a:solidFill>
                      <a:srgbClr val="003F82"/>
                    </a:solidFill>
                  </a:rPr>
                  <a:t>Считается модуль разности этих двух величин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h𝑒𝑐𝑘</m:t>
                    </m:r>
                  </m:oMath>
                </a14:m>
                <a:endParaRPr lang="en-US" dirty="0">
                  <a:solidFill>
                    <a:srgbClr val="003F8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>
                    <a:solidFill>
                      <a:srgbClr val="003F82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h𝑒𝑐𝑘</m:t>
                    </m:r>
                  </m:oMath>
                </a14:m>
                <a:r>
                  <a:rPr lang="en-US" dirty="0">
                    <a:solidFill>
                      <a:srgbClr val="003F82"/>
                    </a:solidFill>
                  </a:rPr>
                  <a:t> &gt; </a:t>
                </a:r>
                <a:r>
                  <a:rPr lang="ru-RU" dirty="0">
                    <a:solidFill>
                      <a:srgbClr val="003F82"/>
                    </a:solidFill>
                  </a:rPr>
                  <a:t>значения параметра решения конфликтов, введённого пользователем, удаляем ребро с меньшим значением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rel</m:t>
                    </m:r>
                  </m:oMath>
                </a14:m>
                <a:endParaRPr lang="en-US" dirty="0">
                  <a:solidFill>
                    <a:srgbClr val="003F8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>
                    <a:solidFill>
                      <a:srgbClr val="003F82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h𝑒𝑐𝑘</m:t>
                    </m:r>
                  </m:oMath>
                </a14:m>
                <a:r>
                  <a:rPr lang="en-US" dirty="0">
                    <a:solidFill>
                      <a:srgbClr val="003F82"/>
                    </a:solidFill>
                  </a:rPr>
                  <a:t> &lt;= </a:t>
                </a:r>
                <a:r>
                  <a:rPr lang="ru-RU" dirty="0">
                    <a:solidFill>
                      <a:srgbClr val="003F82"/>
                    </a:solidFill>
                  </a:rPr>
                  <a:t>значению параметра решения конфликтов, введённого пользователем, значит конфликт важен пользователю – не удаляем ничего</a:t>
                </a:r>
              </a:p>
              <a:p>
                <a:endParaRPr lang="ru-RU" b="1" dirty="0">
                  <a:solidFill>
                    <a:srgbClr val="003F82"/>
                  </a:solidFill>
                </a:endParaRP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276" y="1631837"/>
                <a:ext cx="8959723" cy="3877921"/>
              </a:xfrm>
              <a:prstGeom prst="rect">
                <a:avLst/>
              </a:prstGeom>
              <a:blipFill>
                <a:blip r:embed="rId3"/>
                <a:stretch>
                  <a:fillRect l="-544" t="-943" r="-61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ФИЛЬТРАЦИЯ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РЁБЕР И ВЕРШИН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Фильтрация рёбер – </a:t>
            </a:r>
            <a:r>
              <a:rPr lang="ru-RU" dirty="0">
                <a:solidFill>
                  <a:schemeClr val="tx2"/>
                </a:solidFill>
              </a:rPr>
              <a:t>на основе алгоритма обхода графа – </a:t>
            </a:r>
            <a:r>
              <a:rPr lang="en-US" dirty="0">
                <a:solidFill>
                  <a:schemeClr val="tx2"/>
                </a:solidFill>
              </a:rPr>
              <a:t>depth-first search:</a:t>
            </a:r>
            <a:endParaRPr lang="ru-RU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tx2"/>
                </a:solidFill>
              </a:rPr>
              <a:t>Считается общее количество вызовов </a:t>
            </a:r>
            <a:r>
              <a:rPr lang="en-US" dirty="0" err="1">
                <a:solidFill>
                  <a:schemeClr val="tx2"/>
                </a:solidFill>
              </a:rPr>
              <a:t>dfs</a:t>
            </a:r>
            <a:r>
              <a:rPr lang="ru-RU" dirty="0">
                <a:solidFill>
                  <a:schemeClr val="tx2"/>
                </a:solidFill>
              </a:rPr>
              <a:t> для полного обхода графа (</a:t>
            </a:r>
            <a:r>
              <a:rPr lang="en-US" dirty="0">
                <a:solidFill>
                  <a:schemeClr val="tx2"/>
                </a:solidFill>
              </a:rPr>
              <a:t>n</a:t>
            </a:r>
            <a:r>
              <a:rPr lang="ru-RU" dirty="0">
                <a:solidFill>
                  <a:schemeClr val="tx2"/>
                </a:solidFill>
              </a:rPr>
              <a:t>).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tx2"/>
                </a:solidFill>
              </a:rPr>
              <a:t>Последовательно рассматриваются все рёбра, входящие в модель. </a:t>
            </a: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chemeClr val="tx2"/>
                </a:solidFill>
              </a:rPr>
              <a:t>Если общая важность рассматриваемого ребра 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ru-RU" dirty="0">
                <a:solidFill>
                  <a:schemeClr val="tx2"/>
                </a:solidFill>
              </a:rPr>
              <a:t> параметра фильтрации рёбер, введённого пользователем, то данное ребро удаляется из графа.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tx2"/>
                </a:solidFill>
              </a:rPr>
              <a:t>Запускается подсчёт общего количества вызовов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dfs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для полного обхода графа</a:t>
            </a:r>
            <a:r>
              <a:rPr lang="en-US" dirty="0">
                <a:solidFill>
                  <a:schemeClr val="tx2"/>
                </a:solidFill>
              </a:rPr>
              <a:t> (p)</a:t>
            </a:r>
            <a:r>
              <a:rPr lang="ru-RU" dirty="0">
                <a:solidFill>
                  <a:schemeClr val="tx2"/>
                </a:solidFill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chemeClr val="tx2"/>
                </a:solidFill>
              </a:rPr>
              <a:t>Если </a:t>
            </a:r>
            <a:r>
              <a:rPr lang="en-US" dirty="0">
                <a:solidFill>
                  <a:schemeClr val="tx2"/>
                </a:solidFill>
              </a:rPr>
              <a:t>n != p</a:t>
            </a:r>
            <a:r>
              <a:rPr lang="ru-RU" dirty="0">
                <a:solidFill>
                  <a:schemeClr val="tx2"/>
                </a:solidFill>
              </a:rPr>
              <a:t>, то удаление ребра привело к нарушению целостности модели процесса, а значит данное ребро удалять нельзя. В этом случае ребро возвращается на место.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2A15E91-735C-4A54-9F80-0936A57680FD}"/>
              </a:ext>
            </a:extLst>
          </p:cNvPr>
          <p:cNvSpPr/>
          <p:nvPr/>
        </p:nvSpPr>
        <p:spPr>
          <a:xfrm>
            <a:off x="379876" y="4646612"/>
            <a:ext cx="85421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Фильтрация вершин</a:t>
            </a:r>
          </a:p>
          <a:p>
            <a:r>
              <a:rPr lang="ru-RU" dirty="0">
                <a:solidFill>
                  <a:schemeClr val="tx2"/>
                </a:solidFill>
              </a:rPr>
              <a:t>На очередной итерации рассмотрения вершины проверяется условие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если общая важность данной вершины 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ru-RU" dirty="0">
                <a:solidFill>
                  <a:schemeClr val="tx2"/>
                </a:solidFill>
              </a:rPr>
              <a:t> параметра фильтрации вершин, введённого пользователем, то данная вершина помечается как удалённая. А все рёбра, выходившие из неё, записываются в предков. </a:t>
            </a:r>
          </a:p>
        </p:txBody>
      </p:sp>
    </p:spTree>
    <p:extLst>
      <p:ext uri="{BB962C8B-B14F-4D97-AF65-F5344CB8AC3E}">
        <p14:creationId xmlns:p14="http://schemas.microsoft.com/office/powerpoint/2010/main" val="27892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PROCESS MINING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02565" y="1290255"/>
            <a:ext cx="8738870" cy="2092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003F82"/>
                </a:solidFill>
              </a:rPr>
              <a:t>Алгоритм </a:t>
            </a:r>
            <a:r>
              <a:rPr lang="en-US" sz="1600" b="1" dirty="0">
                <a:solidFill>
                  <a:srgbClr val="003F82"/>
                </a:solidFill>
              </a:rPr>
              <a:t>Fuzzy miner</a:t>
            </a:r>
            <a:r>
              <a:rPr lang="en-US" sz="1600" dirty="0">
                <a:solidFill>
                  <a:srgbClr val="003F82"/>
                </a:solidFill>
              </a:rPr>
              <a:t> </a:t>
            </a:r>
            <a:r>
              <a:rPr lang="ru-RU" sz="1600" dirty="0">
                <a:solidFill>
                  <a:srgbClr val="003F82"/>
                </a:solidFill>
              </a:rPr>
              <a:t>применяется в области, называемой </a:t>
            </a:r>
            <a:r>
              <a:rPr lang="en-US" sz="1600" b="1" dirty="0">
                <a:solidFill>
                  <a:srgbClr val="003F82"/>
                </a:solidFill>
              </a:rPr>
              <a:t>Process mining</a:t>
            </a:r>
            <a:r>
              <a:rPr lang="ru-RU" sz="1600" dirty="0">
                <a:solidFill>
                  <a:srgbClr val="003F82"/>
                </a:solidFill>
              </a:rPr>
              <a:t>. </a:t>
            </a:r>
          </a:p>
          <a:p>
            <a:pPr algn="just"/>
            <a:r>
              <a:rPr lang="en-US" sz="1600" b="1" dirty="0">
                <a:solidFill>
                  <a:srgbClr val="003F82"/>
                </a:solidFill>
              </a:rPr>
              <a:t>Process mining</a:t>
            </a:r>
            <a:r>
              <a:rPr lang="en-US" sz="1600" dirty="0">
                <a:solidFill>
                  <a:srgbClr val="003F82"/>
                </a:solidFill>
              </a:rPr>
              <a:t> - </a:t>
            </a:r>
            <a:r>
              <a:rPr lang="ru-RU" sz="1600" dirty="0">
                <a:solidFill>
                  <a:schemeClr val="tx2"/>
                </a:solidFill>
              </a:rPr>
              <a:t>дисциплина, цель которой - извлечение моделей процессов из журналов событий, анализ таких моделей и их дальнейшее усовершенствование</a:t>
            </a:r>
          </a:p>
          <a:p>
            <a:pPr algn="just"/>
            <a:r>
              <a:rPr lang="ru-RU" sz="1600" dirty="0">
                <a:solidFill>
                  <a:srgbClr val="003F82"/>
                </a:solidFill>
              </a:rPr>
              <a:t>Алгоритм </a:t>
            </a:r>
            <a:r>
              <a:rPr lang="en-US" sz="1600" b="1" dirty="0">
                <a:solidFill>
                  <a:srgbClr val="003F82"/>
                </a:solidFill>
              </a:rPr>
              <a:t>Fuzzy miner</a:t>
            </a:r>
            <a:r>
              <a:rPr lang="en-US" sz="1600" dirty="0">
                <a:solidFill>
                  <a:srgbClr val="003F82"/>
                </a:solidFill>
              </a:rPr>
              <a:t> </a:t>
            </a:r>
            <a:r>
              <a:rPr lang="ru-RU" sz="1600" dirty="0">
                <a:solidFill>
                  <a:srgbClr val="003F82"/>
                </a:solidFill>
              </a:rPr>
              <a:t>(авторы </a:t>
            </a:r>
            <a:r>
              <a:rPr lang="en-US" sz="1600" dirty="0">
                <a:solidFill>
                  <a:srgbClr val="003F82"/>
                </a:solidFill>
              </a:rPr>
              <a:t>Wil van der Aalst </a:t>
            </a:r>
            <a:r>
              <a:rPr lang="ru-RU" sz="1600" dirty="0">
                <a:solidFill>
                  <a:srgbClr val="003F82"/>
                </a:solidFill>
              </a:rPr>
              <a:t>и </a:t>
            </a:r>
            <a:r>
              <a:rPr lang="en-US" sz="1600" dirty="0">
                <a:solidFill>
                  <a:schemeClr val="tx2"/>
                </a:solidFill>
              </a:rPr>
              <a:t>Christian W. Gunther</a:t>
            </a:r>
            <a:r>
              <a:rPr lang="ru-RU" sz="1600" dirty="0">
                <a:solidFill>
                  <a:schemeClr val="tx2"/>
                </a:solidFill>
              </a:rPr>
              <a:t>) -</a:t>
            </a:r>
            <a:r>
              <a:rPr lang="ru-RU" sz="1600" dirty="0">
                <a:solidFill>
                  <a:srgbClr val="003F82"/>
                </a:solidFill>
              </a:rPr>
              <a:t> инструмент для извлечения нечёткой модели процесса из журнала событий. Такой тип модели не показывает некоторые стороны процесса, однако может перестраиваться </a:t>
            </a:r>
            <a:r>
              <a:rPr lang="en-US" sz="1600" dirty="0">
                <a:solidFill>
                  <a:srgbClr val="003F82"/>
                </a:solidFill>
              </a:rPr>
              <a:t>online </a:t>
            </a:r>
            <a:r>
              <a:rPr lang="ru-RU" sz="1600" dirty="0">
                <a:solidFill>
                  <a:srgbClr val="003F82"/>
                </a:solidFill>
              </a:rPr>
              <a:t>в зависимости от параметров, введённых пользователем.</a:t>
            </a:r>
            <a:r>
              <a:rPr lang="en-US" sz="1600" dirty="0">
                <a:solidFill>
                  <a:srgbClr val="003F82"/>
                </a:solidFill>
              </a:rPr>
              <a:t> </a:t>
            </a:r>
            <a:endParaRPr lang="ru-RU" dirty="0">
              <a:solidFill>
                <a:srgbClr val="003F82"/>
              </a:solidFill>
            </a:endParaRPr>
          </a:p>
          <a:p>
            <a:pPr algn="just"/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7" name="Рисунок 16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39" y="4783709"/>
            <a:ext cx="1188721" cy="2396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54641E-3640-4B6E-97C3-A814061CE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1" y="3866428"/>
            <a:ext cx="2972926" cy="220552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C5B005-8118-4F3B-9F39-0ED0EC094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362565"/>
            <a:ext cx="2133600" cy="30819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ВИУЗАЛИЗАЦИЯ МОДЕЛИ ПРОЦЕССА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42044" y="1359521"/>
            <a:ext cx="882440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</a:rPr>
              <a:t>По завершению всех предыдущих шагов и получению итоговой </a:t>
            </a:r>
            <a:r>
              <a:rPr lang="en-US" sz="1600" dirty="0">
                <a:solidFill>
                  <a:schemeClr val="tx2"/>
                </a:solidFill>
              </a:rPr>
              <a:t>Fuzzy-</a:t>
            </a:r>
            <a:r>
              <a:rPr lang="ru-RU" sz="1600" dirty="0">
                <a:solidFill>
                  <a:schemeClr val="tx2"/>
                </a:solidFill>
              </a:rPr>
              <a:t>модели процесса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ru-RU" sz="1600" dirty="0">
                <a:solidFill>
                  <a:schemeClr val="tx2"/>
                </a:solidFill>
              </a:rPr>
              <a:t>полученный ориентированный граф преобразуется в граф в формате .</a:t>
            </a:r>
            <a:r>
              <a:rPr lang="en-US" sz="1600" dirty="0">
                <a:solidFill>
                  <a:schemeClr val="tx2"/>
                </a:solidFill>
              </a:rPr>
              <a:t>dot</a:t>
            </a:r>
            <a:r>
              <a:rPr lang="ru-RU" sz="1600" dirty="0">
                <a:solidFill>
                  <a:schemeClr val="tx2"/>
                </a:solidFill>
              </a:rPr>
              <a:t>.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ru-RU" sz="1600" dirty="0">
                <a:solidFill>
                  <a:schemeClr val="tx2"/>
                </a:solidFill>
              </a:rPr>
              <a:t>Далее при помощи пакета </a:t>
            </a:r>
            <a:r>
              <a:rPr lang="en-US" sz="1600" dirty="0" err="1">
                <a:solidFill>
                  <a:schemeClr val="tx2"/>
                </a:solidFill>
              </a:rPr>
              <a:t>GraphViz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ru-RU" sz="1600" dirty="0">
                <a:solidFill>
                  <a:schemeClr val="tx2"/>
                </a:solidFill>
              </a:rPr>
              <a:t>модель визуализируется и выводится пользователю на экран.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014280-15FC-430F-B0B4-5A64D747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436" y="2224809"/>
            <a:ext cx="2760954" cy="419572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3A48A3-9473-4563-A3F1-036A8E13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85" y="2625725"/>
            <a:ext cx="5652938" cy="32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3426" y="2895600"/>
            <a:ext cx="52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3F82"/>
                </a:solidFill>
              </a:rPr>
              <a:t>Демонстрация программы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88" y="1346200"/>
            <a:ext cx="516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>
                <a:solidFill>
                  <a:srgbClr val="003F82"/>
                </a:solidFill>
              </a:rPr>
              <a:t>Среда программирования </a:t>
            </a:r>
            <a:r>
              <a:rPr lang="en-US" dirty="0">
                <a:solidFill>
                  <a:srgbClr val="003F82"/>
                </a:solidFill>
              </a:rPr>
              <a:t>Visual Studio 2017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3F82"/>
                </a:solidFill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Язык программирования </a:t>
            </a:r>
            <a:r>
              <a:rPr lang="en-US" dirty="0">
                <a:solidFill>
                  <a:srgbClr val="003F82"/>
                </a:solidFill>
              </a:rPr>
              <a:t>C# 7</a:t>
            </a:r>
            <a:r>
              <a:rPr lang="ru-RU" dirty="0">
                <a:solidFill>
                  <a:srgbClr val="003F82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 Язык программирования С++ 14 </a:t>
            </a:r>
            <a:endParaRPr lang="en-US" dirty="0">
              <a:solidFill>
                <a:srgbClr val="003F8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3F82"/>
                </a:solidFill>
              </a:rPr>
              <a:t> Microsoft .NET Framework 4.6</a:t>
            </a:r>
            <a:endParaRPr lang="ru-RU" dirty="0">
              <a:solidFill>
                <a:srgbClr val="003F82"/>
              </a:solidFill>
            </a:endParaRPr>
          </a:p>
        </p:txBody>
      </p:sp>
      <p:pic>
        <p:nvPicPr>
          <p:cNvPr id="12" name="Рисунок 11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625725"/>
            <a:ext cx="2184074" cy="1445343"/>
          </a:xfrm>
          <a:prstGeom prst="rect">
            <a:avLst/>
          </a:prstGeom>
        </p:spPr>
      </p:pic>
      <p:pic>
        <p:nvPicPr>
          <p:cNvPr id="13" name="Рисунок 12" descr="Безымянный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26" y="2487301"/>
            <a:ext cx="1583767" cy="1583767"/>
          </a:xfrm>
          <a:prstGeom prst="rect">
            <a:avLst/>
          </a:prstGeom>
        </p:spPr>
      </p:pic>
      <p:pic>
        <p:nvPicPr>
          <p:cNvPr id="14" name="Рисунок 13" descr="Безымянный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694" y="4209901"/>
            <a:ext cx="1445343" cy="14453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D66DBC-5DB6-4962-AF53-4235B65B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60" y="4209901"/>
            <a:ext cx="1461579" cy="16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2092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err="1">
                <a:solidFill>
                  <a:srgbClr val="003F82"/>
                </a:solidFill>
              </a:rPr>
              <a:t>Celonis</a:t>
            </a:r>
            <a:r>
              <a:rPr lang="en-US" sz="1600" dirty="0">
                <a:solidFill>
                  <a:srgbClr val="003F82"/>
                </a:solidFill>
              </a:rPr>
              <a:t> (</a:t>
            </a:r>
            <a:r>
              <a:rPr lang="en-US" sz="1600" dirty="0">
                <a:hlinkClick r:id="rId3"/>
              </a:rPr>
              <a:t>https://www.celonis.com/</a:t>
            </a:r>
            <a:r>
              <a:rPr lang="en-US" sz="1600" dirty="0">
                <a:solidFill>
                  <a:srgbClr val="003F82"/>
                </a:solidFill>
              </a:rPr>
              <a:t>)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rgbClr val="003F82"/>
                </a:solidFill>
              </a:rPr>
              <a:t> </a:t>
            </a:r>
            <a:r>
              <a:rPr lang="ru-RU" sz="1600" dirty="0">
                <a:solidFill>
                  <a:srgbClr val="003F82"/>
                </a:solidFill>
              </a:rPr>
              <a:t>Платная полная версия</a:t>
            </a:r>
            <a:r>
              <a:rPr lang="en-US" sz="1600" dirty="0">
                <a:solidFill>
                  <a:srgbClr val="003F82"/>
                </a:solidFill>
              </a:rPr>
              <a:t>.</a:t>
            </a:r>
            <a:endParaRPr lang="ru-RU" sz="1600" dirty="0">
              <a:solidFill>
                <a:srgbClr val="003F8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>
                <a:solidFill>
                  <a:srgbClr val="003F82"/>
                </a:solidFill>
              </a:rPr>
              <a:t>ProM</a:t>
            </a:r>
            <a:r>
              <a:rPr lang="ru-RU" sz="1600" dirty="0">
                <a:solidFill>
                  <a:srgbClr val="003F82"/>
                </a:solidFill>
              </a:rPr>
              <a:t> (</a:t>
            </a:r>
            <a:r>
              <a:rPr lang="en-US" sz="1600" dirty="0">
                <a:hlinkClick r:id="rId4"/>
              </a:rPr>
              <a:t>http://www.processminig.org/online/fuzzyminer</a:t>
            </a:r>
            <a:r>
              <a:rPr lang="ru-RU" sz="1600" dirty="0">
                <a:solidFill>
                  <a:srgbClr val="003F82"/>
                </a:solidFill>
              </a:rPr>
              <a:t>)</a:t>
            </a:r>
            <a:r>
              <a:rPr lang="en-US" sz="1600" dirty="0">
                <a:solidFill>
                  <a:srgbClr val="003F82"/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rgbClr val="003F82"/>
                </a:solidFill>
              </a:rPr>
              <a:t> </a:t>
            </a:r>
            <a:r>
              <a:rPr lang="ru-RU" sz="1600" dirty="0">
                <a:solidFill>
                  <a:srgbClr val="003F82"/>
                </a:solidFill>
              </a:rPr>
              <a:t>Сложность в установке и использовании;</a:t>
            </a:r>
          </a:p>
          <a:p>
            <a:pPr lvl="1">
              <a:buFont typeface="Arial" pitchFamily="34" charset="0"/>
              <a:buChar char="•"/>
            </a:pPr>
            <a:r>
              <a:rPr lang="ru-RU" sz="1600" dirty="0">
                <a:solidFill>
                  <a:srgbClr val="003F82"/>
                </a:solidFill>
              </a:rPr>
              <a:t> Нагромождение функционала.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rgbClr val="003F82"/>
                </a:solidFill>
              </a:rPr>
              <a:t>Disco </a:t>
            </a:r>
            <a:r>
              <a:rPr lang="ru-RU" sz="1600" dirty="0">
                <a:solidFill>
                  <a:srgbClr val="003F82"/>
                </a:solidFill>
              </a:rPr>
              <a:t>(</a:t>
            </a:r>
            <a:r>
              <a:rPr lang="en-US" u="sng" dirty="0">
                <a:hlinkClick r:id="rId5"/>
              </a:rPr>
              <a:t>https</a:t>
            </a:r>
            <a:r>
              <a:rPr lang="ru-RU" u="sng" dirty="0">
                <a:hlinkClick r:id="rId5"/>
              </a:rPr>
              <a:t>://</a:t>
            </a:r>
            <a:r>
              <a:rPr lang="en-US" u="sng" dirty="0" err="1">
                <a:hlinkClick r:id="rId5"/>
              </a:rPr>
              <a:t>fluxicon</a:t>
            </a:r>
            <a:r>
              <a:rPr lang="ru-RU" u="sng" dirty="0">
                <a:hlinkClick r:id="rId5"/>
              </a:rPr>
              <a:t>.</a:t>
            </a:r>
            <a:r>
              <a:rPr lang="en-US" u="sng" dirty="0">
                <a:hlinkClick r:id="rId5"/>
              </a:rPr>
              <a:t>com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disco</a:t>
            </a:r>
            <a:r>
              <a:rPr lang="ru-RU" u="sng" dirty="0">
                <a:hlinkClick r:id="rId5"/>
              </a:rPr>
              <a:t>/</a:t>
            </a:r>
            <a:r>
              <a:rPr lang="ru-RU" sz="1600" dirty="0"/>
              <a:t>)</a:t>
            </a:r>
            <a:r>
              <a:rPr lang="en-US" sz="1600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ru-RU" sz="1600" dirty="0">
                <a:solidFill>
                  <a:srgbClr val="003F82"/>
                </a:solidFill>
              </a:rPr>
              <a:t> Платная полная версия;</a:t>
            </a:r>
          </a:p>
          <a:p>
            <a:pPr lvl="1">
              <a:buFont typeface="Arial" pitchFamily="34" charset="0"/>
              <a:buChar char="•"/>
            </a:pPr>
            <a:r>
              <a:rPr lang="ru-RU" sz="1600" dirty="0">
                <a:solidFill>
                  <a:srgbClr val="003F82"/>
                </a:solidFill>
              </a:rPr>
              <a:t> Сложный интерфейс.</a:t>
            </a:r>
            <a:endParaRPr lang="en-US" sz="1600" dirty="0">
              <a:solidFill>
                <a:srgbClr val="003F8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431293-E6CE-4FF7-B4FE-61EB4B9D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0" y="3572431"/>
            <a:ext cx="3561826" cy="15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66C2F3-33F9-45B6-B711-5BA74C5C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67" y="3746033"/>
            <a:ext cx="3415021" cy="12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celonis logo">
            <a:extLst>
              <a:ext uri="{FF2B5EF4-FFF2-40B4-BE49-F238E27FC236}">
                <a16:creationId xmlns:a16="http://schemas.microsoft.com/office/drawing/2014/main" id="{40D24826-E10B-434B-9A35-7DA8A784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52" y="460057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ВЫВОДЫ ПО РАБОТЕ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499" y="1548507"/>
            <a:ext cx="7643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3F82"/>
                </a:solidFill>
              </a:rPr>
              <a:t>Выводы по работе</a:t>
            </a:r>
            <a:r>
              <a:rPr lang="en-US" b="1" dirty="0">
                <a:solidFill>
                  <a:srgbClr val="003F82"/>
                </a:solidFill>
              </a:rPr>
              <a:t>:</a:t>
            </a:r>
            <a:endParaRPr lang="ru-RU" b="1" dirty="0">
              <a:solidFill>
                <a:srgbClr val="003F82"/>
              </a:solidFill>
            </a:endParaRPr>
          </a:p>
          <a:p>
            <a:endParaRPr lang="ru-RU" dirty="0">
              <a:solidFill>
                <a:srgbClr val="003F8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Техническое задание на работу реализовано полностью.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Разработана программа, реализующая алгоритм </a:t>
            </a:r>
            <a:r>
              <a:rPr lang="en-US" dirty="0">
                <a:solidFill>
                  <a:srgbClr val="003F82"/>
                </a:solidFill>
              </a:rPr>
              <a:t>Fuzzy miner </a:t>
            </a:r>
            <a:r>
              <a:rPr lang="ru-RU" dirty="0">
                <a:solidFill>
                  <a:srgbClr val="003F82"/>
                </a:solidFill>
              </a:rPr>
              <a:t>и визуализирующая полученную модель процесса.</a:t>
            </a:r>
          </a:p>
          <a:p>
            <a:endParaRPr lang="ru-RU" dirty="0">
              <a:solidFill>
                <a:srgbClr val="003F82"/>
              </a:solidFill>
            </a:endParaRPr>
          </a:p>
          <a:p>
            <a:endParaRPr lang="ru-RU" dirty="0">
              <a:solidFill>
                <a:srgbClr val="003F82"/>
              </a:solidFill>
            </a:endParaRPr>
          </a:p>
          <a:p>
            <a:r>
              <a:rPr lang="ru-RU" b="1" dirty="0">
                <a:solidFill>
                  <a:srgbClr val="003F82"/>
                </a:solidFill>
              </a:rPr>
              <a:t>Пути дальнейшего развития:</a:t>
            </a:r>
          </a:p>
          <a:p>
            <a:endParaRPr lang="ru-RU" dirty="0">
              <a:solidFill>
                <a:srgbClr val="003F8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Добавление кластеризации вершин в алгоритм.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Написание статьи по программной реализации алгоритма </a:t>
            </a:r>
            <a:r>
              <a:rPr lang="en-US" dirty="0">
                <a:solidFill>
                  <a:srgbClr val="003F82"/>
                </a:solidFill>
              </a:rPr>
              <a:t>Fuzzy miner</a:t>
            </a:r>
            <a:r>
              <a:rPr lang="ru-RU" dirty="0">
                <a:solidFill>
                  <a:srgbClr val="003F82"/>
                </a:solidFill>
              </a:rPr>
              <a:t>.</a:t>
            </a:r>
            <a:endParaRPr lang="en-US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88" y="1549400"/>
            <a:ext cx="8367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Christian W. Gunther and Wil M.P. van der Aalst: Fuzzy Mining – Adaptive Process Simplification Based on Multi-Perspective Metrics // Eindhoven University of Technology — URL: </a:t>
            </a:r>
            <a:r>
              <a:rPr lang="en-US" u="sng" dirty="0">
                <a:hlinkClick r:id="rId3"/>
              </a:rPr>
              <a:t>http://citeseerx.ist.psu.edu/viewdoc/download?doi=10.1.1.81.1207&amp;rep=rep1&amp;type=pdf</a:t>
            </a:r>
            <a:r>
              <a:rPr lang="en-US" i="1" dirty="0"/>
              <a:t> </a:t>
            </a:r>
            <a:r>
              <a:rPr lang="en-US" dirty="0">
                <a:solidFill>
                  <a:srgbClr val="003F82"/>
                </a:solidFill>
              </a:rPr>
              <a:t>(</a:t>
            </a:r>
            <a:r>
              <a:rPr lang="ru-RU" dirty="0">
                <a:solidFill>
                  <a:srgbClr val="003F82"/>
                </a:solidFill>
              </a:rPr>
              <a:t>Дата обращения: 26.11.2018, режим доступа: свободный).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</a:rPr>
              <a:t>Егоров Игорь Сергеевич</a:t>
            </a:r>
            <a:endParaRPr lang="en-US" sz="1200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</a:rPr>
              <a:t>isegorov@edu.hse.ru</a:t>
            </a: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753074" cy="35702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sz="1600" b="1" dirty="0">
                <a:solidFill>
                  <a:schemeClr val="tx2"/>
                </a:solidFill>
              </a:rPr>
              <a:t>Журнал событий (Лог) </a:t>
            </a:r>
            <a:r>
              <a:rPr lang="ru-RU" sz="1600" dirty="0">
                <a:solidFill>
                  <a:schemeClr val="tx2"/>
                </a:solidFill>
              </a:rPr>
              <a:t>– журнал, созданный исходной информационной системой, который записывает всё, что произошло при работе с системой. Состоит из трасс.</a:t>
            </a:r>
          </a:p>
          <a:p>
            <a:r>
              <a:rPr lang="ru-RU" sz="1600" dirty="0">
                <a:solidFill>
                  <a:schemeClr val="tx2"/>
                </a:solidFill>
              </a:rPr>
              <a:t>	</a:t>
            </a:r>
            <a:r>
              <a:rPr lang="ru-RU" sz="1600" b="1" dirty="0">
                <a:solidFill>
                  <a:schemeClr val="tx2"/>
                </a:solidFill>
              </a:rPr>
              <a:t>Трасса</a:t>
            </a:r>
            <a:r>
              <a:rPr lang="ru-RU" sz="1600" dirty="0">
                <a:solidFill>
                  <a:schemeClr val="tx2"/>
                </a:solidFill>
              </a:rPr>
              <a:t> – события, записанные в порядке их выполнения системой. </a:t>
            </a:r>
          </a:p>
          <a:p>
            <a:r>
              <a:rPr lang="ru-RU" sz="1600" dirty="0">
                <a:solidFill>
                  <a:schemeClr val="tx2"/>
                </a:solidFill>
              </a:rPr>
              <a:t>	</a:t>
            </a:r>
            <a:r>
              <a:rPr lang="ru-RU" sz="1600" b="1" dirty="0">
                <a:solidFill>
                  <a:schemeClr val="tx2"/>
                </a:solidFill>
              </a:rPr>
              <a:t>Событие</a:t>
            </a:r>
            <a:r>
              <a:rPr lang="ru-RU" sz="1600" dirty="0">
                <a:solidFill>
                  <a:schemeClr val="tx2"/>
                </a:solidFill>
              </a:rPr>
              <a:t> – действие, выполняемое ресурсом в определённое время.</a:t>
            </a:r>
          </a:p>
          <a:p>
            <a:r>
              <a:rPr lang="ru-RU" sz="1600" dirty="0">
                <a:solidFill>
                  <a:schemeClr val="tx2"/>
                </a:solidFill>
              </a:rPr>
              <a:t>	</a:t>
            </a:r>
            <a:r>
              <a:rPr lang="ru-RU" sz="1600" b="1" dirty="0">
                <a:solidFill>
                  <a:schemeClr val="tx2"/>
                </a:solidFill>
              </a:rPr>
              <a:t>Метрика</a:t>
            </a:r>
            <a:r>
              <a:rPr lang="ru-RU" sz="1600" dirty="0">
                <a:solidFill>
                  <a:schemeClr val="tx2"/>
                </a:solidFill>
              </a:rPr>
              <a:t> – параметр, задающий важность свойства.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</a:rPr>
              <a:t>	</a:t>
            </a:r>
            <a:r>
              <a:rPr lang="en-US" sz="1600" b="1" dirty="0">
                <a:solidFill>
                  <a:schemeClr val="tx2"/>
                </a:solidFill>
              </a:rPr>
              <a:t>Fuzzy</a:t>
            </a:r>
            <a:r>
              <a:rPr lang="ru-RU" sz="1600" b="1" dirty="0">
                <a:solidFill>
                  <a:schemeClr val="tx2"/>
                </a:solidFill>
              </a:rPr>
              <a:t>-модель</a:t>
            </a:r>
            <a:r>
              <a:rPr lang="ru-RU" sz="1600" dirty="0">
                <a:solidFill>
                  <a:schemeClr val="tx2"/>
                </a:solidFill>
              </a:rPr>
              <a:t> – ориентированный граф, полученный посредством применения алгоритма “</a:t>
            </a:r>
            <a:r>
              <a:rPr lang="en-US" sz="1600" dirty="0">
                <a:solidFill>
                  <a:schemeClr val="tx2"/>
                </a:solidFill>
              </a:rPr>
              <a:t>Fuzzy miner</a:t>
            </a:r>
            <a:r>
              <a:rPr lang="ru-RU" sz="1600" dirty="0">
                <a:solidFill>
                  <a:schemeClr val="tx2"/>
                </a:solidFill>
              </a:rPr>
              <a:t>” к исходному журналу событий.</a:t>
            </a:r>
          </a:p>
          <a:p>
            <a:r>
              <a:rPr lang="ru-RU" sz="1600" dirty="0">
                <a:solidFill>
                  <a:schemeClr val="tx2"/>
                </a:solidFill>
              </a:rPr>
              <a:t>	</a:t>
            </a:r>
            <a:r>
              <a:rPr lang="ru-RU" sz="1600" b="1" dirty="0">
                <a:solidFill>
                  <a:schemeClr val="tx2"/>
                </a:solidFill>
              </a:rPr>
              <a:t>Конфликт</a:t>
            </a:r>
            <a:r>
              <a:rPr lang="ru-RU" sz="1600" dirty="0">
                <a:solidFill>
                  <a:schemeClr val="tx2"/>
                </a:solidFill>
              </a:rPr>
              <a:t> –цикл между двумя вершинами.</a:t>
            </a:r>
          </a:p>
          <a:p>
            <a:r>
              <a:rPr lang="ru-RU" sz="1600" dirty="0">
                <a:solidFill>
                  <a:schemeClr val="tx2"/>
                </a:solidFill>
              </a:rPr>
              <a:t>	</a:t>
            </a:r>
            <a:r>
              <a:rPr lang="ru-RU" sz="1600" b="1" dirty="0">
                <a:solidFill>
                  <a:schemeClr val="tx2"/>
                </a:solidFill>
              </a:rPr>
              <a:t>Важность метрики </a:t>
            </a:r>
            <a:r>
              <a:rPr lang="ru-RU" sz="1600" dirty="0">
                <a:solidFill>
                  <a:schemeClr val="tx2"/>
                </a:solidFill>
              </a:rPr>
              <a:t>– вес метрики, введённый пользователем.</a:t>
            </a:r>
            <a:endParaRPr lang="ru-RU" sz="1600" dirty="0"/>
          </a:p>
          <a:p>
            <a:pPr algn="just"/>
            <a:r>
              <a:rPr lang="ru-RU" sz="1600" b="1" dirty="0">
                <a:solidFill>
                  <a:schemeClr val="tx2"/>
                </a:solidFill>
              </a:rPr>
              <a:t>	Вершина</a:t>
            </a:r>
            <a:r>
              <a:rPr lang="ru-RU" sz="1600" dirty="0">
                <a:solidFill>
                  <a:schemeClr val="tx2"/>
                </a:solidFill>
              </a:rPr>
              <a:t> – понятие из теории графов. Фундаментальная единица, образующая графы.</a:t>
            </a:r>
          </a:p>
          <a:p>
            <a:r>
              <a:rPr lang="ru-RU" sz="1600" dirty="0">
                <a:solidFill>
                  <a:schemeClr val="tx2"/>
                </a:solidFill>
              </a:rPr>
              <a:t>	</a:t>
            </a:r>
            <a:r>
              <a:rPr lang="ru-RU" sz="1600" b="1" dirty="0">
                <a:solidFill>
                  <a:schemeClr val="tx2"/>
                </a:solidFill>
              </a:rPr>
              <a:t>Ребро</a:t>
            </a:r>
            <a:r>
              <a:rPr lang="ru-RU" sz="1600" dirty="0">
                <a:solidFill>
                  <a:schemeClr val="tx2"/>
                </a:solidFill>
              </a:rPr>
              <a:t> – понятие из теории графов. Единица, связывающая пару вершин.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</a:rPr>
              <a:t>	</a:t>
            </a:r>
            <a:r>
              <a:rPr lang="ru-RU" sz="1600" b="1" dirty="0">
                <a:solidFill>
                  <a:schemeClr val="tx2"/>
                </a:solidFill>
              </a:rPr>
              <a:t>Граф</a:t>
            </a:r>
            <a:r>
              <a:rPr lang="ru-RU" sz="1600" dirty="0">
                <a:solidFill>
                  <a:schemeClr val="tx2"/>
                </a:solidFill>
              </a:rPr>
              <a:t> – абстрактный математический объект, представляющий собой множество вершин и соединяющих их рёбер.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614986"/>
            <a:ext cx="873887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3F82"/>
                </a:solidFill>
              </a:rPr>
              <a:t>Цель работы</a:t>
            </a:r>
          </a:p>
          <a:p>
            <a:pPr algn="just"/>
            <a:r>
              <a:rPr lang="ru-RU" dirty="0">
                <a:solidFill>
                  <a:srgbClr val="003F82"/>
                </a:solidFill>
              </a:rPr>
              <a:t>Разработать  приложение, позволяющее извлекать модель процесса в виде ориентированного графа из журналов событий в формате </a:t>
            </a:r>
            <a:r>
              <a:rPr lang="en-US" dirty="0">
                <a:solidFill>
                  <a:srgbClr val="003F82"/>
                </a:solidFill>
              </a:rPr>
              <a:t>.log</a:t>
            </a:r>
            <a:r>
              <a:rPr lang="ru-RU" dirty="0">
                <a:solidFill>
                  <a:srgbClr val="003F82"/>
                </a:solidFill>
              </a:rPr>
              <a:t> при помощи алгоритма </a:t>
            </a:r>
            <a:r>
              <a:rPr lang="en-US" dirty="0">
                <a:solidFill>
                  <a:srgbClr val="003F82"/>
                </a:solidFill>
              </a:rPr>
              <a:t>Fuzzy miner.</a:t>
            </a:r>
            <a:endParaRPr lang="ru-RU" dirty="0">
              <a:solidFill>
                <a:srgbClr val="003F82"/>
              </a:solidFill>
            </a:endParaRPr>
          </a:p>
          <a:p>
            <a:endParaRPr lang="ru-RU" dirty="0">
              <a:solidFill>
                <a:srgbClr val="003F82"/>
              </a:solidFill>
            </a:endParaRPr>
          </a:p>
          <a:p>
            <a:r>
              <a:rPr lang="ru-RU" b="1" dirty="0">
                <a:solidFill>
                  <a:srgbClr val="003F82"/>
                </a:solidFill>
              </a:rPr>
              <a:t>Задачи работы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Реализовать возможность считывания и обработки журналов событий в формате .</a:t>
            </a:r>
            <a:r>
              <a:rPr lang="en-US" dirty="0">
                <a:solidFill>
                  <a:srgbClr val="003F82"/>
                </a:solidFill>
              </a:rPr>
              <a:t>log</a:t>
            </a:r>
            <a:r>
              <a:rPr lang="ru-RU" dirty="0">
                <a:solidFill>
                  <a:srgbClr val="003F82"/>
                </a:solidFill>
              </a:rPr>
              <a:t>.</a:t>
            </a:r>
            <a:endParaRPr lang="en-US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Реализовать построение модели процесса.</a:t>
            </a:r>
            <a:endParaRPr lang="en-US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Создать пользовательский интерфейс, поддерживающий функции</a:t>
            </a:r>
            <a:r>
              <a:rPr lang="en-US" dirty="0">
                <a:solidFill>
                  <a:srgbClr val="003F82"/>
                </a:solidFill>
              </a:rPr>
              <a:t>:</a:t>
            </a:r>
            <a:endParaRPr lang="ru-RU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</a:rPr>
              <a:t>	- ввод значений важности метрик</a:t>
            </a:r>
            <a:r>
              <a:rPr lang="en-US" dirty="0">
                <a:solidFill>
                  <a:srgbClr val="003F82"/>
                </a:solidFill>
              </a:rPr>
              <a:t>;</a:t>
            </a:r>
            <a:endParaRPr lang="ru-RU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</a:rPr>
              <a:t>	-</a:t>
            </a:r>
            <a:r>
              <a:rPr lang="en-US" dirty="0">
                <a:solidFill>
                  <a:srgbClr val="003F82"/>
                </a:solidFill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ввод параметров фильтрации рёбер и вершин</a:t>
            </a:r>
            <a:r>
              <a:rPr lang="en-US" dirty="0">
                <a:solidFill>
                  <a:srgbClr val="003F82"/>
                </a:solidFill>
              </a:rPr>
              <a:t>;</a:t>
            </a:r>
            <a:endParaRPr lang="ru-RU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</a:rPr>
              <a:t>	- ввод параметра решения конфликтов.</a:t>
            </a:r>
          </a:p>
          <a:p>
            <a:r>
              <a:rPr lang="ru-RU" dirty="0">
                <a:solidFill>
                  <a:srgbClr val="003F82"/>
                </a:solidFill>
              </a:rPr>
              <a:t>4. Реализовать возможность визуализации модели</a:t>
            </a:r>
            <a:r>
              <a:rPr lang="en-US" dirty="0">
                <a:solidFill>
                  <a:srgbClr val="003F82"/>
                </a:solidFill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процесса при помощи пакета </a:t>
            </a:r>
            <a:r>
              <a:rPr lang="en-US" dirty="0" err="1">
                <a:solidFill>
                  <a:srgbClr val="003F82"/>
                </a:solidFill>
              </a:rPr>
              <a:t>GraphViz</a:t>
            </a:r>
            <a:r>
              <a:rPr lang="ru-RU" dirty="0">
                <a:solidFill>
                  <a:srgbClr val="003F82"/>
                </a:solidFill>
              </a:rPr>
              <a:t>.</a:t>
            </a:r>
          </a:p>
          <a:p>
            <a:r>
              <a:rPr lang="ru-RU" dirty="0">
                <a:solidFill>
                  <a:srgbClr val="003F82"/>
                </a:solidFill>
              </a:rPr>
              <a:t>5. Разработать программную документацию.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ПОСТРОЕНИЯ МОДЕЛИ 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АЛГОРИТМОМ </a:t>
            </a:r>
            <a:r>
              <a:rPr lang="en-US" sz="2400" b="1" dirty="0">
                <a:solidFill>
                  <a:schemeClr val="bg1"/>
                </a:solidFill>
              </a:rPr>
              <a:t>FUZZY MINER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88" y="1706245"/>
            <a:ext cx="8710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3F82"/>
                </a:solidFill>
              </a:rPr>
              <a:t>Последовательность шагов</a:t>
            </a:r>
          </a:p>
          <a:p>
            <a:pPr algn="just"/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Считывание журнала событий и преобразование его в ориентированный граф. 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Подсчёт метрик в полученном графе.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Получение на базе введённых пользователем важностей метрик значимости вершин и рёбер графа.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Решение конфликтов в графе на базе введённого пользователем параметра решения конфликтов. 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Фильтрация рёбер на базе введённого пользователя параметра фильтрации рёбер.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Фильтрация вершин на базе введённого пользователем параметра фильтрации вершин. 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Перевод полученной модели в формат </a:t>
            </a:r>
            <a:r>
              <a:rPr lang="en-US" dirty="0">
                <a:solidFill>
                  <a:srgbClr val="003F82"/>
                </a:solidFill>
              </a:rPr>
              <a:t>.dot</a:t>
            </a:r>
            <a:r>
              <a:rPr lang="ru-RU" dirty="0">
                <a:solidFill>
                  <a:srgbClr val="003F82"/>
                </a:solidFill>
              </a:rPr>
              <a:t>.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Визуализация полученной модели при помощи пакета </a:t>
            </a:r>
            <a:r>
              <a:rPr lang="en-US" dirty="0" err="1">
                <a:solidFill>
                  <a:srgbClr val="003F82"/>
                </a:solidFill>
              </a:rPr>
              <a:t>GraphViz</a:t>
            </a:r>
            <a:r>
              <a:rPr lang="ru-RU" dirty="0">
                <a:solidFill>
                  <a:srgbClr val="003F8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ВХОДНЫЕ ДАННЫЕ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1613704"/>
            <a:ext cx="863936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003F82"/>
                </a:solidFill>
              </a:rPr>
              <a:t>На вход программе поступает журнал событий в формате .</a:t>
            </a:r>
            <a:r>
              <a:rPr lang="en-US" sz="1600" dirty="0">
                <a:solidFill>
                  <a:srgbClr val="003F82"/>
                </a:solidFill>
              </a:rPr>
              <a:t>log</a:t>
            </a:r>
            <a:r>
              <a:rPr lang="ru-RU" sz="1600" dirty="0">
                <a:solidFill>
                  <a:srgbClr val="003F82"/>
                </a:solidFill>
              </a:rPr>
              <a:t>.</a:t>
            </a:r>
            <a:r>
              <a:rPr lang="en-US" sz="1600" dirty="0">
                <a:solidFill>
                  <a:srgbClr val="003F82"/>
                </a:solidFill>
              </a:rPr>
              <a:t> </a:t>
            </a:r>
            <a:r>
              <a:rPr lang="ru-RU" sz="1600" dirty="0">
                <a:solidFill>
                  <a:schemeClr val="tx2"/>
                </a:solidFill>
              </a:rPr>
              <a:t>Данный формат в соответствии с техническим заданием должен иметь следующий вид: в строках последовательно должны идти трассы, которые представляют из себя упорядоченный набор имён вызываемых событий, состоящих из строчных и заглавных букв латинского алфавита или цифр. После каждого имени в трассе стоит символ “точка с запятой”.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74F84A-BEA2-4DC4-BF7A-3D2B0549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13" y="3155614"/>
            <a:ext cx="3865100" cy="28674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A9CF9-E221-4916-BE11-4FE807E1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1" y="2440197"/>
            <a:ext cx="2203877" cy="2365419"/>
          </a:xfrm>
          <a:prstGeom prst="rect">
            <a:avLst/>
          </a:prstGeom>
        </p:spPr>
      </p:pic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ПРИМЕР РАБОТЫ АЛГОРИТМА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BAE02FA-FFA6-4098-91E1-79F2C45F4C46}"/>
              </a:ext>
            </a:extLst>
          </p:cNvPr>
          <p:cNvSpPr/>
          <p:nvPr/>
        </p:nvSpPr>
        <p:spPr>
          <a:xfrm>
            <a:off x="2857242" y="2974850"/>
            <a:ext cx="1509823" cy="7401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197FED2-DB97-4F9A-B222-44A41E69F10D}"/>
              </a:ext>
            </a:extLst>
          </p:cNvPr>
          <p:cNvCxnSpPr>
            <a:cxnSpLocks/>
          </p:cNvCxnSpPr>
          <p:nvPr/>
        </p:nvCxnSpPr>
        <p:spPr>
          <a:xfrm>
            <a:off x="111634" y="2791046"/>
            <a:ext cx="21158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37913762-2CC3-471D-999E-235F401AEA98}"/>
              </a:ext>
            </a:extLst>
          </p:cNvPr>
          <p:cNvSpPr/>
          <p:nvPr/>
        </p:nvSpPr>
        <p:spPr>
          <a:xfrm>
            <a:off x="5996763" y="1972340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/>
              <a:t>(1)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D8E53B-6D7F-4428-9A49-2CC5125C46C6}"/>
              </a:ext>
            </a:extLst>
          </p:cNvPr>
          <p:cNvSpPr/>
          <p:nvPr/>
        </p:nvSpPr>
        <p:spPr>
          <a:xfrm>
            <a:off x="5996763" y="3344941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</a:p>
          <a:p>
            <a:pPr algn="ctr"/>
            <a:r>
              <a:rPr lang="en-US" dirty="0"/>
              <a:t>(1)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D1E365-D1A7-4BFA-BFE4-643EBFC82B0D}"/>
              </a:ext>
            </a:extLst>
          </p:cNvPr>
          <p:cNvSpPr/>
          <p:nvPr/>
        </p:nvSpPr>
        <p:spPr>
          <a:xfrm>
            <a:off x="5996763" y="4717542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</a:t>
            </a:r>
          </a:p>
          <a:p>
            <a:pPr algn="ctr"/>
            <a:r>
              <a:rPr lang="en-US" dirty="0"/>
              <a:t>(1)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6166BDB-3304-4B16-9AF1-F7980C43E83C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6376879" y="2684721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4C292BE-06D0-4844-B30D-7AF28716B62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6376879" y="4057322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7E54AE-155C-4982-BC88-DD88F2CCDC16}"/>
              </a:ext>
            </a:extLst>
          </p:cNvPr>
          <p:cNvSpPr txBox="1"/>
          <p:nvPr/>
        </p:nvSpPr>
        <p:spPr>
          <a:xfrm>
            <a:off x="6553200" y="2812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3FD5E2-92BF-4344-A8DD-B394DA3A68BC}"/>
              </a:ext>
            </a:extLst>
          </p:cNvPr>
          <p:cNvSpPr txBox="1"/>
          <p:nvPr/>
        </p:nvSpPr>
        <p:spPr>
          <a:xfrm>
            <a:off x="6525990" y="4223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2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A9CF9-E221-4916-BE11-4FE807E1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1" y="2440197"/>
            <a:ext cx="2203877" cy="2365419"/>
          </a:xfrm>
          <a:prstGeom prst="rect">
            <a:avLst/>
          </a:prstGeom>
        </p:spPr>
      </p:pic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ПРИМЕР РАБОТЫ АЛГОРИТМА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BAE02FA-FFA6-4098-91E1-79F2C45F4C46}"/>
              </a:ext>
            </a:extLst>
          </p:cNvPr>
          <p:cNvSpPr/>
          <p:nvPr/>
        </p:nvSpPr>
        <p:spPr>
          <a:xfrm>
            <a:off x="2857242" y="2974850"/>
            <a:ext cx="1509823" cy="7401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197FED2-DB97-4F9A-B222-44A41E69F10D}"/>
              </a:ext>
            </a:extLst>
          </p:cNvPr>
          <p:cNvCxnSpPr>
            <a:cxnSpLocks/>
          </p:cNvCxnSpPr>
          <p:nvPr/>
        </p:nvCxnSpPr>
        <p:spPr>
          <a:xfrm>
            <a:off x="111634" y="3184451"/>
            <a:ext cx="21158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37913762-2CC3-471D-999E-235F401AEA98}"/>
              </a:ext>
            </a:extLst>
          </p:cNvPr>
          <p:cNvSpPr/>
          <p:nvPr/>
        </p:nvSpPr>
        <p:spPr>
          <a:xfrm>
            <a:off x="5996763" y="1972340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/>
              <a:t>(2)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D8E53B-6D7F-4428-9A49-2CC5125C46C6}"/>
              </a:ext>
            </a:extLst>
          </p:cNvPr>
          <p:cNvSpPr/>
          <p:nvPr/>
        </p:nvSpPr>
        <p:spPr>
          <a:xfrm>
            <a:off x="5996763" y="3344941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</a:p>
          <a:p>
            <a:pPr algn="ctr"/>
            <a:r>
              <a:rPr lang="en-US" dirty="0"/>
              <a:t>(2)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D1E365-D1A7-4BFA-BFE4-643EBFC82B0D}"/>
              </a:ext>
            </a:extLst>
          </p:cNvPr>
          <p:cNvSpPr/>
          <p:nvPr/>
        </p:nvSpPr>
        <p:spPr>
          <a:xfrm>
            <a:off x="5996763" y="4717542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</a:t>
            </a:r>
          </a:p>
          <a:p>
            <a:pPr algn="ctr"/>
            <a:r>
              <a:rPr lang="en-US" dirty="0"/>
              <a:t>(1)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6166BDB-3304-4B16-9AF1-F7980C43E83C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6376879" y="2684721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4C292BE-06D0-4844-B30D-7AF28716B62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6376879" y="4057322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7E54AE-155C-4982-BC88-DD88F2CCDC16}"/>
              </a:ext>
            </a:extLst>
          </p:cNvPr>
          <p:cNvSpPr txBox="1"/>
          <p:nvPr/>
        </p:nvSpPr>
        <p:spPr>
          <a:xfrm>
            <a:off x="6553200" y="2812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3FD5E2-92BF-4344-A8DD-B394DA3A68BC}"/>
              </a:ext>
            </a:extLst>
          </p:cNvPr>
          <p:cNvSpPr txBox="1"/>
          <p:nvPr/>
        </p:nvSpPr>
        <p:spPr>
          <a:xfrm>
            <a:off x="6525990" y="4223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09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A9CF9-E221-4916-BE11-4FE807E1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1" y="2440197"/>
            <a:ext cx="2203877" cy="2365419"/>
          </a:xfrm>
          <a:prstGeom prst="rect">
            <a:avLst/>
          </a:prstGeom>
        </p:spPr>
      </p:pic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ПРИМЕР РАБОТЫ АЛГОРИТМА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Егоров И.С. 2019, курсовая работа,  Программа построения модели процесса алгоритмом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Fuzzy miner      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BAE02FA-FFA6-4098-91E1-79F2C45F4C46}"/>
              </a:ext>
            </a:extLst>
          </p:cNvPr>
          <p:cNvSpPr/>
          <p:nvPr/>
        </p:nvSpPr>
        <p:spPr>
          <a:xfrm>
            <a:off x="2857242" y="2974850"/>
            <a:ext cx="1509823" cy="7401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197FED2-DB97-4F9A-B222-44A41E69F10D}"/>
              </a:ext>
            </a:extLst>
          </p:cNvPr>
          <p:cNvCxnSpPr>
            <a:cxnSpLocks/>
          </p:cNvCxnSpPr>
          <p:nvPr/>
        </p:nvCxnSpPr>
        <p:spPr>
          <a:xfrm>
            <a:off x="111634" y="3540637"/>
            <a:ext cx="21158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37913762-2CC3-471D-999E-235F401AEA98}"/>
              </a:ext>
            </a:extLst>
          </p:cNvPr>
          <p:cNvSpPr/>
          <p:nvPr/>
        </p:nvSpPr>
        <p:spPr>
          <a:xfrm>
            <a:off x="5996763" y="1972340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/>
              <a:t>(3)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D8E53B-6D7F-4428-9A49-2CC5125C46C6}"/>
              </a:ext>
            </a:extLst>
          </p:cNvPr>
          <p:cNvSpPr/>
          <p:nvPr/>
        </p:nvSpPr>
        <p:spPr>
          <a:xfrm>
            <a:off x="5996763" y="3344941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</a:p>
          <a:p>
            <a:pPr algn="ctr"/>
            <a:r>
              <a:rPr lang="en-US" dirty="0"/>
              <a:t>(2)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D1E365-D1A7-4BFA-BFE4-643EBFC82B0D}"/>
              </a:ext>
            </a:extLst>
          </p:cNvPr>
          <p:cNvSpPr/>
          <p:nvPr/>
        </p:nvSpPr>
        <p:spPr>
          <a:xfrm>
            <a:off x="5996763" y="4717542"/>
            <a:ext cx="760231" cy="712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</a:t>
            </a:r>
          </a:p>
          <a:p>
            <a:pPr algn="ctr"/>
            <a:r>
              <a:rPr lang="en-US" dirty="0"/>
              <a:t>(2)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6166BDB-3304-4B16-9AF1-F7980C43E83C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6376879" y="2684721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4C292BE-06D0-4844-B30D-7AF28716B62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6376879" y="4057322"/>
            <a:ext cx="0" cy="6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7E54AE-155C-4982-BC88-DD88F2CCDC16}"/>
              </a:ext>
            </a:extLst>
          </p:cNvPr>
          <p:cNvSpPr txBox="1"/>
          <p:nvPr/>
        </p:nvSpPr>
        <p:spPr>
          <a:xfrm>
            <a:off x="6553200" y="2812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3FD5E2-92BF-4344-A8DD-B394DA3A68BC}"/>
              </a:ext>
            </a:extLst>
          </p:cNvPr>
          <p:cNvSpPr txBox="1"/>
          <p:nvPr/>
        </p:nvSpPr>
        <p:spPr>
          <a:xfrm>
            <a:off x="6525990" y="4223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4A226A9A-124C-4F71-8D7D-45B4912F83D9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10800000" flipV="1">
            <a:off x="5996763" y="2328531"/>
            <a:ext cx="12700" cy="2745202"/>
          </a:xfrm>
          <a:prstGeom prst="curvedConnector3">
            <a:avLst>
              <a:gd name="adj1" fmla="val 47302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B2CC1B-237E-40FF-B573-31F2C3DB5CE7}"/>
              </a:ext>
            </a:extLst>
          </p:cNvPr>
          <p:cNvSpPr txBox="1"/>
          <p:nvPr/>
        </p:nvSpPr>
        <p:spPr>
          <a:xfrm>
            <a:off x="5045149" y="3518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9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2156</Words>
  <Application>Microsoft Office PowerPoint</Application>
  <PresentationFormat>Экран (4:3)</PresentationFormat>
  <Paragraphs>325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Факультет компьютерных наук Департамент программной инженерии Курсовая работа Программа построения модели процесса алгоритмом Fuzzy miner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Егоров Игорь Сергеевич</cp:lastModifiedBy>
  <cp:revision>198</cp:revision>
  <dcterms:created xsi:type="dcterms:W3CDTF">2010-09-30T06:45:00Z</dcterms:created>
  <dcterms:modified xsi:type="dcterms:W3CDTF">2019-10-08T03:58:49Z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