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4" r:id="rId6"/>
    <p:sldId id="258" r:id="rId7"/>
    <p:sldId id="265" r:id="rId8"/>
    <p:sldId id="267" r:id="rId9"/>
    <p:sldId id="266" r:id="rId10"/>
    <p:sldId id="268" r:id="rId11"/>
    <p:sldId id="269" r:id="rId12"/>
    <p:sldId id="271" r:id="rId13"/>
    <p:sldId id="270" r:id="rId14"/>
    <p:sldId id="272" r:id="rId15"/>
    <p:sldId id="286" r:id="rId16"/>
    <p:sldId id="273" r:id="rId17"/>
    <p:sldId id="274" r:id="rId18"/>
    <p:sldId id="279" r:id="rId19"/>
    <p:sldId id="280" r:id="rId20"/>
    <p:sldId id="281" r:id="rId21"/>
    <p:sldId id="284" r:id="rId22"/>
    <p:sldId id="282" r:id="rId23"/>
    <p:sldId id="283" r:id="rId24"/>
    <p:sldId id="285" r:id="rId25"/>
    <p:sldId id="275" r:id="rId26"/>
    <p:sldId id="277" r:id="rId27"/>
    <p:sldId id="278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latin typeface="Rockwell" panose="02060603020205020403" pitchFamily="18" charset="0"/>
              </a:rPr>
              <a:t>Podstawy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473" y="5654675"/>
            <a:ext cx="5170551" cy="97059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Mgr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Inż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Bartłomiej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Dettlaff</a:t>
            </a:r>
          </a:p>
          <a:p>
            <a:pPr algn="ctr"/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Java Developer</a:t>
            </a:r>
            <a:endParaRPr lang="pl-PL" sz="1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40F1CE-01E4-AB60-6795-FFFD28EB8180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Wykład 1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4011-B3DA-5753-8E50-EA1A724D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E85D-61E2-F351-33D5-E7F6AC00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DML obejmuje polecenia służące do manipulacji danymi w bazie danych. Pozwala na dodawanie, modyfikowanie i usuwanie danych w tabelach. </a:t>
            </a:r>
            <a:endParaRPr lang="en-US" dirty="0"/>
          </a:p>
          <a:p>
            <a:pPr marL="0" indent="0" algn="just">
              <a:buNone/>
            </a:pPr>
            <a:r>
              <a:rPr lang="pl-PL" dirty="0"/>
              <a:t>Najważniejsze polecenia DML to:</a:t>
            </a:r>
          </a:p>
          <a:p>
            <a:pPr algn="just"/>
            <a:r>
              <a:rPr lang="pl-PL" dirty="0"/>
              <a:t>INSERT: Dodaje nowe wiersze</a:t>
            </a:r>
            <a:r>
              <a:rPr lang="en-US" dirty="0"/>
              <a:t> </a:t>
            </a:r>
            <a:r>
              <a:rPr lang="pl-PL" dirty="0"/>
              <a:t>do tabeli.</a:t>
            </a:r>
          </a:p>
          <a:p>
            <a:pPr algn="just"/>
            <a:r>
              <a:rPr lang="pl-PL" dirty="0"/>
              <a:t>UPDATE: Aktualizuje istniejące wiersze</a:t>
            </a:r>
            <a:r>
              <a:rPr lang="en-US" dirty="0"/>
              <a:t> </a:t>
            </a:r>
            <a:r>
              <a:rPr lang="pl-PL" dirty="0"/>
              <a:t>w tabeli.</a:t>
            </a:r>
          </a:p>
          <a:p>
            <a:pPr algn="just"/>
            <a:r>
              <a:rPr lang="pl-PL" dirty="0"/>
              <a:t>DELETE: Usuwa wiersze z tabeli.</a:t>
            </a:r>
          </a:p>
          <a:p>
            <a:pPr algn="just"/>
            <a:r>
              <a:rPr lang="pl-PL" dirty="0"/>
              <a:t>SELECT: Pobiera dane z tabeli.</a:t>
            </a:r>
          </a:p>
        </p:txBody>
      </p:sp>
    </p:spTree>
    <p:extLst>
      <p:ext uri="{BB962C8B-B14F-4D97-AF65-F5344CB8AC3E}">
        <p14:creationId xmlns:p14="http://schemas.microsoft.com/office/powerpoint/2010/main" val="40083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BE76-554C-CA35-F21D-828B1E3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EFF4-C2FE-671E-32A7-CF3B1B76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DCL obejmuje polecenia służące do zarządzania uprawnieniami dostępu do danych. Pozwala na kontrolę bezpieczeństwa i uprawnień użytkowników. Najważniejsze polecenia DCL to:</a:t>
            </a:r>
          </a:p>
          <a:p>
            <a:r>
              <a:rPr lang="pl-PL" dirty="0"/>
              <a:t>GRANT: Nadaje uprawnienia użytkownikom do wykonywania określonych operacji na bazie danych.</a:t>
            </a:r>
          </a:p>
          <a:p>
            <a:r>
              <a:rPr lang="pl-PL" dirty="0"/>
              <a:t>REVOKE: Odbiera uprawnienia użytkownikom, które zostaną wcześniej przyznane.</a:t>
            </a:r>
          </a:p>
        </p:txBody>
      </p:sp>
    </p:spTree>
    <p:extLst>
      <p:ext uri="{BB962C8B-B14F-4D97-AF65-F5344CB8AC3E}">
        <p14:creationId xmlns:p14="http://schemas.microsoft.com/office/powerpoint/2010/main" val="109237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5C7-F8BD-06FB-A84F-EE2B0D11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Przykładowa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5849D3-0750-218D-C6E9-21E0AE59F9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018626"/>
              </p:ext>
            </p:extLst>
          </p:nvPr>
        </p:nvGraphicFramePr>
        <p:xfrm>
          <a:off x="2471250" y="2535936"/>
          <a:ext cx="72463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34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935317584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753746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pl-PL" dirty="0"/>
                        <a:t>_id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(INT)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student_name</a:t>
                      </a:r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(VARCHAR (255))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student_surname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(VARCHAR (255))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student_pesel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(VARCHAR (255))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Mostowiak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65080458312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Ferdynand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Kiepski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60122018435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F98D5C-E03A-FEE5-CAEF-6D5745F6F6E1}"/>
              </a:ext>
            </a:extLst>
          </p:cNvPr>
          <p:cNvSpPr txBox="1">
            <a:spLocks/>
          </p:cNvSpPr>
          <p:nvPr/>
        </p:nvSpPr>
        <p:spPr>
          <a:xfrm>
            <a:off x="5244200" y="1964548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169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0FC-48E8-EDDF-82A5-299CE101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cz</a:t>
            </a:r>
            <a:r>
              <a:rPr lang="en-US" dirty="0"/>
              <a:t>. 1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A695-4FFD-D5E3-E7F8-60211C2F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0240"/>
            <a:ext cx="9905999" cy="387096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b="1" dirty="0"/>
              <a:t>INT</a:t>
            </a:r>
            <a:r>
              <a:rPr lang="pl-PL" dirty="0"/>
              <a:t>: Reprezentuje liczby całkowite (integer). Może przechowywać wartości całkowite dodatnie, ujemne i zero.</a:t>
            </a:r>
          </a:p>
          <a:p>
            <a:pPr marL="0" indent="0" algn="just">
              <a:buNone/>
            </a:pPr>
            <a:r>
              <a:rPr lang="pl-PL" b="1" dirty="0"/>
              <a:t>FLOAT</a:t>
            </a:r>
            <a:r>
              <a:rPr lang="pl-PL" dirty="0"/>
              <a:t> i </a:t>
            </a:r>
            <a:r>
              <a:rPr lang="pl-PL" b="1" dirty="0"/>
              <a:t>DOUBLE</a:t>
            </a:r>
            <a:r>
              <a:rPr lang="pl-PL" dirty="0"/>
              <a:t>: Reprezentują liczby zmiennoprzecinkowe. FLOAT przechowuje liczby zmiennoprzecinkowe pojedynczej precyzji, a DOUBLE przechowuje liczby zmiennoprzecinkowe podwójnej precyzji.</a:t>
            </a:r>
          </a:p>
          <a:p>
            <a:pPr marL="0" indent="0" algn="just">
              <a:buNone/>
            </a:pPr>
            <a:r>
              <a:rPr lang="pl-PL" b="1" dirty="0"/>
              <a:t>DECIMAL</a:t>
            </a:r>
            <a:r>
              <a:rPr lang="pl-PL" dirty="0"/>
              <a:t>: Reprezentuje liczbę zmiennoprzecinkową o dokładności ustalonej przez użytkownika. Jest często używany do przechowywania pieniędzy lub wartości wymagających precyzyjnych obliczeń.</a:t>
            </a:r>
          </a:p>
          <a:p>
            <a:pPr marL="0" indent="0" algn="just">
              <a:buNone/>
            </a:pPr>
            <a:r>
              <a:rPr lang="pl-PL" b="1" dirty="0"/>
              <a:t>VARCHAR</a:t>
            </a:r>
            <a:r>
              <a:rPr lang="pl-PL" dirty="0"/>
              <a:t>: Reprezentuje zmiennej długości łańcuchy znaków. Może przechowywać tekst o zmiennej długości do określonej maksymalnej liczby znaków.</a:t>
            </a:r>
          </a:p>
        </p:txBody>
      </p:sp>
    </p:spTree>
    <p:extLst>
      <p:ext uri="{BB962C8B-B14F-4D97-AF65-F5344CB8AC3E}">
        <p14:creationId xmlns:p14="http://schemas.microsoft.com/office/powerpoint/2010/main" val="130888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9C79-66EA-B412-CED4-2DBCFACC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cz</a:t>
            </a:r>
            <a:r>
              <a:rPr lang="en-US" dirty="0"/>
              <a:t>. 2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40EF-DCF1-F5AF-4DE5-68D11314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l-PL" b="1" dirty="0"/>
              <a:t>CHAR</a:t>
            </a:r>
            <a:r>
              <a:rPr lang="pl-PL" dirty="0"/>
              <a:t>: Reprezentuje łańcuchy znaków o stałej długości. Może przechowywać tekst o określonej stałej liczbie znaków.</a:t>
            </a:r>
          </a:p>
          <a:p>
            <a:pPr marL="0" indent="0" algn="just">
              <a:buNone/>
            </a:pPr>
            <a:r>
              <a:rPr lang="pl-PL" b="1" dirty="0"/>
              <a:t>DATE</a:t>
            </a:r>
            <a:r>
              <a:rPr lang="pl-PL" dirty="0"/>
              <a:t>: Reprezentuje datę, przechowuje rok, miesiąc i dzień.</a:t>
            </a:r>
          </a:p>
          <a:p>
            <a:pPr marL="0" indent="0" algn="just">
              <a:buNone/>
            </a:pPr>
            <a:r>
              <a:rPr lang="pl-PL" b="1" dirty="0"/>
              <a:t>TIME</a:t>
            </a:r>
            <a:r>
              <a:rPr lang="pl-PL" dirty="0"/>
              <a:t>: Reprezentuje godzinę, przechowuje godziny, minuty i sekundy.</a:t>
            </a:r>
          </a:p>
          <a:p>
            <a:pPr marL="0" indent="0" algn="just">
              <a:buNone/>
            </a:pPr>
            <a:r>
              <a:rPr lang="pl-PL" b="1" dirty="0"/>
              <a:t>DATETIME</a:t>
            </a:r>
            <a:r>
              <a:rPr lang="pl-PL" dirty="0"/>
              <a:t>: Reprezentuje datę i godzinę, przechowuje rok, miesiąc, dzień, godzinę, minutę i sekundę.</a:t>
            </a:r>
          </a:p>
          <a:p>
            <a:pPr marL="0" indent="0" algn="just">
              <a:buNone/>
            </a:pPr>
            <a:r>
              <a:rPr lang="pl-PL" b="1" dirty="0"/>
              <a:t>BOOLEAN</a:t>
            </a:r>
            <a:r>
              <a:rPr lang="pl-PL" dirty="0"/>
              <a:t>: Reprezentuje wartość logiczną (prawda/fałsz). Może przechowywać wartości TRUE lub FALSE.</a:t>
            </a:r>
          </a:p>
          <a:p>
            <a:pPr marL="0" indent="0" algn="just">
              <a:buNone/>
            </a:pPr>
            <a:r>
              <a:rPr lang="pl-PL" b="1" dirty="0"/>
              <a:t>BLOB</a:t>
            </a:r>
            <a:r>
              <a:rPr lang="pl-PL" dirty="0"/>
              <a:t>: Reprezentuje binarne dane, takie jak obrazy, pliki dźwiękowe lub wideo. Przechowuje dane w formacie binarnym.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383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5C7-F8BD-06FB-A84F-EE2B0D11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Przykładowa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5849D3-0750-218D-C6E9-21E0AE59F9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198306"/>
              </p:ext>
            </p:extLst>
          </p:nvPr>
        </p:nvGraphicFramePr>
        <p:xfrm>
          <a:off x="2471250" y="2535936"/>
          <a:ext cx="72463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34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935317584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753746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student_name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student_surname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student_pesel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Mostowiak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65080458312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Ferdynand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Kiepski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60122018435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F98D5C-E03A-FEE5-CAEF-6D5745F6F6E1}"/>
              </a:ext>
            </a:extLst>
          </p:cNvPr>
          <p:cNvSpPr txBox="1">
            <a:spLocks/>
          </p:cNvSpPr>
          <p:nvPr/>
        </p:nvSpPr>
        <p:spPr>
          <a:xfrm>
            <a:off x="5244200" y="1964548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671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B2C2-2C9A-646E-DA26-9764D74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Klucz</a:t>
            </a:r>
            <a:r>
              <a:rPr lang="en-US" dirty="0"/>
              <a:t> </a:t>
            </a:r>
            <a:r>
              <a:rPr lang="en-US" dirty="0" err="1"/>
              <a:t>Główny</a:t>
            </a:r>
            <a:r>
              <a:rPr lang="en-US" dirty="0"/>
              <a:t>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562B-E3DD-01C5-0209-9BF14743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Klucz główny (primary key) w bazach danych, w tym także w MySQL, jest unikalnym identyfikatorem, który jednoznacznie identyfikuje każdy wiersz w tabeli. Klucz główny jest używany do zapewnienia jednoznaczności danych i umożliwia łatwe odnalezienie, aktualizację i usuwanie konkretnych rekordów w tabeli.</a:t>
            </a:r>
          </a:p>
        </p:txBody>
      </p:sp>
    </p:spTree>
    <p:extLst>
      <p:ext uri="{BB962C8B-B14F-4D97-AF65-F5344CB8AC3E}">
        <p14:creationId xmlns:p14="http://schemas.microsoft.com/office/powerpoint/2010/main" val="375137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1103-5AC4-FAFF-8581-C51612BB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Cechy</a:t>
            </a:r>
            <a:r>
              <a:rPr lang="en-US" dirty="0"/>
              <a:t> </a:t>
            </a:r>
            <a:r>
              <a:rPr lang="en-US" dirty="0" err="1"/>
              <a:t>Klucza</a:t>
            </a:r>
            <a:r>
              <a:rPr lang="en-US" dirty="0"/>
              <a:t> </a:t>
            </a:r>
            <a:r>
              <a:rPr lang="en-US" dirty="0" err="1"/>
              <a:t>główngo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B378-73B5-D367-9FC2-0F9035A8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l-PL" b="1" i="1" dirty="0"/>
              <a:t>Unikalność: </a:t>
            </a:r>
            <a:r>
              <a:rPr lang="pl-PL" dirty="0"/>
              <a:t>Każdy wiersz w tabeli musi mieć unikalną wartość klucza głównego. Nie może występować więcej niż jeden wiersz z takim samym kluczem głównym.</a:t>
            </a:r>
          </a:p>
          <a:p>
            <a:pPr algn="just"/>
            <a:r>
              <a:rPr lang="pl-PL" b="1" i="1" dirty="0"/>
              <a:t>Niepuste (Not Null): </a:t>
            </a:r>
            <a:r>
              <a:rPr lang="pl-PL" dirty="0"/>
              <a:t>Klucz główny nie może mieć wartości pustej (NULL). Każdy wiersz musi mieć przypisaną wartość klucza głównego.</a:t>
            </a:r>
          </a:p>
          <a:p>
            <a:pPr algn="just"/>
            <a:r>
              <a:rPr lang="pl-PL" b="1" i="1" dirty="0"/>
              <a:t>Stałość: </a:t>
            </a:r>
            <a:r>
              <a:rPr lang="pl-PL" dirty="0"/>
              <a:t>Wartość klucza głównego powinna być stała dla danego wiersza. Nie powinna ulegać częstym zmianom.</a:t>
            </a:r>
          </a:p>
          <a:p>
            <a:pPr algn="just"/>
            <a:r>
              <a:rPr lang="pl-PL" b="1" i="1" dirty="0"/>
              <a:t>Jednoznaczność: </a:t>
            </a:r>
            <a:r>
              <a:rPr lang="pl-PL" dirty="0"/>
              <a:t>Klucz główny powinien jednoznacznie identyfikować każdy wiersz w tabeli. To znaczy, nie może być dwóch wierszy o takim samym kluczu głównym.</a:t>
            </a:r>
          </a:p>
        </p:txBody>
      </p:sp>
    </p:spTree>
    <p:extLst>
      <p:ext uri="{BB962C8B-B14F-4D97-AF65-F5344CB8AC3E}">
        <p14:creationId xmlns:p14="http://schemas.microsoft.com/office/powerpoint/2010/main" val="218851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5C7-F8BD-06FB-A84F-EE2B0D11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Klucz</a:t>
            </a:r>
            <a:r>
              <a:rPr lang="en-US" dirty="0"/>
              <a:t> </a:t>
            </a:r>
            <a:r>
              <a:rPr lang="en-US" dirty="0" err="1"/>
              <a:t>główny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przykładzie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5849D3-0750-218D-C6E9-21E0AE59F9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084681"/>
              </p:ext>
            </p:extLst>
          </p:nvPr>
        </p:nvGraphicFramePr>
        <p:xfrm>
          <a:off x="3361266" y="2548128"/>
          <a:ext cx="72463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34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935317584"/>
                    </a:ext>
                  </a:extLst>
                </a:gridCol>
                <a:gridCol w="1938863">
                  <a:extLst>
                    <a:ext uri="{9D8B030D-6E8A-4147-A177-3AD203B41FA5}">
                      <a16:colId xmlns:a16="http://schemas.microsoft.com/office/drawing/2014/main" val="1753746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pl-PL" dirty="0"/>
                        <a:t>_id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student_name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student_surname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student_pesel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Mostowiak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65080458312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Ferdynand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Kiepski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60122018435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F98D5C-E03A-FEE5-CAEF-6D5745F6F6E1}"/>
              </a:ext>
            </a:extLst>
          </p:cNvPr>
          <p:cNvSpPr txBox="1">
            <a:spLocks/>
          </p:cNvSpPr>
          <p:nvPr/>
        </p:nvSpPr>
        <p:spPr>
          <a:xfrm>
            <a:off x="6134216" y="2031604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Students</a:t>
            </a:r>
            <a:endParaRPr lang="pl-P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1A596-BE2D-2DF3-DF7A-E4851C09F9C7}"/>
              </a:ext>
            </a:extLst>
          </p:cNvPr>
          <p:cNvCxnSpPr>
            <a:cxnSpLocks/>
          </p:cNvCxnSpPr>
          <p:nvPr/>
        </p:nvCxnSpPr>
        <p:spPr>
          <a:xfrm>
            <a:off x="2645664" y="3364992"/>
            <a:ext cx="715602" cy="1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888B9-B166-335D-12F1-B03902423E1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45664" y="3104388"/>
            <a:ext cx="715602" cy="19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2DCD5B-88DB-0D74-9F56-E5D8F13138A7}"/>
              </a:ext>
            </a:extLst>
          </p:cNvPr>
          <p:cNvSpPr txBox="1">
            <a:spLocks/>
          </p:cNvSpPr>
          <p:nvPr/>
        </p:nvSpPr>
        <p:spPr>
          <a:xfrm>
            <a:off x="1251140" y="3104388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Primary Key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506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306-2512-96D9-7CA7-A8483AC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Klucz</a:t>
            </a:r>
            <a:r>
              <a:rPr lang="en-US" dirty="0"/>
              <a:t> </a:t>
            </a:r>
            <a:r>
              <a:rPr lang="en-US" dirty="0" err="1"/>
              <a:t>Obcy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D6BF-A67E-BC4C-3B87-5674D16B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Klucz obcy (foreign key) w bazach danych, w tym również w MySQL, jest kolumną lub zestawem kolumn w jednej tabeli, które odwołują się do klucza głównego (lub innego unikalnego klucza) w innej tabeli. Klucz obcy jest używany do ustanowienia relacji między dwiema tabelami.</a:t>
            </a:r>
          </a:p>
        </p:txBody>
      </p:sp>
    </p:spTree>
    <p:extLst>
      <p:ext uri="{BB962C8B-B14F-4D97-AF65-F5344CB8AC3E}">
        <p14:creationId xmlns:p14="http://schemas.microsoft.com/office/powerpoint/2010/main" val="101656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A3D74-29A7-D2E1-FAB4-E391476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864DD-FC3C-283F-3F01-87A8DC48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Wprowadzenie do baz danych</a:t>
            </a:r>
            <a:endParaRPr lang="en-US" dirty="0"/>
          </a:p>
          <a:p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zarządzania</a:t>
            </a:r>
            <a:r>
              <a:rPr lang="en-US" dirty="0"/>
              <a:t> </a:t>
            </a:r>
            <a:r>
              <a:rPr lang="en-US" dirty="0" err="1"/>
              <a:t>bazami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(DBMS)</a:t>
            </a:r>
          </a:p>
          <a:p>
            <a:r>
              <a:rPr lang="en-US" dirty="0" err="1"/>
              <a:t>Komendy</a:t>
            </a:r>
            <a:r>
              <a:rPr lang="en-US" dirty="0"/>
              <a:t> SQL</a:t>
            </a:r>
          </a:p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pl-PL" dirty="0"/>
              <a:t>Klucze</a:t>
            </a:r>
          </a:p>
          <a:p>
            <a:r>
              <a:rPr lang="en-US" dirty="0" err="1"/>
              <a:t>Relacje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1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9DA9-D1A5-FC74-513A-30091309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Cechy</a:t>
            </a:r>
            <a:r>
              <a:rPr lang="en-US" dirty="0"/>
              <a:t> </a:t>
            </a:r>
            <a:r>
              <a:rPr lang="en-US" dirty="0" err="1"/>
              <a:t>Klucza</a:t>
            </a:r>
            <a:r>
              <a:rPr lang="en-US" dirty="0"/>
              <a:t> </a:t>
            </a:r>
            <a:r>
              <a:rPr lang="en-US" dirty="0" err="1"/>
              <a:t>Obcego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4607-FA5E-6C27-A621-DDAD7223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l-PL" b="1" i="1" dirty="0"/>
              <a:t>Powiązanie między tabelami: </a:t>
            </a:r>
            <a:r>
              <a:rPr lang="pl-PL" dirty="0"/>
              <a:t>Klucz obcy tworzy powiązanie między dwiema tabelami. Kolumna zawierająca klucz obcy w jednej tabeli odwołuje się do klucza głównego w innej tabeli, wskazując na zależność między nimi.</a:t>
            </a:r>
          </a:p>
          <a:p>
            <a:pPr algn="just"/>
            <a:r>
              <a:rPr lang="pl-PL" b="1" i="1" dirty="0"/>
              <a:t>Zapewnienie integralności referencyjnej: </a:t>
            </a:r>
            <a:r>
              <a:rPr lang="pl-PL" dirty="0"/>
              <a:t>Klucz obcy zapewnia integralność referencyjną danych. Oznacza to, że wartość klucza obcego musi odwoływać się do istniejącego klucza głównego w innej tabeli. Nie można wstawić, zaktualizować ani usunąć rekordu, jeśli istnieją do niego odwołania w innych tabelach.</a:t>
            </a:r>
          </a:p>
          <a:p>
            <a:pPr algn="just"/>
            <a:r>
              <a:rPr lang="pl-PL" b="1" i="1" dirty="0"/>
              <a:t>Operacje na danych: </a:t>
            </a:r>
            <a:r>
              <a:rPr lang="pl-PL" dirty="0"/>
              <a:t>Klucz obcy umożliwia wykonywanie operacji na danych, takich jak łączenie (JOIN) tabel, przeszukiwanie i filtrowanie danych z różnych tabel na podstawie relacji między nimi.</a:t>
            </a:r>
          </a:p>
        </p:txBody>
      </p:sp>
    </p:spTree>
    <p:extLst>
      <p:ext uri="{BB962C8B-B14F-4D97-AF65-F5344CB8AC3E}">
        <p14:creationId xmlns:p14="http://schemas.microsoft.com/office/powerpoint/2010/main" val="302987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5C7-F8BD-06FB-A84F-EE2B0D11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Klucz</a:t>
            </a:r>
            <a:r>
              <a:rPr lang="en-US" dirty="0"/>
              <a:t> </a:t>
            </a:r>
            <a:r>
              <a:rPr lang="en-US" dirty="0" err="1"/>
              <a:t>Obcy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przykładzie</a:t>
            </a:r>
            <a:endParaRPr lang="pl-P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805BE12-DF0D-AB12-71FF-E87996887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778912"/>
              </p:ext>
            </p:extLst>
          </p:nvPr>
        </p:nvGraphicFramePr>
        <p:xfrm>
          <a:off x="6806775" y="2395664"/>
          <a:ext cx="3662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0803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category_name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Elektronika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Odzież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6DD474-BF03-A484-FC47-D7587FFC4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342439"/>
              </p:ext>
            </p:extLst>
          </p:nvPr>
        </p:nvGraphicFramePr>
        <p:xfrm>
          <a:off x="1456944" y="4438336"/>
          <a:ext cx="57424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5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119177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category_id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Telewizor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Koszulka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Komputer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Spodnie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1542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B31F3-80AC-CBB4-BF9C-2D57E24DD8EC}"/>
              </a:ext>
            </a:extLst>
          </p:cNvPr>
          <p:cNvSpPr txBox="1">
            <a:spLocks/>
          </p:cNvSpPr>
          <p:nvPr/>
        </p:nvSpPr>
        <p:spPr>
          <a:xfrm>
            <a:off x="7916386" y="1812242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Categories</a:t>
            </a:r>
            <a:endParaRPr lang="pl-P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08D48E-14F7-4799-BBD7-F5EE2BCB8266}"/>
              </a:ext>
            </a:extLst>
          </p:cNvPr>
          <p:cNvSpPr txBox="1">
            <a:spLocks/>
          </p:cNvSpPr>
          <p:nvPr/>
        </p:nvSpPr>
        <p:spPr>
          <a:xfrm>
            <a:off x="3696065" y="3746535"/>
            <a:ext cx="2202974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Products</a:t>
            </a:r>
            <a:endParaRPr lang="pl-P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617CD-3E0C-6700-46B2-976685833FA4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474208" y="5004816"/>
            <a:ext cx="2750027" cy="46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B49453-8E0C-FA80-C598-043843D4B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474208" y="5368488"/>
            <a:ext cx="2750027" cy="9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5EC27D-F58F-7883-BCAC-33851EA9661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74208" y="5467209"/>
            <a:ext cx="2750027" cy="25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65847E-31D9-27C4-5B38-ABDF187948A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74208" y="5467209"/>
            <a:ext cx="2750027" cy="64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64946F4-7CE9-D2CC-5D49-F989730A2C0D}"/>
              </a:ext>
            </a:extLst>
          </p:cNvPr>
          <p:cNvSpPr txBox="1">
            <a:spLocks/>
          </p:cNvSpPr>
          <p:nvPr/>
        </p:nvSpPr>
        <p:spPr>
          <a:xfrm>
            <a:off x="8224235" y="5185890"/>
            <a:ext cx="1687861" cy="5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Foreign Key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651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2755-B90B-8E65-61F8-A0E11A08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Relacje</a:t>
            </a:r>
            <a:r>
              <a:rPr lang="en-US" dirty="0"/>
              <a:t> w </a:t>
            </a:r>
            <a:r>
              <a:rPr lang="en-US" dirty="0" err="1"/>
              <a:t>Bazach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38AB-B867-F5BD-D97E-05995B96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Jeden do jednego (One-to-One)</a:t>
            </a:r>
            <a:r>
              <a:rPr lang="en-US" dirty="0"/>
              <a:t>;</a:t>
            </a:r>
          </a:p>
          <a:p>
            <a:r>
              <a:rPr lang="pl-PL" dirty="0"/>
              <a:t>Jeden do wielu (One-to-Many)</a:t>
            </a:r>
            <a:r>
              <a:rPr lang="en-US" dirty="0"/>
              <a:t>;</a:t>
            </a:r>
          </a:p>
          <a:p>
            <a:r>
              <a:rPr lang="pl-PL" dirty="0"/>
              <a:t>Wielu do wielu (Many-to-Many)</a:t>
            </a:r>
            <a:r>
              <a:rPr lang="en-US" dirty="0"/>
              <a:t>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871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DDEB-EA12-C485-59AD-66F5385D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Jeden do jednego (One-to-One)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08D675-6A39-0368-938D-79A2EDE87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461920"/>
              </p:ext>
            </p:extLst>
          </p:nvPr>
        </p:nvGraphicFramePr>
        <p:xfrm>
          <a:off x="694944" y="2456752"/>
          <a:ext cx="8125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446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6494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2164943">
                  <a:extLst>
                    <a:ext uri="{9D8B030D-6E8A-4147-A177-3AD203B41FA5}">
                      <a16:colId xmlns:a16="http://schemas.microsoft.com/office/drawing/2014/main" val="1896573286"/>
                    </a:ext>
                  </a:extLst>
                </a:gridCol>
                <a:gridCol w="2199637">
                  <a:extLst>
                    <a:ext uri="{9D8B030D-6E8A-4147-A177-3AD203B41FA5}">
                      <a16:colId xmlns:a16="http://schemas.microsoft.com/office/drawing/2014/main" val="119512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employee_id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employee_name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employee_</a:t>
                      </a:r>
                      <a:r>
                        <a:rPr lang="en-US" dirty="0"/>
                        <a:t>sur</a:t>
                      </a:r>
                      <a:r>
                        <a:rPr lang="pl-P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employee_details_id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Małysz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Lewandowski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E987B64-A6AD-82E1-3055-78733FED2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665618"/>
              </p:ext>
            </p:extLst>
          </p:nvPr>
        </p:nvGraphicFramePr>
        <p:xfrm>
          <a:off x="4846320" y="4437952"/>
          <a:ext cx="57424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126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3433307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employee</a:t>
                      </a:r>
                      <a:r>
                        <a:rPr lang="en-US" dirty="0"/>
                        <a:t>_details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employee_</a:t>
                      </a:r>
                      <a:r>
                        <a:rPr lang="en-US" dirty="0"/>
                        <a:t>address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maja</a:t>
                      </a:r>
                      <a:r>
                        <a:rPr lang="en-US" dirty="0"/>
                        <a:t> 70/72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Pomorska</a:t>
                      </a:r>
                      <a:r>
                        <a:rPr lang="en-US" dirty="0"/>
                        <a:t> 16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A4247-AE36-19B4-241B-59E0549DA3A3}"/>
              </a:ext>
            </a:extLst>
          </p:cNvPr>
          <p:cNvSpPr txBox="1">
            <a:spLocks/>
          </p:cNvSpPr>
          <p:nvPr/>
        </p:nvSpPr>
        <p:spPr>
          <a:xfrm>
            <a:off x="2612866" y="1836626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Employees</a:t>
            </a:r>
            <a:endParaRPr lang="pl-P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54C93B-AE46-1E52-4D73-2B1D0704BCE6}"/>
              </a:ext>
            </a:extLst>
          </p:cNvPr>
          <p:cNvSpPr txBox="1">
            <a:spLocks/>
          </p:cNvSpPr>
          <p:nvPr/>
        </p:nvSpPr>
        <p:spPr>
          <a:xfrm>
            <a:off x="6683105" y="3746151"/>
            <a:ext cx="2202974" cy="6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Employee Details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22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7F62-DB01-3A0D-F2C7-03B62096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Jeden do wielu (One-to-Many)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8A833A-DD06-4E56-AA12-49A2A1687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11771"/>
              </p:ext>
            </p:extLst>
          </p:nvPr>
        </p:nvGraphicFramePr>
        <p:xfrm>
          <a:off x="1503255" y="2420048"/>
          <a:ext cx="3662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08033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category_name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Elektronika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Odzież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27870C-8DAB-47AE-F174-163E7EE65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435703"/>
              </p:ext>
            </p:extLst>
          </p:nvPr>
        </p:nvGraphicFramePr>
        <p:xfrm>
          <a:off x="4846320" y="4437952"/>
          <a:ext cx="57424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5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119177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category_id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Telewizor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Koszulka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Komputer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Spodnie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542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99ACF1-821F-49D1-F5FE-C4EECFDEDF3C}"/>
              </a:ext>
            </a:extLst>
          </p:cNvPr>
          <p:cNvSpPr txBox="1">
            <a:spLocks/>
          </p:cNvSpPr>
          <p:nvPr/>
        </p:nvSpPr>
        <p:spPr>
          <a:xfrm>
            <a:off x="2612866" y="1836626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Categories</a:t>
            </a:r>
            <a:endParaRPr lang="pl-P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20B27-E08D-E6EF-527B-690560920918}"/>
              </a:ext>
            </a:extLst>
          </p:cNvPr>
          <p:cNvSpPr txBox="1">
            <a:spLocks/>
          </p:cNvSpPr>
          <p:nvPr/>
        </p:nvSpPr>
        <p:spPr>
          <a:xfrm>
            <a:off x="7085441" y="3746151"/>
            <a:ext cx="2202974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Products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3844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295D-3291-D157-F5C5-125418C9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Wielu do wielu (Many-to-Many)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43EDE-26F2-ED8F-5DB6-F7D49BFD6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06451"/>
              </p:ext>
            </p:extLst>
          </p:nvPr>
        </p:nvGraphicFramePr>
        <p:xfrm>
          <a:off x="1129580" y="2371344"/>
          <a:ext cx="51858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81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1894448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  <a:gridCol w="1894448">
                  <a:extLst>
                    <a:ext uri="{9D8B030D-6E8A-4147-A177-3AD203B41FA5}">
                      <a16:colId xmlns:a16="http://schemas.microsoft.com/office/drawing/2014/main" val="193531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student_name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student_surname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Mostowiak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Ferdynand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Kiepski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0A7F71-284C-624F-E983-5D29F171F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429316"/>
              </p:ext>
            </p:extLst>
          </p:nvPr>
        </p:nvGraphicFramePr>
        <p:xfrm>
          <a:off x="6571488" y="2353120"/>
          <a:ext cx="35937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5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lesson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lesson_name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Matematyka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Język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Polski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94906-1724-D97F-2D1C-8CE600907727}"/>
              </a:ext>
            </a:extLst>
          </p:cNvPr>
          <p:cNvSpPr txBox="1">
            <a:spLocks/>
          </p:cNvSpPr>
          <p:nvPr/>
        </p:nvSpPr>
        <p:spPr>
          <a:xfrm>
            <a:off x="3000872" y="1879204"/>
            <a:ext cx="1443292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Students</a:t>
            </a:r>
            <a:endParaRPr lang="pl-P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FE9D54-043B-AB42-B510-3B7BC0EC6AB8}"/>
              </a:ext>
            </a:extLst>
          </p:cNvPr>
          <p:cNvSpPr txBox="1">
            <a:spLocks/>
          </p:cNvSpPr>
          <p:nvPr/>
        </p:nvSpPr>
        <p:spPr>
          <a:xfrm>
            <a:off x="7749905" y="1751187"/>
            <a:ext cx="2202974" cy="69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Lessons</a:t>
            </a:r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198236-6CC5-B748-2CD0-4CA575A15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20661"/>
              </p:ext>
            </p:extLst>
          </p:nvPr>
        </p:nvGraphicFramePr>
        <p:xfrm>
          <a:off x="3925824" y="4651312"/>
          <a:ext cx="35937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5">
                  <a:extLst>
                    <a:ext uri="{9D8B030D-6E8A-4147-A177-3AD203B41FA5}">
                      <a16:colId xmlns:a16="http://schemas.microsoft.com/office/drawing/2014/main" val="3062017776"/>
                    </a:ext>
                  </a:extLst>
                </a:gridCol>
                <a:gridCol w="2148659">
                  <a:extLst>
                    <a:ext uri="{9D8B030D-6E8A-4147-A177-3AD203B41FA5}">
                      <a16:colId xmlns:a16="http://schemas.microsoft.com/office/drawing/2014/main" val="35583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  <a:r>
                        <a:rPr lang="pl-PL" dirty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lesson_id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0796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775D9B-27AB-9CE5-E50B-5A506032BFC8}"/>
              </a:ext>
            </a:extLst>
          </p:cNvPr>
          <p:cNvSpPr txBox="1">
            <a:spLocks/>
          </p:cNvSpPr>
          <p:nvPr/>
        </p:nvSpPr>
        <p:spPr>
          <a:xfrm>
            <a:off x="4907019" y="4053840"/>
            <a:ext cx="1631384" cy="74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Enrollments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57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Bazy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danych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a typeface="Tahoma" panose="020B0604030504040204" pitchFamily="34" charset="0"/>
                <a:cs typeface="Tahoma" panose="020B0604030504040204" pitchFamily="34" charset="0"/>
              </a:rPr>
              <a:t>Baza danych to zorganizowany zbiór informacji, który jest przechowywany i zarządzany w sposób umożliwiający efektywne wyszukiwanie, dodawanie, usuwanie i modyfikowanie danych. Bazy danych są szeroko stosowane w różnych dziedzinach, w tym w biznesie, naukach społecznych, medycynie, edukacji i innych obszarach, gdzie istnieje potrzeba przechowywania i zarządzania dużymi ilościami danych.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D51E69-05D6-1ED3-0DF3-62FD0BD8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760" y="4693920"/>
            <a:ext cx="1819882" cy="1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FF8B-F3FC-3FB5-A94C-F7B10291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C5DA-AFB4-DBAC-0CF4-4A002B78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Dane w bazie danych reprezentują informacje, które są przechowywane i zarządzane w strukturalny sposób. Mogą to być różne typy informacji, takie jak imiona, numery telefonów, adresy, wartości liczbowe, tekst, daty, obrazy itp.</a:t>
            </a:r>
          </a:p>
        </p:txBody>
      </p:sp>
    </p:spTree>
    <p:extLst>
      <p:ext uri="{BB962C8B-B14F-4D97-AF65-F5344CB8AC3E}">
        <p14:creationId xmlns:p14="http://schemas.microsoft.com/office/powerpoint/2010/main" val="280457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3D3-E710-AAC0-A420-0FDCFA2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Najważniejsze</a:t>
            </a:r>
            <a:r>
              <a:rPr lang="en-US" dirty="0"/>
              <a:t> </a:t>
            </a:r>
            <a:r>
              <a:rPr lang="en-US" dirty="0" err="1"/>
              <a:t>składowe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2927B3-CC2F-5C84-107B-938DB318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95" y="1977390"/>
            <a:ext cx="5027410" cy="41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1D02-DEF5-303A-D420-BCA1168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zarządzania</a:t>
            </a:r>
            <a:r>
              <a:rPr lang="en-US" dirty="0"/>
              <a:t> </a:t>
            </a:r>
            <a:r>
              <a:rPr lang="en-US" dirty="0" err="1"/>
              <a:t>bazami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(DBMS)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4D16-1E8A-C315-C680-D0266B3E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68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Jest to oprogramowanie, które umożliwia zarządzanie bazami danych, w tym tworzenie, modyfikowanie, udostępnianie i kontrolowanie dostępu do danych.</a:t>
            </a:r>
          </a:p>
        </p:txBody>
      </p:sp>
    </p:spTree>
    <p:extLst>
      <p:ext uri="{BB962C8B-B14F-4D97-AF65-F5344CB8AC3E}">
        <p14:creationId xmlns:p14="http://schemas.microsoft.com/office/powerpoint/2010/main" val="167455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FD6F3-F34D-FF83-EEF4-107B2AAF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266825"/>
            <a:ext cx="7734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B9A6-306C-C35D-8D4E-E958EBE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Komendy</a:t>
            </a:r>
            <a:r>
              <a:rPr lang="en-US" dirty="0"/>
              <a:t> w SQL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7C25-3589-5D2D-B482-BD73AFD6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Dzielą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trzy</a:t>
            </a:r>
            <a:r>
              <a:rPr lang="en-US" dirty="0"/>
              <a:t> </a:t>
            </a:r>
            <a:r>
              <a:rPr lang="en-US" dirty="0" err="1"/>
              <a:t>grupy</a:t>
            </a:r>
            <a:r>
              <a:rPr lang="en-US" dirty="0"/>
              <a:t>: </a:t>
            </a:r>
          </a:p>
          <a:p>
            <a:r>
              <a:rPr lang="pl-PL" dirty="0"/>
              <a:t>Data Manipulation Language (DML)</a:t>
            </a:r>
            <a:endParaRPr lang="en-US" dirty="0"/>
          </a:p>
          <a:p>
            <a:r>
              <a:rPr lang="pl-PL" dirty="0"/>
              <a:t>Data Definition Language (DDL)</a:t>
            </a:r>
            <a:endParaRPr lang="en-US" dirty="0"/>
          </a:p>
          <a:p>
            <a:r>
              <a:rPr lang="pl-PL" dirty="0"/>
              <a:t>Data Control Language (DCL)</a:t>
            </a:r>
          </a:p>
        </p:txBody>
      </p:sp>
    </p:spTree>
    <p:extLst>
      <p:ext uri="{BB962C8B-B14F-4D97-AF65-F5344CB8AC3E}">
        <p14:creationId xmlns:p14="http://schemas.microsoft.com/office/powerpoint/2010/main" val="95755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4CB7-E5FF-1BFE-A9FD-C07213B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B0AC-CACA-E1DA-1BC6-4010881D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l-PL" dirty="0"/>
              <a:t>DDL obejmuje polecenia służące do definiowania struktury bazy danych, tabel i innych obiektów. Pozwala na tworzenie, modyfikowanie i usuwanie obiektów baz danych. Najważniejsze polecenia DDL to:</a:t>
            </a:r>
          </a:p>
          <a:p>
            <a:pPr algn="just"/>
            <a:r>
              <a:rPr lang="pl-PL" dirty="0"/>
              <a:t>CREATE: Tworzy nowe obiekty, takie jak tabela, baza danych, indeks itp.</a:t>
            </a:r>
          </a:p>
          <a:p>
            <a:pPr algn="just"/>
            <a:r>
              <a:rPr lang="pl-PL" dirty="0"/>
              <a:t>ALTER: Modyfikuje strukturę obiektów, takich jak tabela, dodając, usuwając lub zmieniając kolumny.</a:t>
            </a:r>
          </a:p>
          <a:p>
            <a:pPr algn="just"/>
            <a:r>
              <a:rPr lang="pl-PL" dirty="0"/>
              <a:t>DROP: Usuwa istniejące obiekty, takie jak tabela, baza danych, indeks itp.</a:t>
            </a:r>
          </a:p>
          <a:p>
            <a:pPr algn="just"/>
            <a:r>
              <a:rPr lang="pl-PL" dirty="0"/>
              <a:t>TRUNCATE: Usuwa wszystkie dane z tabeli, zachowując jej strukturę.</a:t>
            </a:r>
          </a:p>
        </p:txBody>
      </p:sp>
    </p:spTree>
    <p:extLst>
      <p:ext uri="{BB962C8B-B14F-4D97-AF65-F5344CB8AC3E}">
        <p14:creationId xmlns:p14="http://schemas.microsoft.com/office/powerpoint/2010/main" val="406476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354</TotalTime>
  <Words>1215</Words>
  <Application>Microsoft Office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Tahoma</vt:lpstr>
      <vt:lpstr>Tw Cen MT</vt:lpstr>
      <vt:lpstr>Circuit</vt:lpstr>
      <vt:lpstr>Podstawy SQL </vt:lpstr>
      <vt:lpstr>Agenda</vt:lpstr>
      <vt:lpstr>Bazy danych</vt:lpstr>
      <vt:lpstr>dane</vt:lpstr>
      <vt:lpstr>Najważniejsze składowe bazy danych</vt:lpstr>
      <vt:lpstr>Systemy zarządzania bazami danych (DBMS)</vt:lpstr>
      <vt:lpstr>PowerPoint Presentation</vt:lpstr>
      <vt:lpstr>Komendy w SQL</vt:lpstr>
      <vt:lpstr>Data Definition Language (DDL)</vt:lpstr>
      <vt:lpstr>Data Manipulation Language (DML)</vt:lpstr>
      <vt:lpstr>Data Control Language (DCL)</vt:lpstr>
      <vt:lpstr>Przykładowa tabela</vt:lpstr>
      <vt:lpstr>Typy danych w Mysql cz. 1</vt:lpstr>
      <vt:lpstr>Typy danych w Mysql cz. 2</vt:lpstr>
      <vt:lpstr>Przykładowa tabela</vt:lpstr>
      <vt:lpstr>Klucz Główny </vt:lpstr>
      <vt:lpstr>Cechy Klucza główngo</vt:lpstr>
      <vt:lpstr>Klucz główny na przykładzie</vt:lpstr>
      <vt:lpstr>Klucz Obcy</vt:lpstr>
      <vt:lpstr>Cechy Klucza Obcego</vt:lpstr>
      <vt:lpstr>Klucz Obcy na przykładzie</vt:lpstr>
      <vt:lpstr>Relacje w Bazach Danych</vt:lpstr>
      <vt:lpstr>Jeden do jednego (One-to-One)</vt:lpstr>
      <vt:lpstr>Jeden do wielu (One-to-Many)</vt:lpstr>
      <vt:lpstr>Wielu do wielu (Many-to-Many)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SQL </dc:title>
  <dc:creator>Bartek Dettlaff</dc:creator>
  <cp:lastModifiedBy>Bartek Dettlaff</cp:lastModifiedBy>
  <cp:revision>11</cp:revision>
  <dcterms:created xsi:type="dcterms:W3CDTF">2023-05-27T08:34:07Z</dcterms:created>
  <dcterms:modified xsi:type="dcterms:W3CDTF">2023-05-28T13:00:15Z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