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6858000" cx="12192000"/>
  <p:notesSz cx="6858000" cy="9144000"/>
  <p:embeddedFontLst>
    <p:embeddedFont>
      <p:font typeface="Tahoma"/>
      <p:regular r:id="rId52"/>
      <p:bold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4" roundtripDataSignature="AMtx7mhfeNX7XNwpBTsm9UEPRFV/AmLD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681DB6-FF71-4E41-BF56-57F4AA14A491}">
  <a:tblStyle styleId="{7E681DB6-FF71-4E41-BF56-57F4AA14A49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Tahoma-bold.fntdata"/><Relationship Id="rId52" Type="http://schemas.openxmlformats.org/officeDocument/2006/relationships/font" Target="fonts/Tahoma-regular.fntdata"/><Relationship Id="rId11" Type="http://schemas.openxmlformats.org/officeDocument/2006/relationships/slide" Target="slides/slide6.xml"/><Relationship Id="rId10" Type="http://schemas.openxmlformats.org/officeDocument/2006/relationships/slide" Target="slides/slide5.xml"/><Relationship Id="rId54"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7d358dd26e_0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7d358dd26e_0_1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g27d358dd26e_0_1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7d358dd26e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7d358dd26e_0_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g27d358dd26e_0_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7d358dd26e_0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7d358dd26e_0_1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g27d358dd26e_0_1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7d358dd26e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7d358dd26e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g27d358dd26e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7d358dd26e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7d358dd26e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g27d358dd26e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7d358dd26e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7d358dd26e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g27d358dd26e_0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7d358dd26e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7d358dd26e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g27d358dd26e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7d358dd26e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7d358dd26e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g27d358dd26e_0_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7d358dd26e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7d358dd26e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g27d358dd26e_0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7d358dd26e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7d358dd26e_0_1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g27d358dd26e_0_10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7d358dd26e_0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7d358dd26e_0_1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g27d358dd26e_0_1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7d358dd26e_0_2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7d358dd26e_0_2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g27d358dd26e_0_2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7d358dd26e_0_2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7d358dd26e_0_2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g27d358dd26e_0_2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7d358dd26e_0_2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7d358dd26e_0_2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g27d358dd26e_0_2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7d358dd26e_0_2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7d358dd26e_0_2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g27d358dd26e_0_2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7d358dd26e_0_2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7d358dd26e_0_2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g27d358dd26e_0_2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7d358dd26e_0_2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7d358dd26e_0_2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g27d358dd26e_0_2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7d358dd26e_0_2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7d358dd26e_0_2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g27d358dd26e_0_2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7d358dd26e_0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7d358dd26e_0_1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g27d358dd26e_0_1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7d358dd26e_0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7d358dd26e_0_1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g27d358dd26e_0_1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7d358dd26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7d358dd26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g27d358dd26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7d358dd26e_0_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7d358dd26e_0_1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g27d358dd26e_0_1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7d358dd26e_0_1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7d358dd26e_0_1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g27d358dd26e_0_17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7d358dd26e_0_2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7d358dd26e_0_2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g27d358dd26e_0_2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7d358dd26e_0_2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7d358dd26e_0_2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g27d358dd26e_0_2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7d358dd26e_0_2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7d358dd26e_0_2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g27d358dd26e_0_2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7d358dd26e_0_3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27d358dd26e_0_3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g27d358dd26e_0_3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7d358dd26e_0_3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7d358dd26e_0_3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g27d358dd26e_0_3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7d358dd26e_0_3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7d358dd26e_0_3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g27d358dd26e_0_3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7d358dd26e_0_3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7d358dd26e_0_3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g27d358dd26e_0_3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7d358dd26e_0_2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7d358dd26e_0_2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g27d358dd26e_0_2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7d358dd26e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7d358dd26e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27d358dd26e_0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7d358dd26e_0_3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7d358dd26e_0_3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g27d358dd26e_0_37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7d358dd26e_0_2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7d358dd26e_0_2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g27d358dd26e_0_2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7d358dd26e_0_3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7d358dd26e_0_3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g27d358dd26e_0_3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7d358dd26e_0_4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7d358dd26e_0_4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1" name="Google Shape;571;g27d358dd26e_0_4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7d358dd26e_0_4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7d358dd26e_0_4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g27d358dd26e_0_40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7d358dd26e_0_2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27d358dd26e_0_2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g27d358dd26e_0_2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7d358dd26e_0_3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27d358dd26e_0_3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5" name="Google Shape;595;g27d358dd26e_0_3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7d358dd26e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7d358dd26e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27d358dd26e_0_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7d358dd26e_0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7d358dd26e_0_1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27d358dd26e_0_1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7d358dd26e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7d358dd26e_0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27d358dd26e_0_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7d358dd26e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7d358dd26e_0_1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27d358dd26e_0_1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7d358dd26e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7d358dd26e_0_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g27d358dd26e_0_8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6" name="Shape 56"/>
        <p:cNvGrpSpPr/>
        <p:nvPr/>
      </p:nvGrpSpPr>
      <p:grpSpPr>
        <a:xfrm>
          <a:off x="0" y="0"/>
          <a:ext cx="0" cy="0"/>
          <a:chOff x="0" y="0"/>
          <a:chExt cx="0" cy="0"/>
        </a:xfrm>
      </p:grpSpPr>
      <p:pic>
        <p:nvPicPr>
          <p:cNvPr descr="\\DROBO-FS\QuickDrops\JB\PPTX NG\Droplets\LightingOverlay.png" id="57" name="Google Shape;57;p23"/>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8" name="Google Shape;58;p23"/>
          <p:cNvGrpSpPr/>
          <p:nvPr/>
        </p:nvGrpSpPr>
        <p:grpSpPr>
          <a:xfrm>
            <a:off x="0" y="0"/>
            <a:ext cx="2305051" cy="6858001"/>
            <a:chOff x="0" y="0"/>
            <a:chExt cx="2305051" cy="6858001"/>
          </a:xfrm>
        </p:grpSpPr>
        <p:sp>
          <p:nvSpPr>
            <p:cNvPr id="59" name="Google Shape;59;p23"/>
            <p:cNvSpPr/>
            <p:nvPr/>
          </p:nvSpPr>
          <p:spPr>
            <a:xfrm>
              <a:off x="1209675" y="4763"/>
              <a:ext cx="23813" cy="2181225"/>
            </a:xfrm>
            <a:prstGeom prst="rect">
              <a:avLst/>
            </a:pr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3"/>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3"/>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3"/>
            <p:cNvSpPr/>
            <p:nvPr/>
          </p:nvSpPr>
          <p:spPr>
            <a:xfrm>
              <a:off x="414338" y="9525"/>
              <a:ext cx="28575" cy="4481513"/>
            </a:xfrm>
            <a:prstGeom prst="rect">
              <a:avLst/>
            </a:pr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3"/>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3"/>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65747C"/>
                </a:gs>
              </a:gsLst>
              <a:lin ang="5400000" scaled="0"/>
            </a:gradFill>
            <a:ln>
              <a:noFill/>
            </a:ln>
          </p:spPr>
        </p:sp>
        <p:sp>
          <p:nvSpPr>
            <p:cNvPr id="65" name="Google Shape;65;p23"/>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65747C"/>
                </a:gs>
              </a:gsLst>
              <a:lin ang="5400000" scaled="0"/>
            </a:gradFill>
            <a:ln>
              <a:noFill/>
            </a:ln>
          </p:spPr>
        </p:sp>
        <p:sp>
          <p:nvSpPr>
            <p:cNvPr id="66" name="Google Shape;66;p23"/>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3"/>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65747C"/>
                </a:gs>
              </a:gsLst>
              <a:lin ang="5400000" scaled="0"/>
            </a:gradFill>
            <a:ln>
              <a:noFill/>
            </a:ln>
          </p:spPr>
        </p:sp>
        <p:sp>
          <p:nvSpPr>
            <p:cNvPr id="68" name="Google Shape;68;p23"/>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65747C"/>
                </a:gs>
              </a:gsLst>
              <a:lin ang="5400000" scaled="0"/>
            </a:gradFill>
            <a:ln>
              <a:noFill/>
            </a:ln>
          </p:spPr>
        </p:sp>
        <p:sp>
          <p:nvSpPr>
            <p:cNvPr id="69" name="Google Shape;69;p23"/>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3"/>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3"/>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65747C"/>
                </a:gs>
              </a:gsLst>
              <a:lin ang="5400000" scaled="0"/>
            </a:gradFill>
            <a:ln>
              <a:noFill/>
            </a:ln>
          </p:spPr>
        </p:sp>
        <p:sp>
          <p:nvSpPr>
            <p:cNvPr id="72" name="Google Shape;72;p23"/>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3"/>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65747C"/>
                </a:gs>
              </a:gsLst>
              <a:lin ang="5400000" scaled="0"/>
            </a:gradFill>
            <a:ln>
              <a:noFill/>
            </a:ln>
          </p:spPr>
        </p:sp>
        <p:sp>
          <p:nvSpPr>
            <p:cNvPr id="74" name="Google Shape;74;p23"/>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3"/>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3"/>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65747C"/>
                </a:gs>
              </a:gsLst>
              <a:lin ang="5400000" scaled="0"/>
            </a:gradFill>
            <a:ln>
              <a:noFill/>
            </a:ln>
          </p:spPr>
        </p:sp>
        <p:sp>
          <p:nvSpPr>
            <p:cNvPr id="77" name="Google Shape;77;p23"/>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3"/>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3"/>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65747C"/>
                </a:gs>
              </a:gsLst>
              <a:lin ang="5400000" scaled="0"/>
            </a:gradFill>
            <a:ln>
              <a:noFill/>
            </a:ln>
          </p:spPr>
        </p:sp>
        <p:sp>
          <p:nvSpPr>
            <p:cNvPr id="80" name="Google Shape;80;p23"/>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3"/>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65747C"/>
                </a:gs>
              </a:gsLst>
              <a:lin ang="5400000" scaled="0"/>
            </a:gradFill>
            <a:ln>
              <a:noFill/>
            </a:ln>
          </p:spPr>
        </p:sp>
        <p:sp>
          <p:nvSpPr>
            <p:cNvPr id="82" name="Google Shape;82;p23"/>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3"/>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65747C"/>
                </a:gs>
              </a:gsLst>
              <a:lin ang="5400000" scaled="0"/>
            </a:gradFill>
            <a:ln>
              <a:noFill/>
            </a:ln>
          </p:spPr>
        </p:sp>
        <p:sp>
          <p:nvSpPr>
            <p:cNvPr id="84" name="Google Shape;84;p23"/>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3"/>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65747C"/>
                </a:gs>
              </a:gsLst>
              <a:lin ang="5400000" scaled="0"/>
            </a:gradFill>
            <a:ln>
              <a:noFill/>
            </a:ln>
          </p:spPr>
        </p:sp>
        <p:sp>
          <p:nvSpPr>
            <p:cNvPr id="86" name="Google Shape;86;p23"/>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3"/>
            <p:cNvSpPr/>
            <p:nvPr/>
          </p:nvSpPr>
          <p:spPr>
            <a:xfrm>
              <a:off x="642938" y="6610350"/>
              <a:ext cx="23813" cy="242888"/>
            </a:xfrm>
            <a:prstGeom prst="rect">
              <a:avLst/>
            </a:pr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3"/>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3"/>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65747C"/>
                </a:gs>
              </a:gsLst>
              <a:lin ang="5400000" scaled="0"/>
            </a:gradFill>
            <a:ln>
              <a:noFill/>
            </a:ln>
          </p:spPr>
        </p:sp>
        <p:sp>
          <p:nvSpPr>
            <p:cNvPr id="90" name="Google Shape;90;p23"/>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65747C"/>
                </a:gs>
              </a:gsLst>
              <a:lin ang="5400000" scaled="0"/>
            </a:gradFill>
            <a:ln>
              <a:noFill/>
            </a:ln>
          </p:spPr>
        </p:sp>
        <p:sp>
          <p:nvSpPr>
            <p:cNvPr id="91" name="Google Shape;91;p23"/>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3"/>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65747C"/>
                </a:gs>
              </a:gsLst>
              <a:lin ang="5400000" scaled="0"/>
            </a:gradFill>
            <a:ln>
              <a:noFill/>
            </a:ln>
          </p:spPr>
        </p:sp>
        <p:sp>
          <p:nvSpPr>
            <p:cNvPr id="93" name="Google Shape;93;p23"/>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65747C"/>
                </a:gs>
              </a:gsLst>
              <a:lin ang="5400000" scaled="0"/>
            </a:gradFill>
            <a:ln>
              <a:noFill/>
            </a:ln>
          </p:spPr>
        </p:sp>
        <p:sp>
          <p:nvSpPr>
            <p:cNvPr id="94" name="Google Shape;94;p23"/>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65747C"/>
                </a:gs>
              </a:gsLst>
              <a:lin ang="5400000" scaled="0"/>
            </a:gradFill>
            <a:ln>
              <a:noFill/>
            </a:ln>
          </p:spPr>
        </p:sp>
        <p:sp>
          <p:nvSpPr>
            <p:cNvPr id="96" name="Google Shape;96;p23"/>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3"/>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65747C"/>
                </a:gs>
              </a:gsLst>
              <a:lin ang="5400000" scaled="0"/>
            </a:gradFill>
            <a:ln>
              <a:noFill/>
            </a:ln>
          </p:spPr>
        </p:sp>
        <p:sp>
          <p:nvSpPr>
            <p:cNvPr id="98" name="Google Shape;98;p23"/>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3"/>
            <p:cNvSpPr/>
            <p:nvPr/>
          </p:nvSpPr>
          <p:spPr>
            <a:xfrm>
              <a:off x="1228725" y="4662488"/>
              <a:ext cx="23813" cy="2181225"/>
            </a:xfrm>
            <a:prstGeom prst="rect">
              <a:avLst/>
            </a:pr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3"/>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65747C"/>
                </a:gs>
              </a:gsLst>
              <a:lin ang="5400000" scaled="0"/>
            </a:gradFill>
            <a:ln>
              <a:noFill/>
            </a:ln>
          </p:spPr>
        </p:sp>
        <p:sp>
          <p:nvSpPr>
            <p:cNvPr id="101" name="Google Shape;101;p23"/>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3"/>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65747C"/>
                </a:gs>
              </a:gsLst>
              <a:lin ang="5400000" scaled="0"/>
            </a:gradFill>
            <a:ln>
              <a:noFill/>
            </a:ln>
          </p:spPr>
        </p:sp>
        <p:sp>
          <p:nvSpPr>
            <p:cNvPr id="103" name="Google Shape;103;p23"/>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3"/>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3"/>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65747C"/>
                </a:gs>
              </a:gsLst>
              <a:lin ang="5400000" scaled="0"/>
            </a:gradFill>
            <a:ln>
              <a:noFill/>
            </a:ln>
          </p:spPr>
        </p:sp>
        <p:sp>
          <p:nvSpPr>
            <p:cNvPr id="106" name="Google Shape;106;p23"/>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65747C"/>
                </a:gs>
              </a:gsLst>
              <a:lin ang="5400000" scaled="0"/>
            </a:gradFill>
            <a:ln>
              <a:noFill/>
            </a:ln>
          </p:spPr>
        </p:sp>
        <p:sp>
          <p:nvSpPr>
            <p:cNvPr id="107" name="Google Shape;107;p23"/>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3"/>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3"/>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65747C"/>
                </a:gs>
              </a:gsLst>
              <a:lin ang="5400000" scaled="0"/>
            </a:gradFill>
            <a:ln>
              <a:noFill/>
            </a:ln>
          </p:spPr>
        </p:sp>
        <p:sp>
          <p:nvSpPr>
            <p:cNvPr id="110" name="Google Shape;110;p23"/>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3"/>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65747C"/>
                </a:gs>
              </a:gsLst>
              <a:lin ang="5400000" scaled="0"/>
            </a:gradFill>
            <a:ln>
              <a:noFill/>
            </a:ln>
          </p:spPr>
        </p:sp>
        <p:sp>
          <p:nvSpPr>
            <p:cNvPr id="112" name="Google Shape;112;p23"/>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23"/>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23"/>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5" name="Google Shape;115;p23"/>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3"/>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69" name="Shape 169"/>
        <p:cNvGrpSpPr/>
        <p:nvPr/>
      </p:nvGrpSpPr>
      <p:grpSpPr>
        <a:xfrm>
          <a:off x="0" y="0"/>
          <a:ext cx="0" cy="0"/>
          <a:chOff x="0" y="0"/>
          <a:chExt cx="0" cy="0"/>
        </a:xfrm>
      </p:grpSpPr>
      <p:sp>
        <p:nvSpPr>
          <p:cNvPr id="170" name="Google Shape;170;p32"/>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32"/>
          <p:cNvSpPr/>
          <p:nvPr>
            <p:ph idx="2" type="pic"/>
          </p:nvPr>
        </p:nvSpPr>
        <p:spPr>
          <a:xfrm>
            <a:off x="1141411" y="606426"/>
            <a:ext cx="9912354" cy="3299778"/>
          </a:xfrm>
          <a:prstGeom prst="round2DiagRect">
            <a:avLst>
              <a:gd fmla="val 4860" name="adj1"/>
              <a:gd fmla="val 0" name="adj2"/>
            </a:avLst>
          </a:prstGeom>
          <a:noFill/>
          <a:ln cap="sq" cmpd="sng" w="19050">
            <a:solidFill>
              <a:srgbClr val="EBEDEE">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72" name="Google Shape;172;p32"/>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3" name="Google Shape;173;p3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3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3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76" name="Shape 176"/>
        <p:cNvGrpSpPr/>
        <p:nvPr/>
      </p:nvGrpSpPr>
      <p:grpSpPr>
        <a:xfrm>
          <a:off x="0" y="0"/>
          <a:ext cx="0" cy="0"/>
          <a:chOff x="0" y="0"/>
          <a:chExt cx="0" cy="0"/>
        </a:xfrm>
      </p:grpSpPr>
      <p:sp>
        <p:nvSpPr>
          <p:cNvPr id="177" name="Google Shape;177;p33"/>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33"/>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9" name="Google Shape;179;p3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3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3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82" name="Shape 182"/>
        <p:cNvGrpSpPr/>
        <p:nvPr/>
      </p:nvGrpSpPr>
      <p:grpSpPr>
        <a:xfrm>
          <a:off x="0" y="0"/>
          <a:ext cx="0" cy="0"/>
          <a:chOff x="0" y="0"/>
          <a:chExt cx="0" cy="0"/>
        </a:xfrm>
      </p:grpSpPr>
      <p:sp>
        <p:nvSpPr>
          <p:cNvPr id="183" name="Google Shape;183;p34"/>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4" name="Google Shape;184;p34"/>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5" name="Google Shape;185;p34"/>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6" name="Google Shape;186;p3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3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3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9" name="Google Shape;189;p34"/>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
        <p:nvSpPr>
          <p:cNvPr id="190" name="Google Shape;190;p34"/>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91" name="Shape 191"/>
        <p:cNvGrpSpPr/>
        <p:nvPr/>
      </p:nvGrpSpPr>
      <p:grpSpPr>
        <a:xfrm>
          <a:off x="0" y="0"/>
          <a:ext cx="0" cy="0"/>
          <a:chOff x="0" y="0"/>
          <a:chExt cx="0" cy="0"/>
        </a:xfrm>
      </p:grpSpPr>
      <p:sp>
        <p:nvSpPr>
          <p:cNvPr id="192" name="Google Shape;192;p35"/>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3" name="Google Shape;193;p35"/>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4" name="Google Shape;194;p3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3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3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7" name="Shape 197"/>
        <p:cNvGrpSpPr/>
        <p:nvPr/>
      </p:nvGrpSpPr>
      <p:grpSpPr>
        <a:xfrm>
          <a:off x="0" y="0"/>
          <a:ext cx="0" cy="0"/>
          <a:chOff x="0" y="0"/>
          <a:chExt cx="0" cy="0"/>
        </a:xfrm>
      </p:grpSpPr>
      <p:sp>
        <p:nvSpPr>
          <p:cNvPr id="198" name="Google Shape;198;p36"/>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36"/>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36"/>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36"/>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2" name="Google Shape;202;p36"/>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3" name="Google Shape;203;p36"/>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4" name="Google Shape;204;p36"/>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5" name="Google Shape;205;p3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3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3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8" name="Shape 208"/>
        <p:cNvGrpSpPr/>
        <p:nvPr/>
      </p:nvGrpSpPr>
      <p:grpSpPr>
        <a:xfrm>
          <a:off x="0" y="0"/>
          <a:ext cx="0" cy="0"/>
          <a:chOff x="0" y="0"/>
          <a:chExt cx="0" cy="0"/>
        </a:xfrm>
      </p:grpSpPr>
      <p:sp>
        <p:nvSpPr>
          <p:cNvPr id="209" name="Google Shape;209;p37"/>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37"/>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1" name="Google Shape;211;p37"/>
          <p:cNvSpPr/>
          <p:nvPr>
            <p:ph idx="2" type="pic"/>
          </p:nvPr>
        </p:nvSpPr>
        <p:spPr>
          <a:xfrm>
            <a:off x="1141413" y="2666998"/>
            <a:ext cx="3195240" cy="1524000"/>
          </a:xfrm>
          <a:prstGeom prst="round2DiagRect">
            <a:avLst>
              <a:gd fmla="val 16667" name="adj1"/>
              <a:gd fmla="val 0" name="adj2"/>
            </a:avLst>
          </a:prstGeom>
          <a:noFill/>
          <a:ln cap="sq" cmpd="sng" w="19050">
            <a:solidFill>
              <a:srgbClr val="EBEDEE">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2" name="Google Shape;212;p37"/>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3" name="Google Shape;213;p37"/>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4" name="Google Shape;214;p37"/>
          <p:cNvSpPr/>
          <p:nvPr>
            <p:ph idx="5" type="pic"/>
          </p:nvPr>
        </p:nvSpPr>
        <p:spPr>
          <a:xfrm>
            <a:off x="4489053" y="2666998"/>
            <a:ext cx="3198940" cy="1524000"/>
          </a:xfrm>
          <a:prstGeom prst="round2DiagRect">
            <a:avLst>
              <a:gd fmla="val 16667" name="adj1"/>
              <a:gd fmla="val 0" name="adj2"/>
            </a:avLst>
          </a:prstGeom>
          <a:noFill/>
          <a:ln cap="sq" cmpd="sng" w="19050">
            <a:solidFill>
              <a:srgbClr val="EBEDEE">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5" name="Google Shape;215;p37"/>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6" name="Google Shape;216;p37"/>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7" name="Google Shape;217;p37"/>
          <p:cNvSpPr/>
          <p:nvPr>
            <p:ph idx="8" type="pic"/>
          </p:nvPr>
        </p:nvSpPr>
        <p:spPr>
          <a:xfrm>
            <a:off x="7852442" y="2666998"/>
            <a:ext cx="3194969" cy="1524000"/>
          </a:xfrm>
          <a:prstGeom prst="round2DiagRect">
            <a:avLst>
              <a:gd fmla="val 16667" name="adj1"/>
              <a:gd fmla="val 0" name="adj2"/>
            </a:avLst>
          </a:prstGeom>
          <a:noFill/>
          <a:ln cap="sq" cmpd="sng" w="19050">
            <a:solidFill>
              <a:srgbClr val="EBEDEE">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8" name="Google Shape;218;p37"/>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9" name="Google Shape;219;p3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3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3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2" name="Shape 222"/>
        <p:cNvGrpSpPr/>
        <p:nvPr/>
      </p:nvGrpSpPr>
      <p:grpSpPr>
        <a:xfrm>
          <a:off x="0" y="0"/>
          <a:ext cx="0" cy="0"/>
          <a:chOff x="0" y="0"/>
          <a:chExt cx="0" cy="0"/>
        </a:xfrm>
      </p:grpSpPr>
      <p:sp>
        <p:nvSpPr>
          <p:cNvPr id="223" name="Google Shape;223;p3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38"/>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5" name="Google Shape;225;p3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3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3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8" name="Shape 228"/>
        <p:cNvGrpSpPr/>
        <p:nvPr/>
      </p:nvGrpSpPr>
      <p:grpSpPr>
        <a:xfrm>
          <a:off x="0" y="0"/>
          <a:ext cx="0" cy="0"/>
          <a:chOff x="0" y="0"/>
          <a:chExt cx="0" cy="0"/>
        </a:xfrm>
      </p:grpSpPr>
      <p:sp>
        <p:nvSpPr>
          <p:cNvPr id="229" name="Google Shape;229;p39"/>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0" name="Google Shape;230;p39"/>
          <p:cNvSpPr txBox="1"/>
          <p:nvPr>
            <p:ph idx="1" type="body"/>
          </p:nvPr>
        </p:nvSpPr>
        <p:spPr>
          <a:xfrm rot="5400000">
            <a:off x="2424905" y="-673895"/>
            <a:ext cx="5181601" cy="7748590"/>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31" name="Google Shape;231;p3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3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3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8" name="Shape 118"/>
        <p:cNvGrpSpPr/>
        <p:nvPr/>
      </p:nvGrpSpPr>
      <p:grpSpPr>
        <a:xfrm>
          <a:off x="0" y="0"/>
          <a:ext cx="0" cy="0"/>
          <a:chOff x="0" y="0"/>
          <a:chExt cx="0" cy="0"/>
        </a:xfrm>
      </p:grpSpPr>
      <p:sp>
        <p:nvSpPr>
          <p:cNvPr id="119" name="Google Shape;119;p2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2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1" name="Google Shape;121;p2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4" name="Shape 124"/>
        <p:cNvGrpSpPr/>
        <p:nvPr/>
      </p:nvGrpSpPr>
      <p:grpSpPr>
        <a:xfrm>
          <a:off x="0" y="0"/>
          <a:ext cx="0" cy="0"/>
          <a:chOff x="0" y="0"/>
          <a:chExt cx="0" cy="0"/>
        </a:xfrm>
      </p:grpSpPr>
      <p:sp>
        <p:nvSpPr>
          <p:cNvPr id="125" name="Google Shape;125;p25"/>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25"/>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7" name="Google Shape;127;p2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0" name="Shape 130"/>
        <p:cNvGrpSpPr/>
        <p:nvPr/>
      </p:nvGrpSpPr>
      <p:grpSpPr>
        <a:xfrm>
          <a:off x="0" y="0"/>
          <a:ext cx="0" cy="0"/>
          <a:chOff x="0" y="0"/>
          <a:chExt cx="0" cy="0"/>
        </a:xfrm>
      </p:grpSpPr>
      <p:sp>
        <p:nvSpPr>
          <p:cNvPr id="131" name="Google Shape;131;p2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26"/>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3" name="Google Shape;133;p26"/>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4" name="Google Shape;134;p2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7" name="Shape 137"/>
        <p:cNvGrpSpPr/>
        <p:nvPr/>
      </p:nvGrpSpPr>
      <p:grpSpPr>
        <a:xfrm>
          <a:off x="0" y="0"/>
          <a:ext cx="0" cy="0"/>
          <a:chOff x="0" y="0"/>
          <a:chExt cx="0" cy="0"/>
        </a:xfrm>
      </p:grpSpPr>
      <p:sp>
        <p:nvSpPr>
          <p:cNvPr id="138" name="Google Shape;138;p27"/>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27"/>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0" name="Google Shape;140;p27"/>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1" name="Google Shape;141;p27"/>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2" name="Google Shape;142;p27"/>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3" name="Google Shape;143;p2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2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2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1" name="Shape 151"/>
        <p:cNvGrpSpPr/>
        <p:nvPr/>
      </p:nvGrpSpPr>
      <p:grpSpPr>
        <a:xfrm>
          <a:off x="0" y="0"/>
          <a:ext cx="0" cy="0"/>
          <a:chOff x="0" y="0"/>
          <a:chExt cx="0" cy="0"/>
        </a:xfrm>
      </p:grpSpPr>
      <p:sp>
        <p:nvSpPr>
          <p:cNvPr id="152" name="Google Shape;152;p2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2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5" name="Shape 155"/>
        <p:cNvGrpSpPr/>
        <p:nvPr/>
      </p:nvGrpSpPr>
      <p:grpSpPr>
        <a:xfrm>
          <a:off x="0" y="0"/>
          <a:ext cx="0" cy="0"/>
          <a:chOff x="0" y="0"/>
          <a:chExt cx="0" cy="0"/>
        </a:xfrm>
      </p:grpSpPr>
      <p:sp>
        <p:nvSpPr>
          <p:cNvPr id="156" name="Google Shape;156;p30"/>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30"/>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8" name="Google Shape;158;p30"/>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9" name="Google Shape;159;p3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3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2" name="Shape 162"/>
        <p:cNvGrpSpPr/>
        <p:nvPr/>
      </p:nvGrpSpPr>
      <p:grpSpPr>
        <a:xfrm>
          <a:off x="0" y="0"/>
          <a:ext cx="0" cy="0"/>
          <a:chOff x="0" y="0"/>
          <a:chExt cx="0" cy="0"/>
        </a:xfrm>
      </p:grpSpPr>
      <p:sp>
        <p:nvSpPr>
          <p:cNvPr id="163" name="Google Shape;163;p31"/>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31"/>
          <p:cNvSpPr/>
          <p:nvPr>
            <p:ph idx="2" type="pic"/>
          </p:nvPr>
        </p:nvSpPr>
        <p:spPr>
          <a:xfrm>
            <a:off x="7380721" y="609601"/>
            <a:ext cx="3666690" cy="5181599"/>
          </a:xfrm>
          <a:prstGeom prst="round2DiagRect">
            <a:avLst>
              <a:gd fmla="val 5608" name="adj1"/>
              <a:gd fmla="val 0" name="adj2"/>
            </a:avLst>
          </a:prstGeom>
          <a:noFill/>
          <a:ln cap="sq" cmpd="sng" w="19050">
            <a:solidFill>
              <a:srgbClr val="EBEDEE">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65" name="Google Shape;165;p31"/>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6" name="Google Shape;166;p3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3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3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descr="\\DROBO-FS\QuickDrops\JB\PPTX NG\Droplets\LightingOverlay.png" id="10" name="Google Shape;10;p22"/>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11" name="Google Shape;11;p22"/>
          <p:cNvGrpSpPr/>
          <p:nvPr/>
        </p:nvGrpSpPr>
        <p:grpSpPr>
          <a:xfrm>
            <a:off x="-14288" y="0"/>
            <a:ext cx="12053888" cy="6858001"/>
            <a:chOff x="-14288" y="0"/>
            <a:chExt cx="12053888" cy="6858001"/>
          </a:xfrm>
        </p:grpSpPr>
        <p:grpSp>
          <p:nvGrpSpPr>
            <p:cNvPr id="12" name="Google Shape;12;p22"/>
            <p:cNvGrpSpPr/>
            <p:nvPr/>
          </p:nvGrpSpPr>
          <p:grpSpPr>
            <a:xfrm>
              <a:off x="-14288" y="0"/>
              <a:ext cx="1220788" cy="6858001"/>
              <a:chOff x="-14288" y="0"/>
              <a:chExt cx="1220788" cy="6858001"/>
            </a:xfrm>
          </p:grpSpPr>
          <p:sp>
            <p:nvSpPr>
              <p:cNvPr id="13" name="Google Shape;13;p22"/>
              <p:cNvSpPr/>
              <p:nvPr/>
            </p:nvSpPr>
            <p:spPr>
              <a:xfrm>
                <a:off x="114300" y="4763"/>
                <a:ext cx="23813" cy="2181225"/>
              </a:xfrm>
              <a:prstGeom prst="rect">
                <a:avLst/>
              </a:pr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2"/>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2"/>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2"/>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65747C"/>
                  </a:gs>
                </a:gsLst>
                <a:lin ang="5400000" scaled="0"/>
              </a:gradFill>
              <a:ln>
                <a:noFill/>
              </a:ln>
            </p:spPr>
          </p:sp>
          <p:sp>
            <p:nvSpPr>
              <p:cNvPr id="17" name="Google Shape;17;p22"/>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2"/>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65747C"/>
                  </a:gs>
                </a:gsLst>
                <a:lin ang="5400000" scaled="0"/>
              </a:gradFill>
              <a:ln>
                <a:noFill/>
              </a:ln>
            </p:spPr>
          </p:sp>
          <p:sp>
            <p:nvSpPr>
              <p:cNvPr id="19" name="Google Shape;19;p22"/>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65747C"/>
                  </a:gs>
                </a:gsLst>
                <a:lin ang="5400000" scaled="0"/>
              </a:gradFill>
              <a:ln>
                <a:noFill/>
              </a:ln>
            </p:spPr>
          </p:sp>
          <p:sp>
            <p:nvSpPr>
              <p:cNvPr id="20" name="Google Shape;20;p22"/>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2"/>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2"/>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65747C"/>
                  </a:gs>
                </a:gsLst>
                <a:lin ang="5400000" scaled="0"/>
              </a:gradFill>
              <a:ln>
                <a:noFill/>
              </a:ln>
            </p:spPr>
          </p:sp>
          <p:sp>
            <p:nvSpPr>
              <p:cNvPr id="23" name="Google Shape;23;p22"/>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 name="Google Shape;24;p22"/>
              <p:cNvCxnSpPr/>
              <p:nvPr/>
            </p:nvCxnSpPr>
            <p:spPr>
              <a:xfrm>
                <a:off x="-4763" y="9525"/>
                <a:ext cx="0" cy="0"/>
              </a:xfrm>
              <a:prstGeom prst="straightConnector1">
                <a:avLst/>
              </a:prstGeom>
              <a:gradFill>
                <a:gsLst>
                  <a:gs pos="0">
                    <a:schemeClr val="lt2"/>
                  </a:gs>
                  <a:gs pos="100000">
                    <a:srgbClr val="65747C"/>
                  </a:gs>
                </a:gsLst>
                <a:lin ang="5400000" scaled="0"/>
              </a:gradFill>
              <a:ln cap="flat" cmpd="sng" w="9525">
                <a:solidFill>
                  <a:srgbClr val="FFFFFF"/>
                </a:solidFill>
                <a:prstDash val="solid"/>
                <a:miter lim="800000"/>
                <a:headEnd len="med" w="med" type="none"/>
                <a:tailEnd len="med" w="med" type="none"/>
              </a:ln>
            </p:spPr>
          </p:cxnSp>
          <p:sp>
            <p:nvSpPr>
              <p:cNvPr id="25" name="Google Shape;25;p22"/>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65747C"/>
                  </a:gs>
                </a:gsLst>
                <a:lin ang="5400000" scaled="0"/>
              </a:gradFill>
              <a:ln>
                <a:noFill/>
              </a:ln>
            </p:spPr>
          </p:sp>
          <p:sp>
            <p:nvSpPr>
              <p:cNvPr id="26" name="Google Shape;26;p22"/>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65747C"/>
                  </a:gs>
                </a:gsLst>
                <a:lin ang="5400000" scaled="0"/>
              </a:gradFill>
              <a:ln>
                <a:noFill/>
              </a:ln>
            </p:spPr>
          </p:sp>
          <p:sp>
            <p:nvSpPr>
              <p:cNvPr id="27" name="Google Shape;27;p22"/>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65747C"/>
                  </a:gs>
                </a:gsLst>
                <a:lin ang="5400000" scaled="0"/>
              </a:gradFill>
              <a:ln>
                <a:noFill/>
              </a:ln>
            </p:spPr>
          </p:sp>
          <p:sp>
            <p:nvSpPr>
              <p:cNvPr id="28" name="Google Shape;28;p22"/>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2"/>
              <p:cNvSpPr/>
              <p:nvPr/>
            </p:nvSpPr>
            <p:spPr>
              <a:xfrm>
                <a:off x="133350" y="4662488"/>
                <a:ext cx="23813" cy="2181225"/>
              </a:xfrm>
              <a:prstGeom prst="rect">
                <a:avLst/>
              </a:pr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2"/>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65747C"/>
                  </a:gs>
                </a:gsLst>
                <a:lin ang="5400000" scaled="0"/>
              </a:gradFill>
              <a:ln>
                <a:noFill/>
              </a:ln>
            </p:spPr>
          </p:sp>
          <p:sp>
            <p:nvSpPr>
              <p:cNvPr id="31" name="Google Shape;31;p22"/>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2"/>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65747C"/>
                  </a:gs>
                </a:gsLst>
                <a:lin ang="5400000" scaled="0"/>
              </a:gradFill>
              <a:ln>
                <a:noFill/>
              </a:ln>
            </p:spPr>
          </p:sp>
          <p:sp>
            <p:nvSpPr>
              <p:cNvPr id="33" name="Google Shape;33;p22"/>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2"/>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65747C"/>
                  </a:gs>
                </a:gsLst>
                <a:lin ang="5400000" scaled="0"/>
              </a:gradFill>
              <a:ln>
                <a:noFill/>
              </a:ln>
            </p:spPr>
          </p:sp>
          <p:sp>
            <p:nvSpPr>
              <p:cNvPr id="35" name="Google Shape;35;p22"/>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65747C"/>
                  </a:gs>
                </a:gsLst>
                <a:lin ang="5400000" scaled="0"/>
              </a:gradFill>
              <a:ln>
                <a:noFill/>
              </a:ln>
            </p:spPr>
          </p:sp>
          <p:sp>
            <p:nvSpPr>
              <p:cNvPr id="36" name="Google Shape;36;p22"/>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2"/>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2"/>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65747C"/>
                  </a:gs>
                </a:gsLst>
                <a:lin ang="5400000" scaled="0"/>
              </a:gradFill>
              <a:ln>
                <a:noFill/>
              </a:ln>
            </p:spPr>
          </p:sp>
          <p:sp>
            <p:nvSpPr>
              <p:cNvPr id="39" name="Google Shape;39;p22"/>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22"/>
            <p:cNvGrpSpPr/>
            <p:nvPr/>
          </p:nvGrpSpPr>
          <p:grpSpPr>
            <a:xfrm>
              <a:off x="11364912" y="0"/>
              <a:ext cx="674688" cy="6848476"/>
              <a:chOff x="11364912" y="0"/>
              <a:chExt cx="674688" cy="6848476"/>
            </a:xfrm>
          </p:grpSpPr>
          <p:sp>
            <p:nvSpPr>
              <p:cNvPr id="41" name="Google Shape;41;p22"/>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65747C"/>
                  </a:gs>
                </a:gsLst>
                <a:lin ang="5400000" scaled="0"/>
              </a:gradFill>
              <a:ln>
                <a:noFill/>
              </a:ln>
            </p:spPr>
          </p:sp>
          <p:sp>
            <p:nvSpPr>
              <p:cNvPr id="42" name="Google Shape;42;p22"/>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2"/>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2"/>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65747C"/>
                  </a:gs>
                </a:gsLst>
                <a:lin ang="5400000" scaled="0"/>
              </a:gradFill>
              <a:ln>
                <a:noFill/>
              </a:ln>
            </p:spPr>
          </p:sp>
          <p:sp>
            <p:nvSpPr>
              <p:cNvPr id="45" name="Google Shape;45;p22"/>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2"/>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65747C"/>
                  </a:gs>
                </a:gsLst>
                <a:lin ang="5400000" scaled="0"/>
              </a:gradFill>
              <a:ln>
                <a:noFill/>
              </a:ln>
            </p:spPr>
          </p:sp>
          <p:sp>
            <p:nvSpPr>
              <p:cNvPr id="47" name="Google Shape;47;p22"/>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2"/>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65747C"/>
                  </a:gs>
                </a:gsLst>
                <a:lin ang="5400000" scaled="0"/>
              </a:gradFill>
              <a:ln>
                <a:noFill/>
              </a:ln>
            </p:spPr>
          </p:sp>
          <p:sp>
            <p:nvSpPr>
              <p:cNvPr id="49" name="Google Shape;49;p22"/>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2"/>
              <p:cNvSpPr/>
              <p:nvPr/>
            </p:nvSpPr>
            <p:spPr>
              <a:xfrm>
                <a:off x="11939587" y="6596063"/>
                <a:ext cx="23813" cy="252413"/>
              </a:xfrm>
              <a:prstGeom prst="rect">
                <a:avLst/>
              </a:prstGeom>
              <a:gradFill>
                <a:gsLst>
                  <a:gs pos="0">
                    <a:schemeClr val="lt2"/>
                  </a:gs>
                  <a:gs pos="100000">
                    <a:srgbClr val="6574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2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2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53" name="Google Shape;53;p2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4" name="Google Shape;54;p2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5" name="Google Shape;55;p2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Rockwell"/>
              <a:buNone/>
            </a:pPr>
            <a:r>
              <a:rPr lang="en-US" sz="5400">
                <a:latin typeface="Rockwell"/>
                <a:ea typeface="Rockwell"/>
                <a:cs typeface="Rockwell"/>
                <a:sym typeface="Rockwell"/>
              </a:rPr>
              <a:t>PODSTAWY SQL </a:t>
            </a:r>
            <a:endParaRPr/>
          </a:p>
        </p:txBody>
      </p:sp>
      <p:sp>
        <p:nvSpPr>
          <p:cNvPr id="239" name="Google Shape;239;p1"/>
          <p:cNvSpPr txBox="1"/>
          <p:nvPr>
            <p:ph idx="1" type="subTitle"/>
          </p:nvPr>
        </p:nvSpPr>
        <p:spPr>
          <a:xfrm>
            <a:off x="6832473" y="5654675"/>
            <a:ext cx="5170551" cy="970597"/>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Clr>
                <a:schemeClr val="lt2"/>
              </a:buClr>
              <a:buSzPts val="2500"/>
              <a:buNone/>
            </a:pPr>
            <a:r>
              <a:rPr lang="en-US">
                <a:latin typeface="Tahoma"/>
                <a:ea typeface="Tahoma"/>
                <a:cs typeface="Tahoma"/>
                <a:sym typeface="Tahoma"/>
              </a:rPr>
              <a:t>MGR INŻ. BARTŁOMIEJ DETTLAFF</a:t>
            </a:r>
            <a:endParaRPr/>
          </a:p>
          <a:p>
            <a:pPr indent="0" lvl="0" marL="0" rtl="0" algn="ctr">
              <a:lnSpc>
                <a:spcPct val="120000"/>
              </a:lnSpc>
              <a:spcBef>
                <a:spcPts val="1000"/>
              </a:spcBef>
              <a:spcAft>
                <a:spcPts val="0"/>
              </a:spcAft>
              <a:buClr>
                <a:schemeClr val="lt2"/>
              </a:buClr>
              <a:buSzPts val="2000"/>
              <a:buNone/>
            </a:pPr>
            <a:r>
              <a:rPr i="1" lang="en-US" sz="1600">
                <a:latin typeface="Tahoma"/>
                <a:ea typeface="Tahoma"/>
                <a:cs typeface="Tahoma"/>
                <a:sym typeface="Tahoma"/>
              </a:rPr>
              <a:t>SENIOR JAVA DEVELOPER</a:t>
            </a:r>
            <a:endParaRPr i="1" sz="1600">
              <a:latin typeface="Tahoma"/>
              <a:ea typeface="Tahoma"/>
              <a:cs typeface="Tahoma"/>
              <a:sym typeface="Tahoma"/>
            </a:endParaRPr>
          </a:p>
        </p:txBody>
      </p:sp>
      <p:sp>
        <p:nvSpPr>
          <p:cNvPr id="240" name="Google Shape;240;p1"/>
          <p:cNvSpPr txBox="1"/>
          <p:nvPr/>
        </p:nvSpPr>
        <p:spPr>
          <a:xfrm>
            <a:off x="2028824" y="3754438"/>
            <a:ext cx="8791575" cy="1655762"/>
          </a:xfrm>
          <a:prstGeom prst="rect">
            <a:avLst/>
          </a:prstGeom>
          <a:noFill/>
          <a:ln>
            <a:noFill/>
          </a:ln>
        </p:spPr>
        <p:txBody>
          <a:bodyPr anchorCtr="0" anchor="t" bIns="45700" lIns="91425" spcFirstLastPara="1" rIns="91425" wrap="square" tIns="45700">
            <a:normAutofit/>
          </a:bodyPr>
          <a:lstStyle/>
          <a:p>
            <a:pPr indent="0" lvl="0" marL="0" marR="0" rtl="0" algn="ctr">
              <a:lnSpc>
                <a:spcPct val="120000"/>
              </a:lnSpc>
              <a:spcBef>
                <a:spcPts val="0"/>
              </a:spcBef>
              <a:spcAft>
                <a:spcPts val="0"/>
              </a:spcAft>
              <a:buClr>
                <a:schemeClr val="lt2"/>
              </a:buClr>
              <a:buSzPts val="3000"/>
              <a:buFont typeface="Arial"/>
              <a:buNone/>
            </a:pPr>
            <a:r>
              <a:rPr b="0" i="0" lang="en-US" sz="2400" u="none" cap="none" strike="noStrike">
                <a:solidFill>
                  <a:schemeClr val="lt2"/>
                </a:solidFill>
                <a:latin typeface="Tahoma"/>
                <a:ea typeface="Tahoma"/>
                <a:cs typeface="Tahoma"/>
                <a:sym typeface="Tahoma"/>
              </a:rPr>
              <a:t>WYKŁAD </a:t>
            </a:r>
            <a:r>
              <a:rPr lang="en-US" sz="2400">
                <a:solidFill>
                  <a:schemeClr val="lt2"/>
                </a:solidFill>
                <a:latin typeface="Tahoma"/>
                <a:ea typeface="Tahoma"/>
                <a:cs typeface="Tahoma"/>
                <a:sym typeface="Tahoma"/>
              </a:rPr>
              <a:t>4</a:t>
            </a:r>
            <a:r>
              <a:rPr b="0" i="0" lang="en-US" sz="2400" u="none" cap="none" strike="noStrike">
                <a:solidFill>
                  <a:schemeClr val="lt2"/>
                </a:solidFill>
                <a:latin typeface="Tahoma"/>
                <a:ea typeface="Tahoma"/>
                <a:cs typeface="Tahoma"/>
                <a:sym typeface="Tahoma"/>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27d358dd26e_0_136"/>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Isolation (Izolacja)</a:t>
            </a:r>
            <a:r>
              <a:rPr lang="en-US"/>
              <a:t> - prezentacja graficzna</a:t>
            </a:r>
            <a:endParaRPr/>
          </a:p>
        </p:txBody>
      </p:sp>
      <p:sp>
        <p:nvSpPr>
          <p:cNvPr id="310" name="Google Shape;310;g27d358dd26e_0_136"/>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11" name="Google Shape;311;g27d358dd26e_0_136"/>
          <p:cNvPicPr preferRelativeResize="0"/>
          <p:nvPr/>
        </p:nvPicPr>
        <p:blipFill>
          <a:blip r:embed="rId3">
            <a:alphaModFix/>
          </a:blip>
          <a:stretch>
            <a:fillRect/>
          </a:stretch>
        </p:blipFill>
        <p:spPr>
          <a:xfrm>
            <a:off x="2292338" y="1792393"/>
            <a:ext cx="7607327" cy="445598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27d358dd26e_0_96"/>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Durability (Trwałość)</a:t>
            </a:r>
            <a:endParaRPr/>
          </a:p>
        </p:txBody>
      </p:sp>
      <p:sp>
        <p:nvSpPr>
          <p:cNvPr id="318" name="Google Shape;318;g27d358dd26e_0_96"/>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Gwarantuje, że raz zatwierdzone zmiany w transakcji są trwałe i nie zostaną utracone w przypadku awarii, takich jak przerwanie zasilania czy awaria systemu.</a:t>
            </a:r>
            <a:endParaRPr/>
          </a:p>
          <a:p>
            <a:pPr indent="0" lvl="0" marL="0" rtl="0" algn="l">
              <a:spcBef>
                <a:spcPts val="1000"/>
              </a:spcBef>
              <a:spcAft>
                <a:spcPts val="0"/>
              </a:spcAft>
              <a:buNone/>
            </a:pPr>
            <a:r>
              <a:rPr lang="en-US"/>
              <a:t>W praktyce oznacza to, że dane są zapisywane na dysku w taki sposób, że mogą być odzyskane nawet po awarii.</a:t>
            </a:r>
            <a:endParaRPr/>
          </a:p>
          <a:p>
            <a:pPr indent="0" lvl="0" marL="0" rtl="0" algn="l">
              <a:spcBef>
                <a:spcPts val="1000"/>
              </a:spcBef>
              <a:spcAft>
                <a:spcPts val="0"/>
              </a:spcAft>
              <a:buNone/>
            </a:pPr>
            <a:r>
              <a:rPr b="1" lang="en-US"/>
              <a:t>Przykład:</a:t>
            </a:r>
            <a:r>
              <a:rPr lang="en-US"/>
              <a:t> Jeśli transakcja bankowa została zatwierdzona i środki zostały przekazane, nie można ich stracić nawet w przypadku awarii systemu.</a:t>
            </a:r>
            <a:endParaRPr/>
          </a:p>
        </p:txBody>
      </p:sp>
      <p:sp>
        <p:nvSpPr>
          <p:cNvPr id="319" name="Google Shape;319;g27d358dd26e_0_96"/>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27d358dd26e_0_143"/>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Durability (Trwałość)</a:t>
            </a:r>
            <a:r>
              <a:rPr lang="en-US"/>
              <a:t> - prezentacja graficzna</a:t>
            </a:r>
            <a:endParaRPr/>
          </a:p>
        </p:txBody>
      </p:sp>
      <p:sp>
        <p:nvSpPr>
          <p:cNvPr id="326" name="Google Shape;326;g27d358dd26e_0_143"/>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27" name="Google Shape;327;g27d358dd26e_0_143"/>
          <p:cNvPicPr preferRelativeResize="0"/>
          <p:nvPr/>
        </p:nvPicPr>
        <p:blipFill>
          <a:blip r:embed="rId3">
            <a:alphaModFix/>
          </a:blip>
          <a:stretch>
            <a:fillRect/>
          </a:stretch>
        </p:blipFill>
        <p:spPr>
          <a:xfrm>
            <a:off x="741938" y="2060825"/>
            <a:ext cx="10704975" cy="273636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27d358dd26e_0_8"/>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Przykładowy scenariusz transakcji - bankowość</a:t>
            </a:r>
            <a:endParaRPr/>
          </a:p>
        </p:txBody>
      </p:sp>
      <p:sp>
        <p:nvSpPr>
          <p:cNvPr id="334" name="Google Shape;334;g27d358dd26e_0_8"/>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Przeniesienie środków między kontami:</a:t>
            </a:r>
            <a:r>
              <a:rPr lang="en-US"/>
              <a:t> Gdy klient przenosi środki z jednego konta na drugie, musisz najpierw odjąć kwotę z jednego konta, a następnie dodać ją do drugiego. Jeśli jedno z tych działań by się nie powiodło (na przykład z powodu awarii systemu), transakcja SQL zapewniłaby, że obie operacje są anulowane, aby zapobiec niespójności stanu kont.</a:t>
            </a:r>
            <a:endParaRPr/>
          </a:p>
        </p:txBody>
      </p:sp>
      <p:sp>
        <p:nvSpPr>
          <p:cNvPr id="335" name="Google Shape;335;g27d358dd26e_0_8"/>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27d358dd26e_0_22"/>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Przykładowy scenariusz transakcji - </a:t>
            </a:r>
            <a:r>
              <a:rPr lang="en-US"/>
              <a:t>rezerwacje</a:t>
            </a:r>
            <a:endParaRPr/>
          </a:p>
        </p:txBody>
      </p:sp>
      <p:sp>
        <p:nvSpPr>
          <p:cNvPr id="342" name="Google Shape;342;g27d358dd26e_0_22"/>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Rezerwacja miejsca:</a:t>
            </a:r>
            <a:r>
              <a:rPr lang="en-US"/>
              <a:t> Jeśli klient rezerwuje pokój w hotelu lub miejsce w samolocie, system musi zaktualizować dostępność i jednocześnie zarejestrować rezerwację dla klienta. Jeśli rezerwacja nie zostanie zarejestrowana prawidłowo, miejsce nie powinno zostać zarezerwowane.</a:t>
            </a:r>
            <a:endParaRPr/>
          </a:p>
        </p:txBody>
      </p:sp>
      <p:sp>
        <p:nvSpPr>
          <p:cNvPr id="343" name="Google Shape;343;g27d358dd26e_0_22"/>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27d358dd26e_0_33"/>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Przykładowy scenariusz transakcji - produkcja</a:t>
            </a:r>
            <a:endParaRPr/>
          </a:p>
        </p:txBody>
      </p:sp>
      <p:sp>
        <p:nvSpPr>
          <p:cNvPr id="350" name="Google Shape;350;g27d358dd26e_0_33"/>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Aktualizacja magazynu:</a:t>
            </a:r>
            <a:r>
              <a:rPr lang="en-US"/>
              <a:t> Gdy produkt jest produkowany lub dostarczany, może to wpłynąć na różne części magazynu (np. surowce, produkty końcowe). Wszystkie te aktualizacje muszą zostać dokonane spójnie.</a:t>
            </a:r>
            <a:endParaRPr/>
          </a:p>
        </p:txBody>
      </p:sp>
      <p:sp>
        <p:nvSpPr>
          <p:cNvPr id="351" name="Google Shape;351;g27d358dd26e_0_33"/>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27d358dd26e_0_42"/>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Przykładowy scenariusz transakcji - zakupy</a:t>
            </a:r>
            <a:endParaRPr/>
          </a:p>
        </p:txBody>
      </p:sp>
      <p:sp>
        <p:nvSpPr>
          <p:cNvPr id="358" name="Google Shape;358;g27d358dd26e_0_42"/>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Składanie zamówienia:</a:t>
            </a:r>
            <a:r>
              <a:rPr lang="en-US"/>
              <a:t> Gdy klient składa zamówienie, kilka rzeczy musi się stać jednocześnie - aktualizacja stanu magazynowego, zapisanie szczegółów zamówienia, potwierdzenie płatności itp. Jeśli jedna z tych operacji się nie powiedzie, całe zamówienie powinno zostać anulowane.</a:t>
            </a:r>
            <a:endParaRPr/>
          </a:p>
        </p:txBody>
      </p:sp>
      <p:sp>
        <p:nvSpPr>
          <p:cNvPr id="359" name="Google Shape;359;g27d358dd26e_0_42"/>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27d358dd26e_0_51"/>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Polecenia związane z transakcjami cz. 1</a:t>
            </a:r>
            <a:endParaRPr/>
          </a:p>
        </p:txBody>
      </p:sp>
      <p:sp>
        <p:nvSpPr>
          <p:cNvPr id="366" name="Google Shape;366;g27d358dd26e_0_51"/>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0"/>
              </a:spcAft>
              <a:buClr>
                <a:schemeClr val="dk1"/>
              </a:buClr>
              <a:buSzPct val="45833"/>
              <a:buFont typeface="Arial"/>
              <a:buNone/>
            </a:pPr>
            <a:r>
              <a:rPr b="1" lang="en-US"/>
              <a:t>START TRANSACTION lub BEGIN:</a:t>
            </a:r>
            <a:r>
              <a:rPr lang="en-US"/>
              <a:t> Rozpoczyna nową transakcję. Po tym poleceniu wszystkie kolejne operacje są częścią tej samej transakcji, aż do jej zakończenia.</a:t>
            </a:r>
            <a:endParaRPr/>
          </a:p>
          <a:p>
            <a:pPr indent="0" lvl="0" marL="0" rtl="0" algn="l">
              <a:spcBef>
                <a:spcPts val="1000"/>
              </a:spcBef>
              <a:spcAft>
                <a:spcPts val="0"/>
              </a:spcAft>
              <a:buClr>
                <a:schemeClr val="dk1"/>
              </a:buClr>
              <a:buSzPct val="45833"/>
              <a:buFont typeface="Arial"/>
              <a:buNone/>
            </a:pPr>
            <a:r>
              <a:rPr b="1" lang="en-US"/>
              <a:t>COMMIT</a:t>
            </a:r>
            <a:r>
              <a:rPr lang="en-US"/>
              <a:t>: Zatwierdza wszystkie operacje od czasu rozpoczęcia transakcji. Po wykonaniu tego polecenia, wszystkie zmiany w transakcji stają się trwałe.</a:t>
            </a:r>
            <a:endParaRPr/>
          </a:p>
          <a:p>
            <a:pPr indent="0" lvl="0" marL="0" rtl="0" algn="l">
              <a:spcBef>
                <a:spcPts val="1000"/>
              </a:spcBef>
              <a:spcAft>
                <a:spcPts val="0"/>
              </a:spcAft>
              <a:buClr>
                <a:schemeClr val="dk1"/>
              </a:buClr>
              <a:buSzPct val="45833"/>
              <a:buFont typeface="Arial"/>
              <a:buNone/>
            </a:pPr>
            <a:r>
              <a:rPr b="1" lang="en-US"/>
              <a:t>ROLLBACK</a:t>
            </a:r>
            <a:r>
              <a:rPr lang="en-US"/>
              <a:t>: Anuluje wszystkie operacje od czasu rozpoczęcia transakcji. Jeżeli pojawią się problemy podczas wykonywania operacji (na przykład błąd), możemy użyć tego polecenia, aby przywrócić stan bazy danych do momentu przed rozpoczęciem transakcji.</a:t>
            </a:r>
            <a:endParaRPr/>
          </a:p>
          <a:p>
            <a:pPr indent="0" lvl="0" marL="0" rtl="0" algn="l">
              <a:spcBef>
                <a:spcPts val="1000"/>
              </a:spcBef>
              <a:spcAft>
                <a:spcPts val="0"/>
              </a:spcAft>
              <a:buNone/>
            </a:pPr>
            <a:r>
              <a:t/>
            </a:r>
            <a:endParaRPr/>
          </a:p>
        </p:txBody>
      </p:sp>
      <p:sp>
        <p:nvSpPr>
          <p:cNvPr id="367" name="Google Shape;367;g27d358dd26e_0_51"/>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27d358dd26e_0_59"/>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Polecenia związane z transakcjami cz. 2</a:t>
            </a:r>
            <a:endParaRPr/>
          </a:p>
        </p:txBody>
      </p:sp>
      <p:sp>
        <p:nvSpPr>
          <p:cNvPr id="374" name="Google Shape;374;g27d358dd26e_0_59"/>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0"/>
              </a:spcAft>
              <a:buNone/>
            </a:pPr>
            <a:r>
              <a:rPr b="1" lang="en-US"/>
              <a:t>SAVEPOINT nazwa_savepointa: Ustawia punkt kontrolny w transakcji, do którego można potem wrócić. Dzięki temu, jeśli chcemy cofnąć tylko część operacji, ale nie całą transakcję, możemy to zrobić.</a:t>
            </a:r>
            <a:endParaRPr b="1"/>
          </a:p>
          <a:p>
            <a:pPr indent="0" lvl="0" marL="0" rtl="0" algn="l">
              <a:spcBef>
                <a:spcPts val="1000"/>
              </a:spcBef>
              <a:spcAft>
                <a:spcPts val="0"/>
              </a:spcAft>
              <a:buNone/>
            </a:pPr>
            <a:r>
              <a:rPr b="1" lang="en-US"/>
              <a:t>ROLLBACK TO SAVEPOINT nazwa_savepointa: Cofa zmiany do określonego punktu kontrolnego (savepoint) w transakcji.</a:t>
            </a:r>
            <a:endParaRPr b="1"/>
          </a:p>
          <a:p>
            <a:pPr indent="0" lvl="0" marL="0" rtl="0" algn="l">
              <a:spcBef>
                <a:spcPts val="1000"/>
              </a:spcBef>
              <a:spcAft>
                <a:spcPts val="0"/>
              </a:spcAft>
              <a:buNone/>
            </a:pPr>
            <a:r>
              <a:rPr b="1" lang="en-US"/>
              <a:t>RELEASE SAVEPOINT nazwa_savepointa: Usuwa określony punkt kontrolny. Jeśli nie planujemy wracać do danego punktu kontrolnego, możemy go usunąć.</a:t>
            </a:r>
            <a:endParaRPr b="1"/>
          </a:p>
          <a:p>
            <a:pPr indent="0" lvl="0" marL="0" rtl="0" algn="l">
              <a:spcBef>
                <a:spcPts val="1000"/>
              </a:spcBef>
              <a:spcAft>
                <a:spcPts val="0"/>
              </a:spcAft>
              <a:buNone/>
            </a:pPr>
            <a:r>
              <a:rPr b="1" lang="en-US"/>
              <a:t>SET TRANSACTION: Pozwala na zmianę właściwości transakcji, takich jak poziom izolacji.</a:t>
            </a:r>
            <a:endParaRPr/>
          </a:p>
        </p:txBody>
      </p:sp>
      <p:sp>
        <p:nvSpPr>
          <p:cNvPr id="375" name="Google Shape;375;g27d358dd26e_0_59"/>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27d358dd26e_0_109"/>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Poziomy izolacji</a:t>
            </a:r>
            <a:endParaRPr/>
          </a:p>
        </p:txBody>
      </p:sp>
      <p:sp>
        <p:nvSpPr>
          <p:cNvPr id="382" name="Google Shape;382;g27d358dd26e_0_109"/>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Poziomy izolacji transakcji określają, jak transakcje oddziałują na siebie nawzajem, szczególnie w kontekście konkurencyjnego dostępu do danych. W SQL standard określa cztery poziomy izolacji, każdy z nich oferuje różne gwarancje i jest podatny na różne typy anomalii.</a:t>
            </a:r>
            <a:endParaRPr/>
          </a:p>
        </p:txBody>
      </p:sp>
      <p:sp>
        <p:nvSpPr>
          <p:cNvPr id="383" name="Google Shape;383;g27d358dd26e_0_109"/>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AGENDA</a:t>
            </a:r>
            <a:endParaRPr/>
          </a:p>
        </p:txBody>
      </p:sp>
      <p:sp>
        <p:nvSpPr>
          <p:cNvPr id="246" name="Google Shape;246;p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342900" lvl="0" marL="342900" rtl="0" algn="l">
              <a:lnSpc>
                <a:spcPct val="107000"/>
              </a:lnSpc>
              <a:spcBef>
                <a:spcPts val="1000"/>
              </a:spcBef>
              <a:spcAft>
                <a:spcPts val="0"/>
              </a:spcAft>
              <a:buClr>
                <a:schemeClr val="lt1"/>
              </a:buClr>
              <a:buSzPts val="2250"/>
              <a:buFont typeface="Noto Sans Symbols"/>
              <a:buChar char="∙"/>
            </a:pPr>
            <a:r>
              <a:rPr lang="en-US" sz="1800">
                <a:latin typeface="Calibri"/>
                <a:ea typeface="Calibri"/>
                <a:cs typeface="Calibri"/>
                <a:sym typeface="Calibri"/>
              </a:rPr>
              <a:t>Transakcje</a:t>
            </a:r>
            <a:endParaRPr sz="1800">
              <a:latin typeface="Calibri"/>
              <a:ea typeface="Calibri"/>
              <a:cs typeface="Calibri"/>
              <a:sym typeface="Calibri"/>
            </a:endParaRPr>
          </a:p>
          <a:p>
            <a:pPr indent="-314325" lvl="0" marL="342900" rtl="0" algn="l">
              <a:lnSpc>
                <a:spcPct val="107000"/>
              </a:lnSpc>
              <a:spcBef>
                <a:spcPts val="1000"/>
              </a:spcBef>
              <a:spcAft>
                <a:spcPts val="0"/>
              </a:spcAft>
              <a:buSzPts val="1800"/>
              <a:buFont typeface="Calibri"/>
              <a:buChar char="∙"/>
            </a:pPr>
            <a:r>
              <a:rPr lang="en-US" sz="1800">
                <a:latin typeface="Calibri"/>
                <a:ea typeface="Calibri"/>
                <a:cs typeface="Calibri"/>
                <a:sym typeface="Calibri"/>
              </a:rPr>
              <a:t>ACID</a:t>
            </a:r>
            <a:endParaRPr sz="1800">
              <a:latin typeface="Calibri"/>
              <a:ea typeface="Calibri"/>
              <a:cs typeface="Calibri"/>
              <a:sym typeface="Calibri"/>
            </a:endParaRPr>
          </a:p>
          <a:p>
            <a:pPr indent="-314325" lvl="0" marL="342900" rtl="0" algn="l">
              <a:lnSpc>
                <a:spcPct val="107000"/>
              </a:lnSpc>
              <a:spcBef>
                <a:spcPts val="1000"/>
              </a:spcBef>
              <a:spcAft>
                <a:spcPts val="0"/>
              </a:spcAft>
              <a:buSzPts val="1800"/>
              <a:buFont typeface="Calibri"/>
              <a:buChar char="∙"/>
            </a:pPr>
            <a:r>
              <a:rPr lang="en-US" sz="1800">
                <a:latin typeface="Calibri"/>
                <a:ea typeface="Calibri"/>
                <a:cs typeface="Calibri"/>
                <a:sym typeface="Calibri"/>
              </a:rPr>
              <a:t>Podzapytania</a:t>
            </a:r>
            <a:endParaRPr sz="1800">
              <a:latin typeface="Calibri"/>
              <a:ea typeface="Calibri"/>
              <a:cs typeface="Calibri"/>
              <a:sym typeface="Calibri"/>
            </a:endParaRPr>
          </a:p>
          <a:p>
            <a:pPr indent="-314325" lvl="0" marL="342900" rtl="0" algn="l">
              <a:lnSpc>
                <a:spcPct val="107000"/>
              </a:lnSpc>
              <a:spcBef>
                <a:spcPts val="1000"/>
              </a:spcBef>
              <a:spcAft>
                <a:spcPts val="0"/>
              </a:spcAft>
              <a:buSzPts val="1800"/>
              <a:buFont typeface="Calibri"/>
              <a:buChar char="∙"/>
            </a:pPr>
            <a:r>
              <a:rPr lang="en-US" sz="1800">
                <a:latin typeface="Calibri"/>
                <a:ea typeface="Calibri"/>
                <a:cs typeface="Calibri"/>
                <a:sym typeface="Calibri"/>
              </a:rPr>
              <a:t>Podzapytanie kontra łączenie</a:t>
            </a:r>
            <a:endParaRPr sz="1800">
              <a:latin typeface="Calibri"/>
              <a:ea typeface="Calibri"/>
              <a:cs typeface="Calibri"/>
              <a:sym typeface="Calibri"/>
            </a:endParaRPr>
          </a:p>
          <a:p>
            <a:pPr indent="-314325" lvl="0" marL="342900" rtl="0" algn="l">
              <a:lnSpc>
                <a:spcPct val="107000"/>
              </a:lnSpc>
              <a:spcBef>
                <a:spcPts val="1000"/>
              </a:spcBef>
              <a:spcAft>
                <a:spcPts val="0"/>
              </a:spcAft>
              <a:buSzPts val="1800"/>
              <a:buFont typeface="Calibri"/>
              <a:buChar char="∙"/>
            </a:pPr>
            <a:r>
              <a:rPr lang="en-US" sz="1800">
                <a:latin typeface="Calibri"/>
                <a:ea typeface="Calibri"/>
                <a:cs typeface="Calibri"/>
                <a:sym typeface="Calibri"/>
              </a:rPr>
              <a:t>Like, Between, Distinct, In</a:t>
            </a:r>
            <a:endParaRPr sz="1800">
              <a:latin typeface="Calibri"/>
              <a:ea typeface="Calibri"/>
              <a:cs typeface="Calibri"/>
              <a:sym typeface="Calibri"/>
            </a:endParaRPr>
          </a:p>
        </p:txBody>
      </p:sp>
      <p:sp>
        <p:nvSpPr>
          <p:cNvPr id="247" name="Google Shape;247;p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27d358dd26e_0_191"/>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Poziomy izolacji - macierz zależności</a:t>
            </a:r>
            <a:endParaRPr/>
          </a:p>
        </p:txBody>
      </p:sp>
      <p:sp>
        <p:nvSpPr>
          <p:cNvPr id="390" name="Google Shape;390;g27d358dd26e_0_191"/>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91" name="Google Shape;391;g27d358dd26e_0_191"/>
          <p:cNvGraphicFramePr/>
          <p:nvPr/>
        </p:nvGraphicFramePr>
        <p:xfrm>
          <a:off x="952500" y="2476500"/>
          <a:ext cx="3000000" cy="3000000"/>
        </p:xfrm>
        <a:graphic>
          <a:graphicData uri="http://schemas.openxmlformats.org/drawingml/2006/table">
            <a:tbl>
              <a:tblPr>
                <a:noFill/>
                <a:tableStyleId>{7E681DB6-FF71-4E41-BF56-57F4AA14A491}</a:tableStyleId>
              </a:tblPr>
              <a:tblGrid>
                <a:gridCol w="2571750"/>
                <a:gridCol w="2571750"/>
                <a:gridCol w="2571750"/>
                <a:gridCol w="2571750"/>
              </a:tblGrid>
              <a:tr h="381000">
                <a:tc>
                  <a:txBody>
                    <a:bodyPr/>
                    <a:lstStyle/>
                    <a:p>
                      <a:pPr indent="0" lvl="0" marL="0" rtl="0" algn="ctr">
                        <a:spcBef>
                          <a:spcPts val="0"/>
                        </a:spcBef>
                        <a:spcAft>
                          <a:spcPts val="0"/>
                        </a:spcAft>
                        <a:buNone/>
                      </a:pPr>
                      <a:r>
                        <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b="1" lang="en-US">
                          <a:solidFill>
                            <a:schemeClr val="lt1"/>
                          </a:solidFill>
                        </a:rPr>
                        <a:t>Dirty read</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US">
                          <a:solidFill>
                            <a:schemeClr val="lt1"/>
                          </a:solidFill>
                        </a:rPr>
                        <a:t>N</a:t>
                      </a:r>
                      <a:r>
                        <a:rPr b="1" lang="en-US">
                          <a:solidFill>
                            <a:schemeClr val="lt1"/>
                          </a:solidFill>
                        </a:rPr>
                        <a:t>on-repeatable reads</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US">
                          <a:solidFill>
                            <a:schemeClr val="lt1"/>
                          </a:solidFill>
                        </a:rPr>
                        <a:t>Phantom</a:t>
                      </a:r>
                      <a:endParaRPr b="1">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US">
                          <a:solidFill>
                            <a:schemeClr val="lt1"/>
                          </a:solidFill>
                        </a:rPr>
                        <a:t>Read uncommited</a:t>
                      </a:r>
                      <a:endParaRPr b="1">
                        <a:solidFill>
                          <a:schemeClr val="lt1"/>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rgbClr val="EBEDEE"/>
                          </a:solidFill>
                          <a:highlight>
                            <a:srgbClr val="CC0000"/>
                          </a:highlight>
                        </a:rPr>
                        <a:t>Możliwe</a:t>
                      </a:r>
                      <a:endParaRPr>
                        <a:solidFill>
                          <a:schemeClr val="lt1"/>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rgbClr val="EBEDEE"/>
                          </a:solidFill>
                          <a:highlight>
                            <a:srgbClr val="CC0000"/>
                          </a:highlight>
                        </a:rPr>
                        <a:t>Możliwe</a:t>
                      </a:r>
                      <a:endParaRPr>
                        <a:solidFill>
                          <a:schemeClr val="lt1"/>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rgbClr val="EBEDEE"/>
                          </a:solidFill>
                          <a:highlight>
                            <a:srgbClr val="CC0000"/>
                          </a:highlight>
                        </a:rPr>
                        <a:t>Możliwe</a:t>
                      </a:r>
                      <a:endParaRPr>
                        <a:solidFill>
                          <a:srgbClr val="EBEDEE"/>
                        </a:solidFill>
                        <a:highlight>
                          <a:srgbClr val="CC0000"/>
                        </a:highlight>
                      </a:endParaRPr>
                    </a:p>
                  </a:txBody>
                  <a:tcPr marT="91425" marB="91425" marR="91425" marL="91425"/>
                </a:tc>
              </a:tr>
              <a:tr h="381000">
                <a:tc>
                  <a:txBody>
                    <a:bodyPr/>
                    <a:lstStyle/>
                    <a:p>
                      <a:pPr indent="0" lvl="0" marL="0" rtl="0" algn="ctr">
                        <a:spcBef>
                          <a:spcPts val="0"/>
                        </a:spcBef>
                        <a:spcAft>
                          <a:spcPts val="0"/>
                        </a:spcAft>
                        <a:buNone/>
                      </a:pPr>
                      <a:r>
                        <a:rPr b="1" lang="en-US">
                          <a:solidFill>
                            <a:schemeClr val="lt1"/>
                          </a:solidFill>
                        </a:rPr>
                        <a:t>Read commited</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lang="en-US">
                          <a:solidFill>
                            <a:schemeClr val="lt1"/>
                          </a:solidFill>
                          <a:highlight>
                            <a:srgbClr val="6AA84F"/>
                          </a:highlight>
                        </a:rPr>
                        <a:t>Nie występują</a:t>
                      </a:r>
                      <a:endParaRPr>
                        <a:solidFill>
                          <a:schemeClr val="lt1"/>
                        </a:solidFill>
                        <a:highlight>
                          <a:srgbClr val="6AA84F"/>
                        </a:highlight>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rgbClr val="EBEDEE"/>
                          </a:solidFill>
                          <a:highlight>
                            <a:srgbClr val="CC0000"/>
                          </a:highlight>
                        </a:rPr>
                        <a:t>Możliwe</a:t>
                      </a:r>
                      <a:endParaRPr>
                        <a:solidFill>
                          <a:schemeClr val="lt1"/>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rgbClr val="EBEDEE"/>
                          </a:solidFill>
                          <a:highlight>
                            <a:srgbClr val="CC0000"/>
                          </a:highlight>
                        </a:rPr>
                        <a:t>Możliwe</a:t>
                      </a:r>
                      <a:endParaRPr>
                        <a:solidFill>
                          <a:srgbClr val="EBEDEE"/>
                        </a:solidFill>
                        <a:highlight>
                          <a:srgbClr val="CC0000"/>
                        </a:highlight>
                      </a:endParaRPr>
                    </a:p>
                  </a:txBody>
                  <a:tcPr marT="91425" marB="91425" marR="91425" marL="91425"/>
                </a:tc>
              </a:tr>
              <a:tr h="381000">
                <a:tc>
                  <a:txBody>
                    <a:bodyPr/>
                    <a:lstStyle/>
                    <a:p>
                      <a:pPr indent="0" lvl="0" marL="0" rtl="0" algn="ctr">
                        <a:spcBef>
                          <a:spcPts val="0"/>
                        </a:spcBef>
                        <a:spcAft>
                          <a:spcPts val="0"/>
                        </a:spcAft>
                        <a:buNone/>
                      </a:pPr>
                      <a:r>
                        <a:rPr b="1" lang="en-US">
                          <a:solidFill>
                            <a:schemeClr val="lt1"/>
                          </a:solidFill>
                        </a:rPr>
                        <a:t>Repeatable read</a:t>
                      </a:r>
                      <a:endParaRPr b="1">
                        <a:solidFill>
                          <a:schemeClr val="lt1"/>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lt1"/>
                          </a:solidFill>
                          <a:highlight>
                            <a:srgbClr val="6AA84F"/>
                          </a:highlight>
                        </a:rPr>
                        <a:t>Nie występują</a:t>
                      </a:r>
                      <a:endParaRPr>
                        <a:solidFill>
                          <a:srgbClr val="93C47D"/>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lt1"/>
                          </a:solidFill>
                          <a:highlight>
                            <a:srgbClr val="6AA84F"/>
                          </a:highlight>
                        </a:rPr>
                        <a:t>Nie występują</a:t>
                      </a:r>
                      <a:endParaRPr>
                        <a:solidFill>
                          <a:srgbClr val="93C47D"/>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rgbClr val="EBEDEE"/>
                          </a:solidFill>
                          <a:highlight>
                            <a:srgbClr val="CC0000"/>
                          </a:highlight>
                        </a:rPr>
                        <a:t>Możliwe</a:t>
                      </a:r>
                      <a:endParaRPr>
                        <a:solidFill>
                          <a:srgbClr val="EBEDEE"/>
                        </a:solidFill>
                        <a:highlight>
                          <a:srgbClr val="CC0000"/>
                        </a:highlight>
                      </a:endParaRPr>
                    </a:p>
                  </a:txBody>
                  <a:tcPr marT="91425" marB="91425" marR="91425" marL="91425"/>
                </a:tc>
              </a:tr>
              <a:tr h="379225">
                <a:tc>
                  <a:txBody>
                    <a:bodyPr/>
                    <a:lstStyle/>
                    <a:p>
                      <a:pPr indent="0" lvl="0" marL="0" rtl="0" algn="ctr">
                        <a:spcBef>
                          <a:spcPts val="0"/>
                        </a:spcBef>
                        <a:spcAft>
                          <a:spcPts val="0"/>
                        </a:spcAft>
                        <a:buNone/>
                      </a:pPr>
                      <a:r>
                        <a:rPr b="1" lang="en-US">
                          <a:solidFill>
                            <a:schemeClr val="lt1"/>
                          </a:solidFill>
                        </a:rPr>
                        <a:t>Serializable</a:t>
                      </a:r>
                      <a:endParaRPr b="1">
                        <a:solidFill>
                          <a:schemeClr val="lt1"/>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lt1"/>
                          </a:solidFill>
                          <a:highlight>
                            <a:srgbClr val="6AA84F"/>
                          </a:highlight>
                        </a:rPr>
                        <a:t>Nie występują</a:t>
                      </a:r>
                      <a:endParaRPr>
                        <a:solidFill>
                          <a:srgbClr val="93C47D"/>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lt1"/>
                          </a:solidFill>
                          <a:highlight>
                            <a:srgbClr val="6AA84F"/>
                          </a:highlight>
                        </a:rPr>
                        <a:t>Nie występują</a:t>
                      </a:r>
                      <a:endParaRPr>
                        <a:solidFill>
                          <a:srgbClr val="93C47D"/>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lt1"/>
                          </a:solidFill>
                          <a:highlight>
                            <a:srgbClr val="6AA84F"/>
                          </a:highlight>
                        </a:rPr>
                        <a:t>Nie występują</a:t>
                      </a:r>
                      <a:endParaRPr>
                        <a:solidFill>
                          <a:srgbClr val="93C47D"/>
                        </a:solidFill>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g27d358dd26e_0_200"/>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Anomalie</a:t>
            </a:r>
            <a:endParaRPr/>
          </a:p>
        </p:txBody>
      </p:sp>
      <p:sp>
        <p:nvSpPr>
          <p:cNvPr id="398" name="Google Shape;398;g27d358dd26e_0_200"/>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M</a:t>
            </a:r>
            <a:r>
              <a:rPr lang="en-US"/>
              <a:t>ogą wystąpić w bazach danych podczas współbieżnego (równoległego) wykonywania transakcji.</a:t>
            </a:r>
            <a:endParaRPr/>
          </a:p>
          <a:p>
            <a:pPr indent="-371475" lvl="0" marL="457200" rtl="0" algn="l">
              <a:spcBef>
                <a:spcPts val="1000"/>
              </a:spcBef>
              <a:spcAft>
                <a:spcPts val="0"/>
              </a:spcAft>
              <a:buSzPts val="2250"/>
              <a:buChar char="•"/>
            </a:pPr>
            <a:r>
              <a:rPr lang="en-US"/>
              <a:t>Brudne odczyty </a:t>
            </a:r>
            <a:endParaRPr/>
          </a:p>
          <a:p>
            <a:pPr indent="-371475" lvl="0" marL="457200" rtl="0" algn="l">
              <a:spcBef>
                <a:spcPts val="0"/>
              </a:spcBef>
              <a:spcAft>
                <a:spcPts val="0"/>
              </a:spcAft>
              <a:buSzPts val="2250"/>
              <a:buChar char="•"/>
            </a:pPr>
            <a:r>
              <a:rPr lang="en-US"/>
              <a:t>Niespójne odczyty</a:t>
            </a:r>
            <a:endParaRPr/>
          </a:p>
          <a:p>
            <a:pPr indent="-371475" lvl="0" marL="457200" rtl="0" algn="l">
              <a:spcBef>
                <a:spcPts val="0"/>
              </a:spcBef>
              <a:spcAft>
                <a:spcPts val="0"/>
              </a:spcAft>
              <a:buSzPts val="2250"/>
              <a:buChar char="•"/>
            </a:pPr>
            <a:r>
              <a:rPr lang="en-US"/>
              <a:t>Fantomy</a:t>
            </a:r>
            <a:endParaRPr/>
          </a:p>
        </p:txBody>
      </p:sp>
      <p:sp>
        <p:nvSpPr>
          <p:cNvPr id="399" name="Google Shape;399;g27d358dd26e_0_200"/>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27d358dd26e_0_210"/>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Dirty Reads</a:t>
            </a:r>
            <a:endParaRPr/>
          </a:p>
        </p:txBody>
      </p:sp>
      <p:sp>
        <p:nvSpPr>
          <p:cNvPr id="406" name="Google Shape;406;g27d358dd26e_0_210"/>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Występuje, gdy jedna transakcja odczytuje dane zmienione przez inną transakcję, która jeszcze nie została zatwierdzona (commit).</a:t>
            </a:r>
            <a:endParaRPr/>
          </a:p>
          <a:p>
            <a:pPr indent="0" lvl="0" marL="0" rtl="0" algn="l">
              <a:spcBef>
                <a:spcPts val="1000"/>
              </a:spcBef>
              <a:spcAft>
                <a:spcPts val="0"/>
              </a:spcAft>
              <a:buNone/>
            </a:pPr>
            <a:r>
              <a:rPr lang="en-US"/>
              <a:t>Problem polega na tym, że jeśli ta druga transakcja zostanie ostatecznie cofnięta (rollback), pierwsza transakcja odczytała dane, które nigdy nie zostały oficjalnie zapisane w bazie, czyli "brudne" dane.</a:t>
            </a:r>
            <a:endParaRPr/>
          </a:p>
        </p:txBody>
      </p:sp>
      <p:sp>
        <p:nvSpPr>
          <p:cNvPr id="407" name="Google Shape;407;g27d358dd26e_0_210"/>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27d358dd26e_0_231"/>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Dirty Reads - wizualizacja</a:t>
            </a:r>
            <a:endParaRPr/>
          </a:p>
        </p:txBody>
      </p:sp>
      <p:sp>
        <p:nvSpPr>
          <p:cNvPr id="414" name="Google Shape;414;g27d358dd26e_0_231"/>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15" name="Google Shape;415;g27d358dd26e_0_231"/>
          <p:cNvPicPr preferRelativeResize="0"/>
          <p:nvPr/>
        </p:nvPicPr>
        <p:blipFill>
          <a:blip r:embed="rId3">
            <a:alphaModFix/>
          </a:blip>
          <a:stretch>
            <a:fillRect/>
          </a:stretch>
        </p:blipFill>
        <p:spPr>
          <a:xfrm>
            <a:off x="4214813" y="2097218"/>
            <a:ext cx="3762375" cy="3914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g27d358dd26e_0_217"/>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Non-Repeatable Reads</a:t>
            </a:r>
            <a:endParaRPr/>
          </a:p>
        </p:txBody>
      </p:sp>
      <p:sp>
        <p:nvSpPr>
          <p:cNvPr id="422" name="Google Shape;422;g27d358dd26e_0_217"/>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Występuje, gdy w trakcie trwania jednej transakcji, odczytywany wielokrotnie ten sam wiersz daje różne wyniki, ponieważ wiersz ten został zmodyfikowany przez inną transakcję.</a:t>
            </a:r>
            <a:endParaRPr/>
          </a:p>
          <a:p>
            <a:pPr indent="0" lvl="0" marL="0" rtl="0" algn="l">
              <a:spcBef>
                <a:spcPts val="1000"/>
              </a:spcBef>
              <a:spcAft>
                <a:spcPts val="0"/>
              </a:spcAft>
              <a:buNone/>
            </a:pPr>
            <a:r>
              <a:rPr b="1" lang="en-US"/>
              <a:t>Przykład:</a:t>
            </a:r>
            <a:r>
              <a:rPr lang="en-US"/>
              <a:t> Gdy transakcja A odczytuje wiersz, następnie transakcja B modyfikuje ten wiersz i dokonuje commitu, a następnie transakcja A ponownie odczytuje ten sam wiersz i otrzymuje różne dane.</a:t>
            </a:r>
            <a:endParaRPr/>
          </a:p>
        </p:txBody>
      </p:sp>
      <p:sp>
        <p:nvSpPr>
          <p:cNvPr id="423" name="Google Shape;423;g27d358dd26e_0_217"/>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g27d358dd26e_0_238"/>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Non-Repeatable Reads - wizualizacja</a:t>
            </a:r>
            <a:endParaRPr/>
          </a:p>
        </p:txBody>
      </p:sp>
      <p:sp>
        <p:nvSpPr>
          <p:cNvPr id="430" name="Google Shape;430;g27d358dd26e_0_238"/>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31" name="Google Shape;431;g27d358dd26e_0_238"/>
          <p:cNvPicPr preferRelativeResize="0"/>
          <p:nvPr/>
        </p:nvPicPr>
        <p:blipFill>
          <a:blip r:embed="rId3">
            <a:alphaModFix/>
          </a:blip>
          <a:stretch>
            <a:fillRect/>
          </a:stretch>
        </p:blipFill>
        <p:spPr>
          <a:xfrm>
            <a:off x="4584625" y="2097225"/>
            <a:ext cx="3019600" cy="3753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27d358dd26e_0_224"/>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Phantom Reads</a:t>
            </a:r>
            <a:endParaRPr/>
          </a:p>
        </p:txBody>
      </p:sp>
      <p:sp>
        <p:nvSpPr>
          <p:cNvPr id="438" name="Google Shape;438;g27d358dd26e_0_224"/>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Występują, gdy w trakcie trwania jednej transakcji nowe wiersze są dodawane lub usuwane przez inną transakcję, powodując, że kolejne zapytania w pierwotnej transakcji zwracają różne zestawy wierszy.</a:t>
            </a:r>
            <a:endParaRPr/>
          </a:p>
          <a:p>
            <a:pPr indent="0" lvl="0" marL="0" rtl="0" algn="l">
              <a:spcBef>
                <a:spcPts val="1000"/>
              </a:spcBef>
              <a:spcAft>
                <a:spcPts val="0"/>
              </a:spcAft>
              <a:buNone/>
            </a:pPr>
            <a:r>
              <a:rPr b="1" lang="en-US"/>
              <a:t>Przykład: </a:t>
            </a:r>
            <a:r>
              <a:rPr lang="en-US"/>
              <a:t>Gdy transakcja A odczytuje zbiór wierszy spełniających pewne kryterium, a transakcja B w międzyczasie dodaje nowe wiersze spełniające to kryterium i dokonuje commitu. Gdy transakcja A ponownie wykona to samo zapytanie, zobaczy dodatkowe "fantomowe" wiersze.</a:t>
            </a:r>
            <a:endParaRPr/>
          </a:p>
        </p:txBody>
      </p:sp>
      <p:sp>
        <p:nvSpPr>
          <p:cNvPr id="439" name="Google Shape;439;g27d358dd26e_0_224"/>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g27d358dd26e_0_245"/>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Phantom Reads - wizualizacja</a:t>
            </a:r>
            <a:endParaRPr/>
          </a:p>
        </p:txBody>
      </p:sp>
      <p:sp>
        <p:nvSpPr>
          <p:cNvPr id="446" name="Google Shape;446;g27d358dd26e_0_245"/>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47" name="Google Shape;447;g27d358dd26e_0_245"/>
          <p:cNvPicPr preferRelativeResize="0"/>
          <p:nvPr/>
        </p:nvPicPr>
        <p:blipFill>
          <a:blip r:embed="rId3">
            <a:alphaModFix/>
          </a:blip>
          <a:stretch>
            <a:fillRect/>
          </a:stretch>
        </p:blipFill>
        <p:spPr>
          <a:xfrm>
            <a:off x="3324938" y="2360363"/>
            <a:ext cx="4981575" cy="2619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g27d358dd26e_0_154"/>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Read Uncommitted</a:t>
            </a:r>
            <a:endParaRPr/>
          </a:p>
        </p:txBody>
      </p:sp>
      <p:sp>
        <p:nvSpPr>
          <p:cNvPr id="454" name="Google Shape;454;g27d358dd26e_0_154"/>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Najniższy poziom izolacji.</a:t>
            </a:r>
            <a:endParaRPr/>
          </a:p>
          <a:p>
            <a:pPr indent="0" lvl="0" marL="0" rtl="0" algn="l">
              <a:spcBef>
                <a:spcPts val="1000"/>
              </a:spcBef>
              <a:spcAft>
                <a:spcPts val="0"/>
              </a:spcAft>
              <a:buNone/>
            </a:pPr>
            <a:r>
              <a:rPr lang="en-US"/>
              <a:t>Transakcje mogą odczytywać niezatwierdzone dane z innych transakcji (tzw. brudne odczyty).</a:t>
            </a:r>
            <a:endParaRPr/>
          </a:p>
          <a:p>
            <a:pPr indent="0" lvl="0" marL="0" rtl="0" algn="l">
              <a:spcBef>
                <a:spcPts val="1000"/>
              </a:spcBef>
              <a:spcAft>
                <a:spcPts val="0"/>
              </a:spcAft>
              <a:buNone/>
            </a:pPr>
            <a:r>
              <a:rPr lang="en-US"/>
              <a:t>Jest podatny na wszystkie główne problemy: brudne odczyty, niespójne analizy (non-repeatable reads) oraz fantomy (phantom reads).</a:t>
            </a:r>
            <a:endParaRPr/>
          </a:p>
        </p:txBody>
      </p:sp>
      <p:sp>
        <p:nvSpPr>
          <p:cNvPr id="455" name="Google Shape;455;g27d358dd26e_0_154"/>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g27d358dd26e_0_161"/>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Read Committed</a:t>
            </a:r>
            <a:endParaRPr/>
          </a:p>
        </p:txBody>
      </p:sp>
      <p:sp>
        <p:nvSpPr>
          <p:cNvPr id="462" name="Google Shape;462;g27d358dd26e_0_161"/>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t>Transakcje mogą odczytywać tylko zatwierdzone dane z innych transakcji.</a:t>
            </a:r>
            <a:endParaRPr/>
          </a:p>
          <a:p>
            <a:pPr indent="0" lvl="0" marL="0" rtl="0" algn="l">
              <a:spcBef>
                <a:spcPts val="1000"/>
              </a:spcBef>
              <a:spcAft>
                <a:spcPts val="0"/>
              </a:spcAft>
              <a:buClr>
                <a:schemeClr val="dk1"/>
              </a:buClr>
              <a:buSzPts val="1100"/>
              <a:buFont typeface="Arial"/>
              <a:buNone/>
            </a:pPr>
            <a:r>
              <a:rPr lang="en-US"/>
              <a:t>Zabezpiecza przed brudnymi odczytami.</a:t>
            </a:r>
            <a:endParaRPr/>
          </a:p>
          <a:p>
            <a:pPr indent="0" lvl="0" marL="0" rtl="0" algn="l">
              <a:spcBef>
                <a:spcPts val="1000"/>
              </a:spcBef>
              <a:spcAft>
                <a:spcPts val="0"/>
              </a:spcAft>
              <a:buClr>
                <a:schemeClr val="dk1"/>
              </a:buClr>
              <a:buSzPts val="1100"/>
              <a:buFont typeface="Arial"/>
              <a:buNone/>
            </a:pPr>
            <a:r>
              <a:rPr lang="en-US"/>
              <a:t>Nadal jest podatny na niepowtarzalne odczyty oraz fantomy.</a:t>
            </a:r>
            <a:endParaRPr/>
          </a:p>
          <a:p>
            <a:pPr indent="0" lvl="0" marL="0" rtl="0" algn="l">
              <a:spcBef>
                <a:spcPts val="1000"/>
              </a:spcBef>
              <a:spcAft>
                <a:spcPts val="0"/>
              </a:spcAft>
              <a:buNone/>
            </a:pPr>
            <a:r>
              <a:t/>
            </a:r>
            <a:endParaRPr/>
          </a:p>
        </p:txBody>
      </p:sp>
      <p:sp>
        <p:nvSpPr>
          <p:cNvPr id="463" name="Google Shape;463;g27d358dd26e_0_161"/>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27d358dd26e_0_0"/>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Czym są transakcje?</a:t>
            </a:r>
            <a:endParaRPr/>
          </a:p>
        </p:txBody>
      </p:sp>
      <p:sp>
        <p:nvSpPr>
          <p:cNvPr id="254" name="Google Shape;254;g27d358dd26e_0_0"/>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Transakcje to mechanizm, który pozwala na grupowanie jednego lub więcej poleceń SQL w jednej jednostce pracy. Transakcje są używane do zapewnienia integralności danych w bazie danych.</a:t>
            </a:r>
            <a:endParaRPr/>
          </a:p>
        </p:txBody>
      </p:sp>
      <p:sp>
        <p:nvSpPr>
          <p:cNvPr id="255" name="Google Shape;255;g27d358dd26e_0_0"/>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g27d358dd26e_0_168"/>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Repeatable Read</a:t>
            </a:r>
            <a:endParaRPr/>
          </a:p>
        </p:txBody>
      </p:sp>
      <p:sp>
        <p:nvSpPr>
          <p:cNvPr id="470" name="Google Shape;470;g27d358dd26e_0_168"/>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t>Oferuje wszystkie gwarancje poziomu "Read Committed" i dodatkowo zapewnia, że jeśli transakcja odczytuje wiersz danych, ten wiersz nie zostanie zmieniony przez inną transakcję do czasu zakończenia pierwszej transakcji.</a:t>
            </a:r>
            <a:endParaRPr/>
          </a:p>
          <a:p>
            <a:pPr indent="0" lvl="0" marL="0" rtl="0" algn="l">
              <a:spcBef>
                <a:spcPts val="1000"/>
              </a:spcBef>
              <a:spcAft>
                <a:spcPts val="0"/>
              </a:spcAft>
              <a:buClr>
                <a:schemeClr val="dk1"/>
              </a:buClr>
              <a:buSzPts val="1100"/>
              <a:buFont typeface="Arial"/>
              <a:buNone/>
            </a:pPr>
            <a:r>
              <a:rPr lang="en-US"/>
              <a:t>Zabezpiecza przed brudnymi odczytami i niepowtarzalnymi odczytami.</a:t>
            </a:r>
            <a:endParaRPr/>
          </a:p>
          <a:p>
            <a:pPr indent="0" lvl="0" marL="0" rtl="0" algn="l">
              <a:spcBef>
                <a:spcPts val="1000"/>
              </a:spcBef>
              <a:spcAft>
                <a:spcPts val="0"/>
              </a:spcAft>
              <a:buClr>
                <a:schemeClr val="dk1"/>
              </a:buClr>
              <a:buSzPts val="1100"/>
              <a:buFont typeface="Arial"/>
              <a:buNone/>
            </a:pPr>
            <a:r>
              <a:rPr lang="en-US"/>
              <a:t>Jednakże w niektórych systemach może nadal być podatny na fantomy.</a:t>
            </a:r>
            <a:endParaRPr/>
          </a:p>
          <a:p>
            <a:pPr indent="0" lvl="0" marL="0" rtl="0" algn="l">
              <a:spcBef>
                <a:spcPts val="1000"/>
              </a:spcBef>
              <a:spcAft>
                <a:spcPts val="0"/>
              </a:spcAft>
              <a:buNone/>
            </a:pPr>
            <a:r>
              <a:t/>
            </a:r>
            <a:endParaRPr/>
          </a:p>
        </p:txBody>
      </p:sp>
      <p:sp>
        <p:nvSpPr>
          <p:cNvPr id="471" name="Google Shape;471;g27d358dd26e_0_168"/>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g27d358dd26e_0_179"/>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Serializable</a:t>
            </a:r>
            <a:endParaRPr/>
          </a:p>
        </p:txBody>
      </p:sp>
      <p:sp>
        <p:nvSpPr>
          <p:cNvPr id="478" name="Google Shape;478;g27d358dd26e_0_179"/>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t>Najwyższy poziom izolacji.</a:t>
            </a:r>
            <a:endParaRPr/>
          </a:p>
          <a:p>
            <a:pPr indent="0" lvl="0" marL="0" rtl="0" algn="l">
              <a:spcBef>
                <a:spcPts val="1000"/>
              </a:spcBef>
              <a:spcAft>
                <a:spcPts val="0"/>
              </a:spcAft>
              <a:buClr>
                <a:schemeClr val="dk1"/>
              </a:buClr>
              <a:buSzPts val="1100"/>
              <a:buFont typeface="Arial"/>
              <a:buNone/>
            </a:pPr>
            <a:r>
              <a:rPr lang="en-US"/>
              <a:t>Gwarantuje, że transakcje są wykonywane w sposób szeregowy, tak jakby były wykonywane jedna po drugiej, co eliminuje wszystkie powyższe anomalie.</a:t>
            </a:r>
            <a:endParaRPr/>
          </a:p>
          <a:p>
            <a:pPr indent="0" lvl="0" marL="0" rtl="0" algn="l">
              <a:spcBef>
                <a:spcPts val="1000"/>
              </a:spcBef>
              <a:spcAft>
                <a:spcPts val="0"/>
              </a:spcAft>
              <a:buClr>
                <a:schemeClr val="dk1"/>
              </a:buClr>
              <a:buSzPts val="1100"/>
              <a:buFont typeface="Arial"/>
              <a:buNone/>
            </a:pPr>
            <a:r>
              <a:rPr lang="en-US"/>
              <a:t>Zapobiega brudnym odczytom, nie</a:t>
            </a:r>
            <a:r>
              <a:rPr lang="en-US"/>
              <a:t>powtarzalnym odczytom</a:t>
            </a:r>
            <a:r>
              <a:rPr lang="en-US"/>
              <a:t> oraz fantomom.</a:t>
            </a:r>
            <a:endParaRPr/>
          </a:p>
          <a:p>
            <a:pPr indent="0" lvl="0" marL="0" rtl="0" algn="l">
              <a:spcBef>
                <a:spcPts val="1000"/>
              </a:spcBef>
              <a:spcAft>
                <a:spcPts val="0"/>
              </a:spcAft>
              <a:buNone/>
            </a:pPr>
            <a:r>
              <a:t/>
            </a:r>
            <a:endParaRPr/>
          </a:p>
        </p:txBody>
      </p:sp>
      <p:sp>
        <p:nvSpPr>
          <p:cNvPr id="479" name="Google Shape;479;g27d358dd26e_0_179"/>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g27d358dd26e_0_292"/>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Podzapytania</a:t>
            </a:r>
            <a:endParaRPr/>
          </a:p>
        </p:txBody>
      </p:sp>
      <p:sp>
        <p:nvSpPr>
          <p:cNvPr id="486" name="Google Shape;486;g27d358dd26e_0_292"/>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US"/>
              <a:t>Podzapytania, nazywane również subquery, są zapytaniami osadzonymi wewnątrz innego zapytania. Mogą one dostarczać dane, które zostaną użyte przez zewnętrzne zapytanie do dalszego przetwarzania. Podzapytania mogą pojawiać się w różnych miejscach zapytania głównego, w zależności od tego, jakiego rodzaju wartości są potrzebne.</a:t>
            </a:r>
            <a:endParaRPr/>
          </a:p>
        </p:txBody>
      </p:sp>
      <p:sp>
        <p:nvSpPr>
          <p:cNvPr id="487" name="Google Shape;487;g27d358dd26e_0_292"/>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g27d358dd26e_0_264"/>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Podzapytania - przykład 1, do filtrowania</a:t>
            </a:r>
            <a:endParaRPr/>
          </a:p>
        </p:txBody>
      </p:sp>
      <p:sp>
        <p:nvSpPr>
          <p:cNvPr id="494" name="Google Shape;494;g27d358dd26e_0_264"/>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Załóżmy, że chcemy znaleźć wszystkich klientów, którzy złożyli zamówienie. Możemy to osiągnąć poprzez sprawdzenie, czy CustomerID danego klienta pojawia się w tabeli Orders.</a:t>
            </a:r>
            <a:endParaRPr/>
          </a:p>
          <a:p>
            <a:pPr indent="0" lvl="0" marL="0" rtl="0" algn="ctr">
              <a:spcBef>
                <a:spcPts val="1000"/>
              </a:spcBef>
              <a:spcAft>
                <a:spcPts val="0"/>
              </a:spcAft>
              <a:buNone/>
            </a:pPr>
            <a:r>
              <a:rPr lang="en-US"/>
              <a:t>SELECT CustomerID, CustomerName</a:t>
            </a:r>
            <a:endParaRPr/>
          </a:p>
          <a:p>
            <a:pPr indent="0" lvl="0" marL="0" rtl="0" algn="ctr">
              <a:spcBef>
                <a:spcPts val="1000"/>
              </a:spcBef>
              <a:spcAft>
                <a:spcPts val="0"/>
              </a:spcAft>
              <a:buNone/>
            </a:pPr>
            <a:r>
              <a:rPr lang="en-US"/>
              <a:t>FROM Customers</a:t>
            </a:r>
            <a:endParaRPr/>
          </a:p>
          <a:p>
            <a:pPr indent="0" lvl="0" marL="0" rtl="0" algn="ctr">
              <a:spcBef>
                <a:spcPts val="1000"/>
              </a:spcBef>
              <a:spcAft>
                <a:spcPts val="0"/>
              </a:spcAft>
              <a:buNone/>
            </a:pPr>
            <a:r>
              <a:rPr lang="en-US"/>
              <a:t>WHERE CustomerID IN (</a:t>
            </a:r>
            <a:endParaRPr/>
          </a:p>
          <a:p>
            <a:pPr indent="0" lvl="0" marL="0" rtl="0" algn="ctr">
              <a:spcBef>
                <a:spcPts val="1000"/>
              </a:spcBef>
              <a:spcAft>
                <a:spcPts val="0"/>
              </a:spcAft>
              <a:buNone/>
            </a:pPr>
            <a:r>
              <a:rPr lang="en-US"/>
              <a:t>    SELECT DISTINCT CustomerID FROM Orders)</a:t>
            </a:r>
            <a:endParaRPr/>
          </a:p>
        </p:txBody>
      </p:sp>
      <p:sp>
        <p:nvSpPr>
          <p:cNvPr id="495" name="Google Shape;495;g27d358dd26e_0_264"/>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g27d358dd26e_0_299"/>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Podzapytania - przykład 2, jako kolumna</a:t>
            </a:r>
            <a:endParaRPr/>
          </a:p>
        </p:txBody>
      </p:sp>
      <p:sp>
        <p:nvSpPr>
          <p:cNvPr id="502" name="Google Shape;502;g27d358dd26e_0_299"/>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Zapytanie ile zamówień zostało wykonanych przez poszczególne firmy.</a:t>
            </a:r>
            <a:endParaRPr/>
          </a:p>
          <a:p>
            <a:pPr indent="0" lvl="0" marL="0" rtl="0" algn="ctr">
              <a:spcBef>
                <a:spcPts val="1000"/>
              </a:spcBef>
              <a:spcAft>
                <a:spcPts val="0"/>
              </a:spcAft>
              <a:buClr>
                <a:schemeClr val="dk1"/>
              </a:buClr>
              <a:buSzPts val="1100"/>
              <a:buFont typeface="Arial"/>
              <a:buNone/>
            </a:pPr>
            <a:r>
              <a:rPr lang="en-US"/>
              <a:t>SELECT CustomerName, </a:t>
            </a:r>
            <a:endParaRPr/>
          </a:p>
          <a:p>
            <a:pPr indent="0" lvl="0" marL="0" rtl="0" algn="ctr">
              <a:spcBef>
                <a:spcPts val="1000"/>
              </a:spcBef>
              <a:spcAft>
                <a:spcPts val="0"/>
              </a:spcAft>
              <a:buNone/>
            </a:pPr>
            <a:r>
              <a:rPr lang="en-US"/>
              <a:t>       (SELECT COUNT(*) FROM Orders </a:t>
            </a:r>
            <a:endParaRPr/>
          </a:p>
          <a:p>
            <a:pPr indent="0" lvl="0" marL="0" rtl="0" algn="ctr">
              <a:spcBef>
                <a:spcPts val="1000"/>
              </a:spcBef>
              <a:spcAft>
                <a:spcPts val="0"/>
              </a:spcAft>
              <a:buClr>
                <a:schemeClr val="dk1"/>
              </a:buClr>
              <a:buSzPts val="1100"/>
              <a:buFont typeface="Arial"/>
              <a:buNone/>
            </a:pPr>
            <a:r>
              <a:rPr lang="en-US"/>
              <a:t>WHERE Orders.CustomerID = Customers.CustomerID) AS OrderCount </a:t>
            </a:r>
            <a:endParaRPr/>
          </a:p>
          <a:p>
            <a:pPr indent="0" lvl="0" marL="0" rtl="0" algn="ctr">
              <a:spcBef>
                <a:spcPts val="1000"/>
              </a:spcBef>
              <a:spcAft>
                <a:spcPts val="0"/>
              </a:spcAft>
              <a:buClr>
                <a:schemeClr val="dk1"/>
              </a:buClr>
              <a:buSzPts val="1100"/>
              <a:buFont typeface="Arial"/>
              <a:buNone/>
            </a:pPr>
            <a:r>
              <a:rPr lang="en-US"/>
              <a:t>FROM Customers;</a:t>
            </a:r>
            <a:endParaRPr/>
          </a:p>
          <a:p>
            <a:pPr indent="0" lvl="0" marL="0" rtl="0" algn="ctr">
              <a:spcBef>
                <a:spcPts val="1000"/>
              </a:spcBef>
              <a:spcAft>
                <a:spcPts val="0"/>
              </a:spcAft>
              <a:buNone/>
            </a:pPr>
            <a:r>
              <a:t/>
            </a:r>
            <a:endParaRPr/>
          </a:p>
        </p:txBody>
      </p:sp>
      <p:sp>
        <p:nvSpPr>
          <p:cNvPr id="503" name="Google Shape;503;g27d358dd26e_0_299"/>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g27d358dd26e_0_315"/>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Podzapytania - przykład 3, jako inna tabela</a:t>
            </a:r>
            <a:endParaRPr/>
          </a:p>
        </p:txBody>
      </p:sp>
      <p:sp>
        <p:nvSpPr>
          <p:cNvPr id="510" name="Google Shape;510;g27d358dd26e_0_315"/>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Zapytanie ile zamówień zostało wykonanych przez poszczególne firmy.</a:t>
            </a:r>
            <a:endParaRPr/>
          </a:p>
          <a:p>
            <a:pPr indent="0" lvl="0" marL="0" rtl="0" algn="ctr">
              <a:spcBef>
                <a:spcPts val="1000"/>
              </a:spcBef>
              <a:spcAft>
                <a:spcPts val="0"/>
              </a:spcAft>
              <a:buNone/>
            </a:pPr>
            <a:r>
              <a:rPr lang="en-US"/>
              <a:t>SELECT CustomerName, OrderCount</a:t>
            </a:r>
            <a:endParaRPr/>
          </a:p>
          <a:p>
            <a:pPr indent="0" lvl="0" marL="0" rtl="0" algn="ctr">
              <a:spcBef>
                <a:spcPts val="1000"/>
              </a:spcBef>
              <a:spcAft>
                <a:spcPts val="0"/>
              </a:spcAft>
              <a:buNone/>
            </a:pPr>
            <a:r>
              <a:rPr lang="en-US"/>
              <a:t>FROM Customers, </a:t>
            </a:r>
            <a:endParaRPr/>
          </a:p>
          <a:p>
            <a:pPr indent="0" lvl="0" marL="0" rtl="0" algn="ctr">
              <a:spcBef>
                <a:spcPts val="1000"/>
              </a:spcBef>
              <a:spcAft>
                <a:spcPts val="0"/>
              </a:spcAft>
              <a:buNone/>
            </a:pPr>
            <a:r>
              <a:rPr lang="en-US"/>
              <a:t>     (SELECT CustomerID, COUNT(*) as OrderCount FROM Orders GROUP BY CustomerID) as Subquery </a:t>
            </a:r>
            <a:endParaRPr/>
          </a:p>
          <a:p>
            <a:pPr indent="0" lvl="0" marL="0" rtl="0" algn="ctr">
              <a:spcBef>
                <a:spcPts val="1000"/>
              </a:spcBef>
              <a:spcAft>
                <a:spcPts val="0"/>
              </a:spcAft>
              <a:buNone/>
            </a:pPr>
            <a:r>
              <a:rPr lang="en-US"/>
              <a:t>WHERE Customers.CustomerID = Subquery.CustomerID;</a:t>
            </a:r>
            <a:endParaRPr/>
          </a:p>
          <a:p>
            <a:pPr indent="0" lvl="0" marL="0" rtl="0" algn="l">
              <a:spcBef>
                <a:spcPts val="1000"/>
              </a:spcBef>
              <a:spcAft>
                <a:spcPts val="0"/>
              </a:spcAft>
              <a:buNone/>
            </a:pPr>
            <a:r>
              <a:t/>
            </a:r>
            <a:endParaRPr/>
          </a:p>
        </p:txBody>
      </p:sp>
      <p:sp>
        <p:nvSpPr>
          <p:cNvPr id="511" name="Google Shape;511;g27d358dd26e_0_315"/>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g27d358dd26e_0_308"/>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Podzapytania versus łączenia cz. 1</a:t>
            </a:r>
            <a:endParaRPr/>
          </a:p>
        </p:txBody>
      </p:sp>
      <p:sp>
        <p:nvSpPr>
          <p:cNvPr id="518" name="Google Shape;518;g27d358dd26e_0_308"/>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519" name="Google Shape;519;g27d358dd26e_0_308"/>
          <p:cNvGraphicFramePr/>
          <p:nvPr/>
        </p:nvGraphicFramePr>
        <p:xfrm>
          <a:off x="952500" y="2476500"/>
          <a:ext cx="3000000" cy="3000000"/>
        </p:xfrm>
        <a:graphic>
          <a:graphicData uri="http://schemas.openxmlformats.org/drawingml/2006/table">
            <a:tbl>
              <a:tblPr>
                <a:noFill/>
                <a:tableStyleId>{7E681DB6-FF71-4E41-BF56-57F4AA14A491}</a:tableStyleId>
              </a:tblPr>
              <a:tblGrid>
                <a:gridCol w="3429000"/>
                <a:gridCol w="3429000"/>
                <a:gridCol w="3429000"/>
              </a:tblGrid>
              <a:tr h="381000">
                <a:tc>
                  <a:txBody>
                    <a:bodyPr/>
                    <a:lstStyle/>
                    <a:p>
                      <a:pPr indent="0" lvl="0" marL="0" rtl="0" algn="ctr">
                        <a:spcBef>
                          <a:spcPts val="0"/>
                        </a:spcBef>
                        <a:spcAft>
                          <a:spcPts val="0"/>
                        </a:spcAft>
                        <a:buNone/>
                      </a:pPr>
                      <a:r>
                        <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b="1" lang="en-US">
                          <a:solidFill>
                            <a:schemeClr val="lt1"/>
                          </a:solidFill>
                        </a:rPr>
                        <a:t>Podzapytanie</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US">
                          <a:solidFill>
                            <a:schemeClr val="lt1"/>
                          </a:solidFill>
                        </a:rPr>
                        <a:t>Łączenie (join)</a:t>
                      </a:r>
                      <a:endParaRPr b="1">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US">
                          <a:solidFill>
                            <a:schemeClr val="lt1"/>
                          </a:solidFill>
                        </a:rPr>
                        <a:t>Definicja</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lang="en-US">
                          <a:solidFill>
                            <a:schemeClr val="lt1"/>
                          </a:solidFill>
                        </a:rPr>
                        <a:t>Podzapytania to zapytania osadzone wewnątrz innego zapytania. Mogą one dostarczać wartości do zewnętrznego zapytania.</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US">
                          <a:solidFill>
                            <a:schemeClr val="lt1"/>
                          </a:solidFill>
                        </a:rPr>
                        <a:t>Łączenia łączą wiersze z dwóch lub więcej tabel na podstawie wspólnego kryterium (zwykle klucza obcego i głównego klucza).</a:t>
                      </a:r>
                      <a:endParaRPr>
                        <a:solidFill>
                          <a:schemeClr val="lt1"/>
                        </a:solidFill>
                      </a:endParaRPr>
                    </a:p>
                  </a:txBody>
                  <a:tcPr marT="91425" marB="91425" marR="91425" marL="91425"/>
                </a:tc>
              </a:tr>
              <a:tr h="100000">
                <a:tc>
                  <a:txBody>
                    <a:bodyPr/>
                    <a:lstStyle/>
                    <a:p>
                      <a:pPr indent="0" lvl="0" marL="0" rtl="0" algn="ctr">
                        <a:spcBef>
                          <a:spcPts val="0"/>
                        </a:spcBef>
                        <a:spcAft>
                          <a:spcPts val="0"/>
                        </a:spcAft>
                        <a:buNone/>
                      </a:pPr>
                      <a:r>
                        <a:rPr b="1" lang="en-US">
                          <a:solidFill>
                            <a:schemeClr val="lt1"/>
                          </a:solidFill>
                        </a:rPr>
                        <a:t>Zastosowanie</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lang="en-US">
                          <a:solidFill>
                            <a:schemeClr val="lt1"/>
                          </a:solidFill>
                        </a:rPr>
                        <a:t>Podzapytania są często używane, gdy potrzebujemy filtrować lub sortować dane na podstawie wartości, które są wynikiem innego zapytania.</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US">
                          <a:solidFill>
                            <a:schemeClr val="lt1"/>
                          </a:solidFill>
                        </a:rPr>
                        <a:t>Idealne do łączenia powiązanych tabel i prezentowania skonsolidowanych informacji.</a:t>
                      </a:r>
                      <a:endParaRPr>
                        <a:solidFill>
                          <a:schemeClr val="lt1"/>
                        </a:solidFill>
                      </a:endParaRPr>
                    </a:p>
                  </a:txBody>
                  <a:tcPr marT="91425" marB="91425" marR="91425" marL="91425"/>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g27d358dd26e_0_345"/>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Podzapytania versus łączenia cz. 2</a:t>
            </a:r>
            <a:endParaRPr/>
          </a:p>
        </p:txBody>
      </p:sp>
      <p:sp>
        <p:nvSpPr>
          <p:cNvPr id="526" name="Google Shape;526;g27d358dd26e_0_345"/>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527" name="Google Shape;527;g27d358dd26e_0_345"/>
          <p:cNvGraphicFramePr/>
          <p:nvPr/>
        </p:nvGraphicFramePr>
        <p:xfrm>
          <a:off x="952500" y="2476500"/>
          <a:ext cx="3000000" cy="3000000"/>
        </p:xfrm>
        <a:graphic>
          <a:graphicData uri="http://schemas.openxmlformats.org/drawingml/2006/table">
            <a:tbl>
              <a:tblPr>
                <a:noFill/>
                <a:tableStyleId>{7E681DB6-FF71-4E41-BF56-57F4AA14A491}</a:tableStyleId>
              </a:tblPr>
              <a:tblGrid>
                <a:gridCol w="3429000"/>
                <a:gridCol w="3429000"/>
                <a:gridCol w="3429000"/>
              </a:tblGrid>
              <a:tr h="381000">
                <a:tc>
                  <a:txBody>
                    <a:bodyPr/>
                    <a:lstStyle/>
                    <a:p>
                      <a:pPr indent="0" lvl="0" marL="0" rtl="0" algn="ctr">
                        <a:spcBef>
                          <a:spcPts val="0"/>
                        </a:spcBef>
                        <a:spcAft>
                          <a:spcPts val="0"/>
                        </a:spcAft>
                        <a:buNone/>
                      </a:pPr>
                      <a:r>
                        <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b="1" lang="en-US">
                          <a:solidFill>
                            <a:schemeClr val="lt1"/>
                          </a:solidFill>
                        </a:rPr>
                        <a:t>Podzapytanie</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US">
                          <a:solidFill>
                            <a:schemeClr val="lt1"/>
                          </a:solidFill>
                        </a:rPr>
                        <a:t>Łączenie (join)</a:t>
                      </a:r>
                      <a:endParaRPr b="1">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US">
                          <a:solidFill>
                            <a:schemeClr val="lt1"/>
                          </a:solidFill>
                        </a:rPr>
                        <a:t>Złożoność</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lang="en-US">
                          <a:solidFill>
                            <a:schemeClr val="lt1"/>
                          </a:solidFill>
                        </a:rPr>
                        <a:t>Mogą być bardziej czytelne dla początkujących, gdyż często prezentują krok po kroku proces przetwarzania danych.</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US">
                          <a:solidFill>
                            <a:schemeClr val="lt1"/>
                          </a:solidFill>
                        </a:rPr>
                        <a:t>Mogą być mniej intuicyjne dla początkujących, ale są bardziej standardowym podejściem do łączenia tabel. W przypadku wielu związków między tabelami, zapytania mogą stać się skomplikowane.</a:t>
                      </a:r>
                      <a:endParaRPr>
                        <a:solidFill>
                          <a:schemeClr val="lt1"/>
                        </a:solidFill>
                      </a:endParaRPr>
                    </a:p>
                  </a:txBody>
                  <a:tcPr marT="91425" marB="91425" marR="91425" marL="91425"/>
                </a:tc>
              </a:tr>
              <a:tr h="100000">
                <a:tc>
                  <a:txBody>
                    <a:bodyPr/>
                    <a:lstStyle/>
                    <a:p>
                      <a:pPr indent="0" lvl="0" marL="0" rtl="0" algn="ctr">
                        <a:spcBef>
                          <a:spcPts val="0"/>
                        </a:spcBef>
                        <a:spcAft>
                          <a:spcPts val="0"/>
                        </a:spcAft>
                        <a:buNone/>
                      </a:pPr>
                      <a:r>
                        <a:rPr b="1" lang="en-US">
                          <a:solidFill>
                            <a:schemeClr val="lt1"/>
                          </a:solidFill>
                        </a:rPr>
                        <a:t>Wydajność</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lang="en-US">
                          <a:solidFill>
                            <a:schemeClr val="lt1"/>
                          </a:solidFill>
                        </a:rPr>
                        <a:t>W niektórych przypadkach mogą być mniej wydajne niż łączenia, szczególnie gdy operujemy na dużych zbiorach danych.</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US">
                          <a:solidFill>
                            <a:schemeClr val="lt1"/>
                          </a:solidFill>
                        </a:rPr>
                        <a:t>Zwykle bardziej wydajne niż podzapytania, zwłaszcza w systemach RDBMS zoptymalizowanych do wykonywania operacji join.</a:t>
                      </a:r>
                      <a:endParaRPr>
                        <a:solidFill>
                          <a:schemeClr val="lt1"/>
                        </a:solidFill>
                      </a:endParaRPr>
                    </a:p>
                  </a:txBody>
                  <a:tcPr marT="91425" marB="91425" marR="91425" marL="91425"/>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g27d358dd26e_0_361"/>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Proponowane zastosowanie</a:t>
            </a:r>
            <a:endParaRPr/>
          </a:p>
        </p:txBody>
      </p:sp>
      <p:sp>
        <p:nvSpPr>
          <p:cNvPr id="534" name="Google Shape;534;g27d358dd26e_0_361"/>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535" name="Google Shape;535;g27d358dd26e_0_361"/>
          <p:cNvGraphicFramePr/>
          <p:nvPr/>
        </p:nvGraphicFramePr>
        <p:xfrm>
          <a:off x="952500" y="2476500"/>
          <a:ext cx="3000000" cy="3000000"/>
        </p:xfrm>
        <a:graphic>
          <a:graphicData uri="http://schemas.openxmlformats.org/drawingml/2006/table">
            <a:tbl>
              <a:tblPr>
                <a:noFill/>
                <a:tableStyleId>{7E681DB6-FF71-4E41-BF56-57F4AA14A491}</a:tableStyleId>
              </a:tblPr>
              <a:tblGrid>
                <a:gridCol w="3429000"/>
                <a:gridCol w="3429000"/>
                <a:gridCol w="3429000"/>
              </a:tblGrid>
              <a:tr h="381000">
                <a:tc>
                  <a:txBody>
                    <a:bodyPr/>
                    <a:lstStyle/>
                    <a:p>
                      <a:pPr indent="0" lvl="0" marL="0" rtl="0" algn="ctr">
                        <a:spcBef>
                          <a:spcPts val="0"/>
                        </a:spcBef>
                        <a:spcAft>
                          <a:spcPts val="0"/>
                        </a:spcAft>
                        <a:buNone/>
                      </a:pPr>
                      <a:r>
                        <a:rPr b="1" lang="en-US">
                          <a:solidFill>
                            <a:schemeClr val="lt1"/>
                          </a:solidFill>
                        </a:rPr>
                        <a:t>Scenariusz</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b="1" lang="en-US">
                          <a:solidFill>
                            <a:schemeClr val="lt1"/>
                          </a:solidFill>
                        </a:rPr>
                        <a:t>Opis</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US">
                          <a:solidFill>
                            <a:schemeClr val="lt1"/>
                          </a:solidFill>
                        </a:rPr>
                        <a:t>Rozwiązanie</a:t>
                      </a:r>
                      <a:endParaRPr b="1">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US">
                          <a:solidFill>
                            <a:schemeClr val="lt1"/>
                          </a:solidFill>
                        </a:rPr>
                        <a:t>Dla pojedynczych wartości</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lang="en-US">
                          <a:solidFill>
                            <a:schemeClr val="lt1"/>
                          </a:solidFill>
                        </a:rPr>
                        <a:t>Jeśli jest potrzeba uzyskania pojedynczej wartości (np. średniej, maksimum) z innej tabeli jako części kryterium filtrującego.</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US">
                          <a:solidFill>
                            <a:schemeClr val="lt1"/>
                          </a:solidFill>
                        </a:rPr>
                        <a:t>Podzapytanie</a:t>
                      </a:r>
                      <a:endParaRPr>
                        <a:solidFill>
                          <a:schemeClr val="lt1"/>
                        </a:solidFill>
                      </a:endParaRPr>
                    </a:p>
                  </a:txBody>
                  <a:tcPr marT="91425" marB="91425" marR="91425" marL="91425"/>
                </a:tc>
              </a:tr>
              <a:tr h="100000">
                <a:tc>
                  <a:txBody>
                    <a:bodyPr/>
                    <a:lstStyle/>
                    <a:p>
                      <a:pPr indent="0" lvl="0" marL="0" rtl="0" algn="ctr">
                        <a:spcBef>
                          <a:spcPts val="0"/>
                        </a:spcBef>
                        <a:spcAft>
                          <a:spcPts val="0"/>
                        </a:spcAft>
                        <a:buNone/>
                      </a:pPr>
                      <a:r>
                        <a:rPr b="1" lang="en-US">
                          <a:solidFill>
                            <a:schemeClr val="lt1"/>
                          </a:solidFill>
                        </a:rPr>
                        <a:t>Dla skomplikowanych relacji</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lang="en-US">
                          <a:solidFill>
                            <a:schemeClr val="lt1"/>
                          </a:solidFill>
                        </a:rPr>
                        <a:t>Jeśli łączone jest wiele tabel w celu uzyskania skomplikowanego zestawu wyników.</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US">
                          <a:solidFill>
                            <a:schemeClr val="lt1"/>
                          </a:solidFill>
                        </a:rPr>
                        <a:t>Łączenie (join)</a:t>
                      </a:r>
                      <a:endParaRPr>
                        <a:solidFill>
                          <a:schemeClr val="lt1"/>
                        </a:solidFill>
                      </a:endParaRPr>
                    </a:p>
                  </a:txBody>
                  <a:tcPr marT="91425" marB="91425" marR="91425" marL="91425"/>
                </a:tc>
              </a:tr>
              <a:tr h="100000">
                <a:tc>
                  <a:txBody>
                    <a:bodyPr/>
                    <a:lstStyle/>
                    <a:p>
                      <a:pPr indent="0" lvl="0" marL="0" rtl="0" algn="ctr">
                        <a:spcBef>
                          <a:spcPts val="0"/>
                        </a:spcBef>
                        <a:spcAft>
                          <a:spcPts val="0"/>
                        </a:spcAft>
                        <a:buNone/>
                      </a:pPr>
                      <a:r>
                        <a:rPr b="1" lang="en-US">
                          <a:solidFill>
                            <a:schemeClr val="lt1"/>
                          </a:solidFill>
                        </a:rPr>
                        <a:t>Dla optymalizacji</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lang="en-US">
                          <a:solidFill>
                            <a:schemeClr val="lt1"/>
                          </a:solidFill>
                        </a:rPr>
                        <a:t>Jeśli istnieją problemy z wydajnością.</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US">
                          <a:solidFill>
                            <a:schemeClr val="lt1"/>
                          </a:solidFill>
                        </a:rPr>
                        <a:t>Podzapytanie/Łączenie </a:t>
                      </a:r>
                      <a:r>
                        <a:rPr lang="en-US">
                          <a:solidFill>
                            <a:schemeClr val="lt1"/>
                          </a:solidFill>
                        </a:rPr>
                        <a:t>(join)</a:t>
                      </a:r>
                      <a:endParaRPr>
                        <a:solidFill>
                          <a:schemeClr val="lt1"/>
                        </a:solidFill>
                      </a:endParaRPr>
                    </a:p>
                  </a:txBody>
                  <a:tcPr marT="91425" marB="91425" marR="91425" marL="91425"/>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g27d358dd26e_0_278"/>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Like</a:t>
            </a:r>
            <a:endParaRPr/>
          </a:p>
        </p:txBody>
      </p:sp>
      <p:sp>
        <p:nvSpPr>
          <p:cNvPr id="542" name="Google Shape;542;g27d358dd26e_0_278"/>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K</a:t>
            </a:r>
            <a:r>
              <a:rPr lang="en-US"/>
              <a:t>lauzula LIKE służy do przeszukiwania wzorców w tekście. Jest używana głównie w połączeniu z kolumnami typu tekstowego, takimi jak VARCHAR czy CHAR.</a:t>
            </a:r>
            <a:endParaRPr/>
          </a:p>
          <a:p>
            <a:pPr indent="0" lvl="0" marL="0" rtl="0" algn="l">
              <a:spcBef>
                <a:spcPts val="1000"/>
              </a:spcBef>
              <a:spcAft>
                <a:spcPts val="0"/>
              </a:spcAft>
              <a:buNone/>
            </a:pPr>
            <a:r>
              <a:rPr b="1" lang="en-US"/>
              <a:t>Dwa symbole specjalne: </a:t>
            </a:r>
            <a:endParaRPr b="1"/>
          </a:p>
          <a:p>
            <a:pPr indent="0" lvl="0" marL="0" rtl="0" algn="l">
              <a:spcBef>
                <a:spcPts val="1000"/>
              </a:spcBef>
              <a:spcAft>
                <a:spcPts val="0"/>
              </a:spcAft>
              <a:buNone/>
            </a:pPr>
            <a:r>
              <a:rPr lang="en-US"/>
              <a:t>% -  Reprezentuje zero, jedno lub wiele znaków.</a:t>
            </a:r>
            <a:endParaRPr/>
          </a:p>
          <a:p>
            <a:pPr indent="0" lvl="0" marL="0" rtl="0" algn="l">
              <a:spcBef>
                <a:spcPts val="1000"/>
              </a:spcBef>
              <a:spcAft>
                <a:spcPts val="0"/>
              </a:spcAft>
              <a:buNone/>
            </a:pPr>
            <a:r>
              <a:rPr lang="en-US"/>
              <a:t>_ -  Reprezentuje dokładnie jeden znak.</a:t>
            </a:r>
            <a:endParaRPr/>
          </a:p>
        </p:txBody>
      </p:sp>
      <p:sp>
        <p:nvSpPr>
          <p:cNvPr id="543" name="Google Shape;543;g27d358dd26e_0_278"/>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27d358dd26e_0_68"/>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ACID - co to oznacza?</a:t>
            </a:r>
            <a:endParaRPr/>
          </a:p>
        </p:txBody>
      </p:sp>
      <p:sp>
        <p:nvSpPr>
          <p:cNvPr id="262" name="Google Shape;262;g27d358dd26e_0_68"/>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A</a:t>
            </a:r>
            <a:r>
              <a:rPr lang="en-US"/>
              <a:t>kronim opisujący cztery podstawowe właściwości transakcji w systemach baz danych, które gwarantują niezawodność przetwarzania danych.</a:t>
            </a:r>
            <a:endParaRPr/>
          </a:p>
        </p:txBody>
      </p:sp>
      <p:sp>
        <p:nvSpPr>
          <p:cNvPr id="263" name="Google Shape;263;g27d358dd26e_0_68"/>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g27d358dd26e_0_379"/>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Like - przykłady</a:t>
            </a:r>
            <a:endParaRPr/>
          </a:p>
        </p:txBody>
      </p:sp>
      <p:sp>
        <p:nvSpPr>
          <p:cNvPr id="550" name="Google Shape;550;g27d358dd26e_0_379"/>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Znajdź wszystkie produkty zaczynające się na literę "A":</a:t>
            </a:r>
            <a:endParaRPr/>
          </a:p>
          <a:p>
            <a:pPr indent="0" lvl="0" marL="0" rtl="0" algn="ctr">
              <a:spcBef>
                <a:spcPts val="1000"/>
              </a:spcBef>
              <a:spcAft>
                <a:spcPts val="0"/>
              </a:spcAft>
              <a:buNone/>
            </a:pPr>
            <a:r>
              <a:rPr b="1" lang="en-US"/>
              <a:t>SELECT * FROM Products WHERE ProductName LIKE 'A%';</a:t>
            </a:r>
            <a:endParaRPr b="1"/>
          </a:p>
          <a:p>
            <a:pPr indent="0" lvl="0" marL="0" rtl="0" algn="l">
              <a:spcBef>
                <a:spcPts val="1000"/>
              </a:spcBef>
              <a:spcAft>
                <a:spcPts val="0"/>
              </a:spcAft>
              <a:buNone/>
            </a:pPr>
            <a:r>
              <a:rPr lang="en-US"/>
              <a:t>Znajdź produkty mające dokładnie dwa znaki w nazwie:</a:t>
            </a:r>
            <a:endParaRPr/>
          </a:p>
          <a:p>
            <a:pPr indent="0" lvl="0" marL="0" rtl="0" algn="ctr">
              <a:spcBef>
                <a:spcPts val="1000"/>
              </a:spcBef>
              <a:spcAft>
                <a:spcPts val="0"/>
              </a:spcAft>
              <a:buNone/>
            </a:pPr>
            <a:r>
              <a:rPr b="1" lang="en-US"/>
              <a:t>SELECT * FROM Products WHERE ProductName LIKE '__';</a:t>
            </a:r>
            <a:endParaRPr b="1"/>
          </a:p>
          <a:p>
            <a:pPr indent="0" lvl="0" marL="0" rtl="0" algn="l">
              <a:spcBef>
                <a:spcPts val="1000"/>
              </a:spcBef>
              <a:spcAft>
                <a:spcPts val="0"/>
              </a:spcAft>
              <a:buNone/>
            </a:pPr>
            <a:r>
              <a:rPr lang="en-US"/>
              <a:t>Znajdź produkty, które w nazwie mają literę "a" jako drugi znak:</a:t>
            </a:r>
            <a:endParaRPr/>
          </a:p>
          <a:p>
            <a:pPr indent="0" lvl="0" marL="0" rtl="0" algn="ctr">
              <a:spcBef>
                <a:spcPts val="1000"/>
              </a:spcBef>
              <a:spcAft>
                <a:spcPts val="0"/>
              </a:spcAft>
              <a:buNone/>
            </a:pPr>
            <a:r>
              <a:rPr b="1" lang="en-US"/>
              <a:t>SELECT * FROM Products WHERE ProductName LIKE '_a%';</a:t>
            </a:r>
            <a:endParaRPr/>
          </a:p>
        </p:txBody>
      </p:sp>
      <p:sp>
        <p:nvSpPr>
          <p:cNvPr id="551" name="Google Shape;551;g27d358dd26e_0_379"/>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g27d358dd26e_0_285"/>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Distinct</a:t>
            </a:r>
            <a:endParaRPr/>
          </a:p>
        </p:txBody>
      </p:sp>
      <p:sp>
        <p:nvSpPr>
          <p:cNvPr id="558" name="Google Shape;558;g27d358dd26e_0_285"/>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K</a:t>
            </a:r>
            <a:r>
              <a:rPr lang="en-US"/>
              <a:t>lauzula DISTINCT jest używana do eliminowania duplikatów z wyników zapytania.</a:t>
            </a:r>
            <a:endParaRPr/>
          </a:p>
        </p:txBody>
      </p:sp>
      <p:sp>
        <p:nvSpPr>
          <p:cNvPr id="559" name="Google Shape;559;g27d358dd26e_0_285"/>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g27d358dd26e_0_393"/>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Distinct - przykłady</a:t>
            </a:r>
            <a:endParaRPr/>
          </a:p>
        </p:txBody>
      </p:sp>
      <p:sp>
        <p:nvSpPr>
          <p:cNvPr id="566" name="Google Shape;566;g27d358dd26e_0_393"/>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Znajdź wszystkie unikatowe kraje klientów:</a:t>
            </a:r>
            <a:endParaRPr/>
          </a:p>
          <a:p>
            <a:pPr indent="0" lvl="0" marL="0" rtl="0" algn="ctr">
              <a:spcBef>
                <a:spcPts val="1000"/>
              </a:spcBef>
              <a:spcAft>
                <a:spcPts val="0"/>
              </a:spcAft>
              <a:buNone/>
            </a:pPr>
            <a:r>
              <a:rPr b="1" lang="en-US"/>
              <a:t>SELECT DISTINCT Country FROM Customers;</a:t>
            </a:r>
            <a:endParaRPr b="1"/>
          </a:p>
          <a:p>
            <a:pPr indent="0" lvl="0" marL="0" rtl="0" algn="l">
              <a:spcBef>
                <a:spcPts val="1000"/>
              </a:spcBef>
              <a:spcAft>
                <a:spcPts val="0"/>
              </a:spcAft>
              <a:buClr>
                <a:schemeClr val="dk1"/>
              </a:buClr>
              <a:buSzPts val="1100"/>
              <a:buFont typeface="Arial"/>
              <a:buNone/>
            </a:pPr>
            <a:r>
              <a:rPr lang="en-US"/>
              <a:t>Znajdź unikatowe kombinacje kraju i miasta klientów:</a:t>
            </a:r>
            <a:endParaRPr/>
          </a:p>
          <a:p>
            <a:pPr indent="0" lvl="0" marL="0" rtl="0" algn="ctr">
              <a:spcBef>
                <a:spcPts val="1000"/>
              </a:spcBef>
              <a:spcAft>
                <a:spcPts val="0"/>
              </a:spcAft>
              <a:buNone/>
            </a:pPr>
            <a:r>
              <a:rPr b="1" lang="en-US"/>
              <a:t>SELECT DISTINCT Country, City FROM Customers;</a:t>
            </a:r>
            <a:endParaRPr b="1"/>
          </a:p>
          <a:p>
            <a:pPr indent="0" lvl="0" marL="0" rtl="0" algn="l">
              <a:spcBef>
                <a:spcPts val="1000"/>
              </a:spcBef>
              <a:spcAft>
                <a:spcPts val="0"/>
              </a:spcAft>
              <a:buNone/>
            </a:pPr>
            <a:r>
              <a:rPr lang="en-US"/>
              <a:t>Liczba unikatowych krajów klientów:</a:t>
            </a:r>
            <a:endParaRPr/>
          </a:p>
          <a:p>
            <a:pPr indent="0" lvl="0" marL="0" rtl="0" algn="ctr">
              <a:spcBef>
                <a:spcPts val="1000"/>
              </a:spcBef>
              <a:spcAft>
                <a:spcPts val="0"/>
              </a:spcAft>
              <a:buNone/>
            </a:pPr>
            <a:r>
              <a:rPr b="1" lang="en-US"/>
              <a:t>SELECT COUNT(DISTINCT Country) FROM Customers;</a:t>
            </a:r>
            <a:endParaRPr b="1"/>
          </a:p>
        </p:txBody>
      </p:sp>
      <p:sp>
        <p:nvSpPr>
          <p:cNvPr id="567" name="Google Shape;567;g27d358dd26e_0_393"/>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g27d358dd26e_0_400"/>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a:t>
            </a:r>
            <a:endParaRPr/>
          </a:p>
        </p:txBody>
      </p:sp>
      <p:sp>
        <p:nvSpPr>
          <p:cNvPr id="574" name="Google Shape;574;g27d358dd26e_0_400"/>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K</a:t>
            </a:r>
            <a:r>
              <a:rPr lang="en-US"/>
              <a:t>lauzula IN jest używana do filtrowania wyników w oparciu o listę wartości.</a:t>
            </a:r>
            <a:endParaRPr/>
          </a:p>
        </p:txBody>
      </p:sp>
      <p:sp>
        <p:nvSpPr>
          <p:cNvPr id="575" name="Google Shape;575;g27d358dd26e_0_400"/>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g27d358dd26e_0_407"/>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 - przykłady</a:t>
            </a:r>
            <a:endParaRPr/>
          </a:p>
        </p:txBody>
      </p:sp>
      <p:sp>
        <p:nvSpPr>
          <p:cNvPr id="582" name="Google Shape;582;g27d358dd26e_0_407"/>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Clr>
                <a:schemeClr val="dk1"/>
              </a:buClr>
              <a:buSzPts val="1100"/>
              <a:buFont typeface="Arial"/>
              <a:buNone/>
            </a:pPr>
            <a:r>
              <a:rPr lang="en-US"/>
              <a:t>Znajdź wszystkich klientów z USA, UK lub Kanady:</a:t>
            </a:r>
            <a:endParaRPr/>
          </a:p>
          <a:p>
            <a:pPr indent="0" lvl="0" marL="0" rtl="0" algn="ctr">
              <a:spcBef>
                <a:spcPts val="1000"/>
              </a:spcBef>
              <a:spcAft>
                <a:spcPts val="0"/>
              </a:spcAft>
              <a:buNone/>
            </a:pPr>
            <a:r>
              <a:rPr b="1" lang="en-US"/>
              <a:t>SELECT * FROM Customers WHERE Country IN ('USA', 'UK', 'Canada');</a:t>
            </a:r>
            <a:endParaRPr b="1"/>
          </a:p>
          <a:p>
            <a:pPr indent="0" lvl="0" marL="0" rtl="0" algn="l">
              <a:spcBef>
                <a:spcPts val="1000"/>
              </a:spcBef>
              <a:spcAft>
                <a:spcPts val="0"/>
              </a:spcAft>
              <a:buNone/>
            </a:pPr>
            <a:r>
              <a:rPr lang="en-US"/>
              <a:t>Znajdź wszystkie zamówienia z produktami o ProductID 1, 5 lub 10:</a:t>
            </a:r>
            <a:endParaRPr/>
          </a:p>
          <a:p>
            <a:pPr indent="0" lvl="0" marL="0" rtl="0" algn="ctr">
              <a:spcBef>
                <a:spcPts val="1000"/>
              </a:spcBef>
              <a:spcAft>
                <a:spcPts val="0"/>
              </a:spcAft>
              <a:buNone/>
            </a:pPr>
            <a:r>
              <a:rPr b="1" lang="en-US"/>
              <a:t>SELECT * FROM Orders WHERE ProductID IN (1, 5, 10);</a:t>
            </a:r>
            <a:endParaRPr b="1"/>
          </a:p>
          <a:p>
            <a:pPr indent="0" lvl="0" marL="0" rtl="0" algn="l">
              <a:spcBef>
                <a:spcPts val="1000"/>
              </a:spcBef>
              <a:spcAft>
                <a:spcPts val="0"/>
              </a:spcAft>
              <a:buNone/>
            </a:pPr>
            <a:r>
              <a:rPr lang="en-US"/>
              <a:t>Znajdź wszystkich klientów, którzy złożyli zamówienie:</a:t>
            </a:r>
            <a:endParaRPr/>
          </a:p>
          <a:p>
            <a:pPr indent="0" lvl="0" marL="0" rtl="0" algn="ctr">
              <a:spcBef>
                <a:spcPts val="1000"/>
              </a:spcBef>
              <a:spcAft>
                <a:spcPts val="0"/>
              </a:spcAft>
              <a:buNone/>
            </a:pPr>
            <a:r>
              <a:rPr b="1" lang="en-US"/>
              <a:t>SELECT * FROM Customers WHERE CustomerID IN (SELECT DISTINCT CustomerID FROM Orders);</a:t>
            </a:r>
            <a:endParaRPr b="1"/>
          </a:p>
        </p:txBody>
      </p:sp>
      <p:sp>
        <p:nvSpPr>
          <p:cNvPr id="583" name="Google Shape;583;g27d358dd26e_0_407"/>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g27d358dd26e_0_271"/>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Between</a:t>
            </a:r>
            <a:endParaRPr/>
          </a:p>
        </p:txBody>
      </p:sp>
      <p:sp>
        <p:nvSpPr>
          <p:cNvPr id="590" name="Google Shape;590;g27d358dd26e_0_271"/>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K</a:t>
            </a:r>
            <a:r>
              <a:rPr lang="en-US"/>
              <a:t>lauzula BETWEEN jest używana do filtracji wyników w zakresie określonych wartości. Działa na liczby, daty i teksty. Klauzula BETWEEN jest włączająca, co oznacza, że obejmuje obie określone wartości graniczne.</a:t>
            </a:r>
            <a:endParaRPr/>
          </a:p>
        </p:txBody>
      </p:sp>
      <p:sp>
        <p:nvSpPr>
          <p:cNvPr id="591" name="Google Shape;591;g27d358dd26e_0_271"/>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g27d358dd26e_0_368"/>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Between - przykłady</a:t>
            </a:r>
            <a:endParaRPr/>
          </a:p>
        </p:txBody>
      </p:sp>
      <p:sp>
        <p:nvSpPr>
          <p:cNvPr id="598" name="Google Shape;598;g27d358dd26e_0_368"/>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fontScale="70000" lnSpcReduction="20000"/>
          </a:bodyPr>
          <a:lstStyle/>
          <a:p>
            <a:pPr indent="0" lvl="0" marL="0" rtl="0" algn="ctr">
              <a:spcBef>
                <a:spcPts val="1000"/>
              </a:spcBef>
              <a:spcAft>
                <a:spcPts val="0"/>
              </a:spcAft>
              <a:buClr>
                <a:schemeClr val="dk1"/>
              </a:buClr>
              <a:buSzPct val="45833"/>
              <a:buFont typeface="Arial"/>
              <a:buNone/>
            </a:pPr>
            <a:r>
              <a:rPr lang="en-US"/>
              <a:t>Z</a:t>
            </a:r>
            <a:r>
              <a:rPr lang="en-US"/>
              <a:t>naleźć produkty, których cena znajduje się w zakresie 10 do 50:</a:t>
            </a:r>
            <a:endParaRPr/>
          </a:p>
          <a:p>
            <a:pPr indent="0" lvl="0" marL="0" rtl="0" algn="ctr">
              <a:spcBef>
                <a:spcPts val="1000"/>
              </a:spcBef>
              <a:spcAft>
                <a:spcPts val="0"/>
              </a:spcAft>
              <a:buNone/>
            </a:pPr>
            <a:r>
              <a:rPr b="1" lang="en-US"/>
              <a:t>SELECT * FROM Products WHERE Price BETWEEN 10 AND 50;</a:t>
            </a:r>
            <a:endParaRPr b="1"/>
          </a:p>
          <a:p>
            <a:pPr indent="0" lvl="0" marL="0" rtl="0" algn="ctr">
              <a:spcBef>
                <a:spcPts val="1000"/>
              </a:spcBef>
              <a:spcAft>
                <a:spcPts val="0"/>
              </a:spcAft>
              <a:buNone/>
            </a:pPr>
            <a:r>
              <a:rPr lang="en-US"/>
              <a:t>Odpowiednik bez użycia BETWEEN:</a:t>
            </a:r>
            <a:endParaRPr/>
          </a:p>
          <a:p>
            <a:pPr indent="0" lvl="0" marL="0" rtl="0" algn="ctr">
              <a:spcBef>
                <a:spcPts val="1000"/>
              </a:spcBef>
              <a:spcAft>
                <a:spcPts val="0"/>
              </a:spcAft>
              <a:buNone/>
            </a:pPr>
            <a:r>
              <a:rPr b="1" lang="en-US"/>
              <a:t>SELECT * FROM Products WHERE Price &gt;= 10 AND Price &lt;= 50;</a:t>
            </a:r>
            <a:endParaRPr b="1"/>
          </a:p>
          <a:p>
            <a:pPr indent="0" lvl="0" marL="0" rtl="0" algn="ctr">
              <a:spcBef>
                <a:spcPts val="1000"/>
              </a:spcBef>
              <a:spcAft>
                <a:spcPts val="0"/>
              </a:spcAft>
              <a:buNone/>
            </a:pPr>
            <a:r>
              <a:rPr lang="en-US"/>
              <a:t>Znaleźć zamówienia złożone między 1 stycznia 2020 roku a 31 grudnia 2020 roku:</a:t>
            </a:r>
            <a:endParaRPr/>
          </a:p>
          <a:p>
            <a:pPr indent="0" lvl="0" marL="0" rtl="0" algn="ctr">
              <a:spcBef>
                <a:spcPts val="1000"/>
              </a:spcBef>
              <a:spcAft>
                <a:spcPts val="0"/>
              </a:spcAft>
              <a:buNone/>
            </a:pPr>
            <a:r>
              <a:rPr b="1" lang="en-US"/>
              <a:t>SELECT * FROM Orders WHERE OrderDate BETWEEN '2020-01-01' AND '2020-12-31';</a:t>
            </a:r>
            <a:endParaRPr b="1"/>
          </a:p>
          <a:p>
            <a:pPr indent="0" lvl="0" marL="0" rtl="0" algn="ctr">
              <a:spcBef>
                <a:spcPts val="1000"/>
              </a:spcBef>
              <a:spcAft>
                <a:spcPts val="0"/>
              </a:spcAft>
              <a:buNone/>
            </a:pPr>
            <a:r>
              <a:rPr lang="en-US"/>
              <a:t>Aby znaleźć produkty, których nazwa zaczyna się na litery od "A" do "C" (włącznie):</a:t>
            </a:r>
            <a:endParaRPr/>
          </a:p>
          <a:p>
            <a:pPr indent="0" lvl="0" marL="0" rtl="0" algn="ctr">
              <a:spcBef>
                <a:spcPts val="1000"/>
              </a:spcBef>
              <a:spcAft>
                <a:spcPts val="0"/>
              </a:spcAft>
              <a:buClr>
                <a:schemeClr val="dk1"/>
              </a:buClr>
              <a:buSzPct val="45833"/>
              <a:buFont typeface="Arial"/>
              <a:buNone/>
            </a:pPr>
            <a:r>
              <a:rPr b="1" lang="en-US"/>
              <a:t>SELECT * FROM Products WHERE ProductName BETWEEN 'A%' AND 'C%';</a:t>
            </a:r>
            <a:endParaRPr b="1"/>
          </a:p>
          <a:p>
            <a:pPr indent="0" lvl="0" marL="0" rtl="0" algn="l">
              <a:spcBef>
                <a:spcPts val="1000"/>
              </a:spcBef>
              <a:spcAft>
                <a:spcPts val="0"/>
              </a:spcAft>
              <a:buNone/>
            </a:pPr>
            <a:r>
              <a:t/>
            </a:r>
            <a:endParaRPr/>
          </a:p>
        </p:txBody>
      </p:sp>
      <p:sp>
        <p:nvSpPr>
          <p:cNvPr id="599" name="Google Shape;599;g27d358dd26e_0_368"/>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27d358dd26e_0_75"/>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Atomicity (Atomowość)</a:t>
            </a:r>
            <a:endParaRPr/>
          </a:p>
        </p:txBody>
      </p:sp>
      <p:sp>
        <p:nvSpPr>
          <p:cNvPr id="270" name="Google Shape;270;g27d358dd26e_0_75"/>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0"/>
              </a:spcAft>
              <a:buClr>
                <a:schemeClr val="dk1"/>
              </a:buClr>
              <a:buSzPct val="45833"/>
              <a:buFont typeface="Arial"/>
              <a:buNone/>
            </a:pPr>
            <a:r>
              <a:rPr lang="en-US"/>
              <a:t>Gwarantuje, że wszystkie operacje w transakcji są wykonywane kompletnie albo wcale.</a:t>
            </a:r>
            <a:endParaRPr/>
          </a:p>
          <a:p>
            <a:pPr indent="0" lvl="0" marL="0" rtl="0" algn="l">
              <a:spcBef>
                <a:spcPts val="1000"/>
              </a:spcBef>
              <a:spcAft>
                <a:spcPts val="0"/>
              </a:spcAft>
              <a:buClr>
                <a:schemeClr val="dk1"/>
              </a:buClr>
              <a:buSzPct val="45833"/>
              <a:buFont typeface="Arial"/>
              <a:buNone/>
            </a:pPr>
            <a:r>
              <a:rPr lang="en-US"/>
              <a:t>Oznacza to, że jeśli którykolwiek element transakcji zawiedzie, cała transakcja jest anulowana (cofana). Jeśli wszystkie elementy są pomyślne, transakcja jest zatwierdzana.</a:t>
            </a:r>
            <a:endParaRPr/>
          </a:p>
          <a:p>
            <a:pPr indent="0" lvl="0" marL="0" rtl="0" algn="l">
              <a:spcBef>
                <a:spcPts val="1000"/>
              </a:spcBef>
              <a:spcAft>
                <a:spcPts val="0"/>
              </a:spcAft>
              <a:buClr>
                <a:schemeClr val="dk1"/>
              </a:buClr>
              <a:buSzPct val="45833"/>
              <a:buFont typeface="Arial"/>
              <a:buNone/>
            </a:pPr>
            <a:r>
              <a:rPr b="1" lang="en-US"/>
              <a:t>Przykład:</a:t>
            </a:r>
            <a:r>
              <a:rPr lang="en-US"/>
              <a:t> Jeśli transakcja bankowa przenosi środki między dwoma kontami, obie operacje (odjęcie środków z jednego konta i dodanie ich do drugiego) muszą zostać zakończone pomyślnie. Jeśli jedna z nich zawiedzie, obie są cofane.</a:t>
            </a:r>
            <a:endParaRPr/>
          </a:p>
          <a:p>
            <a:pPr indent="0" lvl="0" marL="0" rtl="0" algn="l">
              <a:spcBef>
                <a:spcPts val="1000"/>
              </a:spcBef>
              <a:spcAft>
                <a:spcPts val="0"/>
              </a:spcAft>
              <a:buNone/>
            </a:pPr>
            <a:r>
              <a:t/>
            </a:r>
            <a:endParaRPr/>
          </a:p>
        </p:txBody>
      </p:sp>
      <p:sp>
        <p:nvSpPr>
          <p:cNvPr id="271" name="Google Shape;271;g27d358dd26e_0_75"/>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27d358dd26e_0_119"/>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Atomicity (Atomowość) - prezentacja graficzna</a:t>
            </a:r>
            <a:endParaRPr/>
          </a:p>
        </p:txBody>
      </p:sp>
      <p:sp>
        <p:nvSpPr>
          <p:cNvPr id="278" name="Google Shape;278;g27d358dd26e_0_119"/>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79" name="Google Shape;279;g27d358dd26e_0_119"/>
          <p:cNvPicPr preferRelativeResize="0"/>
          <p:nvPr/>
        </p:nvPicPr>
        <p:blipFill>
          <a:blip r:embed="rId3">
            <a:alphaModFix/>
          </a:blip>
          <a:stretch>
            <a:fillRect/>
          </a:stretch>
        </p:blipFill>
        <p:spPr>
          <a:xfrm>
            <a:off x="2829214" y="2244788"/>
            <a:ext cx="6533575" cy="2368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27d358dd26e_0_82"/>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Consistency (Spójność)</a:t>
            </a:r>
            <a:endParaRPr/>
          </a:p>
        </p:txBody>
      </p:sp>
      <p:sp>
        <p:nvSpPr>
          <p:cNvPr id="286" name="Google Shape;286;g27d358dd26e_0_82"/>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Zapewnia, że baza danych zawsze przechodzi od jednego spójnego stanu do drugiego.</a:t>
            </a:r>
            <a:endParaRPr/>
          </a:p>
          <a:p>
            <a:pPr indent="0" lvl="0" marL="0" rtl="0" algn="l">
              <a:spcBef>
                <a:spcPts val="1000"/>
              </a:spcBef>
              <a:spcAft>
                <a:spcPts val="0"/>
              </a:spcAft>
              <a:buNone/>
            </a:pPr>
            <a:r>
              <a:rPr lang="en-US"/>
              <a:t>Transakcja przekształca bazę danych z jednego stanu spełniającego pewne reguły integralności w inny taki stan. Jeśli transakcja jest zakończona pomyślnie, baza danych musi być w spójnym stanie.</a:t>
            </a:r>
            <a:endParaRPr/>
          </a:p>
          <a:p>
            <a:pPr indent="0" lvl="0" marL="0" rtl="0" algn="l">
              <a:spcBef>
                <a:spcPts val="1000"/>
              </a:spcBef>
              <a:spcAft>
                <a:spcPts val="0"/>
              </a:spcAft>
              <a:buNone/>
            </a:pPr>
            <a:r>
              <a:rPr b="1" lang="en-US"/>
              <a:t>Przykład:</a:t>
            </a:r>
            <a:r>
              <a:rPr lang="en-US"/>
              <a:t> Jeśli suma środków na dwóch kontach musi pozostać stała, transakcja przenoszenia środków między kontami musi zapewnić zachowanie tej reguły.</a:t>
            </a:r>
            <a:endParaRPr/>
          </a:p>
        </p:txBody>
      </p:sp>
      <p:sp>
        <p:nvSpPr>
          <p:cNvPr id="287" name="Google Shape;287;g27d358dd26e_0_82"/>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27d358dd26e_0_129"/>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Consistency (Spójność)</a:t>
            </a:r>
            <a:r>
              <a:rPr lang="en-US"/>
              <a:t> - prezentacja graficzna</a:t>
            </a:r>
            <a:endParaRPr/>
          </a:p>
        </p:txBody>
      </p:sp>
      <p:sp>
        <p:nvSpPr>
          <p:cNvPr id="294" name="Google Shape;294;g27d358dd26e_0_129"/>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95" name="Google Shape;295;g27d358dd26e_0_129"/>
          <p:cNvPicPr preferRelativeResize="0"/>
          <p:nvPr/>
        </p:nvPicPr>
        <p:blipFill>
          <a:blip r:embed="rId3">
            <a:alphaModFix/>
          </a:blip>
          <a:stretch>
            <a:fillRect/>
          </a:stretch>
        </p:blipFill>
        <p:spPr>
          <a:xfrm>
            <a:off x="2151075" y="2097218"/>
            <a:ext cx="7886700" cy="304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27d358dd26e_0_89"/>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Isolation (Izolacja)</a:t>
            </a:r>
            <a:endParaRPr/>
          </a:p>
        </p:txBody>
      </p:sp>
      <p:sp>
        <p:nvSpPr>
          <p:cNvPr id="302" name="Google Shape;302;g27d358dd26e_0_89"/>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0"/>
              </a:spcAft>
              <a:buClr>
                <a:schemeClr val="dk1"/>
              </a:buClr>
              <a:buSzPct val="45833"/>
              <a:buFont typeface="Arial"/>
              <a:buNone/>
            </a:pPr>
            <a:r>
              <a:rPr lang="en-US"/>
              <a:t>Zapewnia, że jednoczesne transakcje nie zakłócają się nawzajem.</a:t>
            </a:r>
            <a:endParaRPr/>
          </a:p>
          <a:p>
            <a:pPr indent="0" lvl="0" marL="0" rtl="0" algn="l">
              <a:spcBef>
                <a:spcPts val="1000"/>
              </a:spcBef>
              <a:spcAft>
                <a:spcPts val="0"/>
              </a:spcAft>
              <a:buClr>
                <a:schemeClr val="dk1"/>
              </a:buClr>
              <a:buSzPct val="45833"/>
              <a:buFont typeface="Arial"/>
              <a:buNone/>
            </a:pPr>
            <a:r>
              <a:rPr lang="en-US"/>
              <a:t>Efekt jednej niezakończonej transakcji jest niewidoczny dla innych równoległych transakcji.</a:t>
            </a:r>
            <a:endParaRPr/>
          </a:p>
          <a:p>
            <a:pPr indent="0" lvl="0" marL="0" rtl="0" algn="l">
              <a:spcBef>
                <a:spcPts val="1000"/>
              </a:spcBef>
              <a:spcAft>
                <a:spcPts val="0"/>
              </a:spcAft>
              <a:buClr>
                <a:schemeClr val="dk1"/>
              </a:buClr>
              <a:buSzPct val="45833"/>
              <a:buFont typeface="Arial"/>
              <a:buNone/>
            </a:pPr>
            <a:r>
              <a:rPr lang="en-US"/>
              <a:t>Ochrona przed problemami takimi jak brudne odczyty, niespójne odczyty (non-repeatable reads) oraz fantomy (phantom reads) zależy od poziomu izolacji wybranego dla transakcji.</a:t>
            </a:r>
            <a:endParaRPr/>
          </a:p>
          <a:p>
            <a:pPr indent="0" lvl="0" marL="0" rtl="0" algn="l">
              <a:spcBef>
                <a:spcPts val="1000"/>
              </a:spcBef>
              <a:spcAft>
                <a:spcPts val="0"/>
              </a:spcAft>
              <a:buNone/>
            </a:pPr>
            <a:r>
              <a:rPr b="1" lang="en-US"/>
              <a:t>Przykład:</a:t>
            </a:r>
            <a:r>
              <a:rPr lang="en-US"/>
              <a:t> Jeśli dwie osoby jednocześnie próbują zakupić ostatni produkt w sklepie internetowym, izolacja zapewni, że tylko jedna z nich dokona zakupu, a druga otrzyma komunikat o braku dostępności produktu.</a:t>
            </a:r>
            <a:endParaRPr/>
          </a:p>
        </p:txBody>
      </p:sp>
      <p:sp>
        <p:nvSpPr>
          <p:cNvPr id="303" name="Google Shape;303;g27d358dd26e_0_89"/>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ircuit">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2023-05-27T08:34:07Z</dcterms:created>
  <dc:creator>Bartek Dettlaff</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