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711m6OcuBlQ7te2aBKbqE5CD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e5b92a68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e5b92a68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e5b92a68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e5b92a68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e5b92a68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7e5b92a68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e5b92a68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e5b92a68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7e5b92a68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e5b92a683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e5b92a68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7e5b92a68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df2e0008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df2e0008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7df2e0008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e5b92a683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e5b92a683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7e5b92a683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e5b92a68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e5b92a68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7e5b92a683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e5b92a68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e5b92a68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7e5b92a68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e5b92a68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e5b92a68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7e5b92a683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df2e00083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df2e00083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7df2e00083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e5b92a68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e5b92a68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7e5b92a68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e5b92a683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e5b92a683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7e5b92a683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0624e68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0624e68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80624e68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df2e000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df2e000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df2e000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df2e0008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df2e0008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df2e0008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df2e0008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df2e0008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7df2e0008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df2e0008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df2e0008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7df2e0008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df2e00083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df2e0008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7df2e00083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e5b92a6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e5b92a6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e5b92a6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e5b92a68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e5b92a68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e5b92a68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3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3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3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n-US" sz="5400">
                <a:latin typeface="Rockwell"/>
                <a:ea typeface="Rockwell"/>
                <a:cs typeface="Rockwell"/>
                <a:sym typeface="Rockwell"/>
              </a:rPr>
              <a:t>PODSTAWY SQL </a:t>
            </a:r>
            <a:endParaRPr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6832473" y="5654675"/>
            <a:ext cx="5170551" cy="97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MGR INŻ. BARTŁOMIEJ DETTLAFF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i="1" lang="en-US" sz="1600">
                <a:latin typeface="Tahoma"/>
                <a:ea typeface="Tahoma"/>
                <a:cs typeface="Tahoma"/>
                <a:sym typeface="Tahoma"/>
              </a:rPr>
              <a:t>SENIOR JAVA DEVELOPER</a:t>
            </a:r>
            <a:endParaRPr i="1"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"/>
          <p:cNvSpPr txBox="1"/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WYKŁAD </a:t>
            </a: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e5b92a683_0_14"/>
          <p:cNvSpPr txBox="1"/>
          <p:nvPr>
            <p:ph type="title"/>
          </p:nvPr>
        </p:nvSpPr>
        <p:spPr>
          <a:xfrm>
            <a:off x="1141388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Istotne polecenia wyzwalacze cz. 1</a:t>
            </a:r>
            <a:endParaRPr/>
          </a:p>
        </p:txBody>
      </p:sp>
      <p:sp>
        <p:nvSpPr>
          <p:cNvPr id="310" name="Google Shape;310;g27e5b92a683_0_1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- odpowiada za stworzenie zmiennej. Można nadawać aliasy.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Przykład: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@sum = 0;</a:t>
            </a:r>
            <a:endParaRPr/>
          </a:p>
        </p:txBody>
      </p:sp>
      <p:sp>
        <p:nvSpPr>
          <p:cNvPr id="311" name="Google Shape;311;g27e5b92a683_0_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e5b92a683_0_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Istotne polecenia wyzwalacze cz. 2</a:t>
            </a:r>
            <a:endParaRPr/>
          </a:p>
        </p:txBody>
      </p:sp>
      <p:sp>
        <p:nvSpPr>
          <p:cNvPr id="318" name="Google Shape;318;g27e5b92a683_0_2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NEW oraz OLD - przechowuje nową i starą wartość pola z tabeli.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Przykład: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NEW.company_name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OLD</a:t>
            </a:r>
            <a:r>
              <a:rPr b="1" lang="en-US"/>
              <a:t>.company_name</a:t>
            </a:r>
            <a:endParaRPr b="1"/>
          </a:p>
        </p:txBody>
      </p:sp>
      <p:sp>
        <p:nvSpPr>
          <p:cNvPr id="319" name="Google Shape;319;g27e5b92a683_0_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e5b92a683_0_3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 1 </a:t>
            </a:r>
            <a:endParaRPr/>
          </a:p>
        </p:txBody>
      </p:sp>
      <p:sp>
        <p:nvSpPr>
          <p:cNvPr id="326" name="Google Shape;326;g27e5b92a683_0_3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Za każdym razem, gdy zostanie zmieniona cena, dokonaj zmiany w kolumnie odpowiedzialnej za ostatnią modyfikację. Należy również zapisać poprzednią cenę do kolumny ’previous_price’.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7e5b92a683_0_3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e5b92a683_0_3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 1 - kod</a:t>
            </a:r>
            <a:endParaRPr/>
          </a:p>
        </p:txBody>
      </p:sp>
      <p:sp>
        <p:nvSpPr>
          <p:cNvPr id="334" name="Google Shape;334;g27e5b92a683_0_3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TRIGGER modify_price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BEFORE UPDATE ON products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EACH ROW BEGIN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NEW.modification_date = now();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NEW.price!=OLD.price THEN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NEW.previous_price = OLD.price;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 IF;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335" name="Google Shape;335;g27e5b92a683_0_3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df2e00083_0_3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to jest funkcja? </a:t>
            </a:r>
            <a:endParaRPr/>
          </a:p>
        </p:txBody>
      </p:sp>
      <p:sp>
        <p:nvSpPr>
          <p:cNvPr id="342" name="Google Shape;342;g27df2e00083_0_3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Funkcje różnią się tym od procedur, że nie muszą być wskazane parametry wejściowe oraz wyjściowe. Dodatkowo, zawsze musi być wskazany zwracany typ danych. </a:t>
            </a:r>
            <a:endParaRPr/>
          </a:p>
        </p:txBody>
      </p:sp>
      <p:sp>
        <p:nvSpPr>
          <p:cNvPr id="343" name="Google Shape;343;g27df2e00083_0_3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e5b92a683_0_5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Funkcja - przykładowy kod</a:t>
            </a:r>
            <a:endParaRPr/>
          </a:p>
        </p:txBody>
      </p:sp>
      <p:sp>
        <p:nvSpPr>
          <p:cNvPr id="350" name="Google Shape;350;g27e5b92a683_0_5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CREATE FUNCTION nazwa_funkcji(parametry) RETURNS typ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BEGIN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&lt;kod skryptu&gt;	</a:t>
            </a:r>
            <a:endParaRPr b="1"/>
          </a:p>
          <a:p>
            <a:pPr indent="0" lvl="0" marL="3657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     RETURN wynik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END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7e5b92a683_0_5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e5b92a683_0_7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Wywołanie funkcji</a:t>
            </a:r>
            <a:endParaRPr/>
          </a:p>
        </p:txBody>
      </p:sp>
      <p:sp>
        <p:nvSpPr>
          <p:cNvPr id="358" name="Google Shape;358;g27e5b92a683_0_7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Przykład: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SELECT nazwa_funkcji();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1F1F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7e5b92a683_0_7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e5b92a683_0_6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Istotne polecenia funkcje cz. 1</a:t>
            </a:r>
            <a:endParaRPr/>
          </a:p>
        </p:txBody>
      </p:sp>
      <p:sp>
        <p:nvSpPr>
          <p:cNvPr id="366" name="Google Shape;366;g27e5b92a683_0_62"/>
          <p:cNvSpPr txBox="1"/>
          <p:nvPr>
            <p:ph idx="1" type="body"/>
          </p:nvPr>
        </p:nvSpPr>
        <p:spPr>
          <a:xfrm>
            <a:off x="1143012" y="22193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DECLARE - odpowiada za definiowanie zmiennej.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Przykład: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DECLARE nazwa VARCHAR(100);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7" name="Google Shape;367;g27e5b92a683_0_6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e5b92a683_0_8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 funkcji</a:t>
            </a:r>
            <a:endParaRPr/>
          </a:p>
        </p:txBody>
      </p:sp>
      <p:sp>
        <p:nvSpPr>
          <p:cNvPr id="374" name="Google Shape;374;g27e5b92a683_0_8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FUNCTION func_data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(date DATE)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RETURNS VARCHAR(4)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RETURN YEAR(date);</a:t>
            </a:r>
            <a:endParaRPr/>
          </a:p>
        </p:txBody>
      </p:sp>
      <p:sp>
        <p:nvSpPr>
          <p:cNvPr id="375" name="Google Shape;375;g27e5b92a683_0_8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df2e00083_0_4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Procedura składowana - (ang. stored procedure) procedura składowana to element języka SQL, pozwalający na wielokrotne wykorzystywanie tych samych zapytań, jednak ze zmienionymi argumentami.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Wyróżniamy trzy typy procedur:</a:t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bezargumentowe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z argumentami wejściowymi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z argumentami wyjściowymi</a:t>
            </a:r>
            <a:endParaRPr/>
          </a:p>
        </p:txBody>
      </p:sp>
      <p:sp>
        <p:nvSpPr>
          <p:cNvPr id="382" name="Google Shape;382;g27df2e00083_0_4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to jest procedura składowana?</a:t>
            </a:r>
            <a:endParaRPr/>
          </a:p>
        </p:txBody>
      </p:sp>
      <p:sp>
        <p:nvSpPr>
          <p:cNvPr id="383" name="Google Shape;383;g27df2e00083_0_4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46" name="Google Shape;246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Noto Sans Symbols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Wyzwalacze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Funkcje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Procedury składowane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e5b92a683_0_9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 procedury</a:t>
            </a:r>
            <a:endParaRPr/>
          </a:p>
        </p:txBody>
      </p:sp>
      <p:sp>
        <p:nvSpPr>
          <p:cNvPr id="390" name="Google Shape;390;g27e5b92a683_0_9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PROCEDURE nazwa_procedury (IN zmienna typ, OUT zmienna typ)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BEGIN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&lt;kod procedury&gt;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7e5b92a683_0_9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e5b92a683_0_8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Wywołanie procedury</a:t>
            </a:r>
            <a:endParaRPr/>
          </a:p>
        </p:txBody>
      </p:sp>
      <p:sp>
        <p:nvSpPr>
          <p:cNvPr id="398" name="Google Shape;398;g27e5b92a683_0_8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Przykład: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CALL nazwa_bezargumentowa();</a:t>
            </a:r>
            <a:endParaRPr sz="1200">
              <a:solidFill>
                <a:srgbClr val="333333"/>
              </a:solidFill>
              <a:highlight>
                <a:srgbClr val="F1F1F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CALL nazwa_z_argumentami_wejsciowymi(‘Bartek’, 32);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CALL nazwa_z_argumentami_wyjsciowymi(‘Bartek’, 32, @output);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SELECT @output as `wyjscie_procedury`;</a:t>
            </a:r>
            <a:endParaRPr b="1"/>
          </a:p>
        </p:txBody>
      </p:sp>
      <p:sp>
        <p:nvSpPr>
          <p:cNvPr id="399" name="Google Shape;399;g27e5b92a683_0_8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0624e683c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Kiedy używać funkcji, a kiedy procedury?</a:t>
            </a:r>
            <a:endParaRPr/>
          </a:p>
        </p:txBody>
      </p:sp>
      <p:sp>
        <p:nvSpPr>
          <p:cNvPr id="406" name="Google Shape;406;g280624e683c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Funkcja:</a:t>
            </a:r>
            <a:endParaRPr b="1"/>
          </a:p>
          <a:p>
            <a:pPr indent="-339328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Potrzebujesz wartości zwrotnej, która może być używana w innych zapytaniach.</a:t>
            </a:r>
            <a:endParaRPr/>
          </a:p>
          <a:p>
            <a:pPr indent="-339328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Operacja jest stosunkowo prosta i nie wymaga skomplikowanej logiki lub modyfikacji danych.</a:t>
            </a:r>
            <a:endParaRPr/>
          </a:p>
          <a:p>
            <a:pPr indent="-339328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Operacja jest bardziej złożona, wymagająca skomplikowanej logiki.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/>
              <a:t>Procedura:</a:t>
            </a:r>
            <a:endParaRPr b="1"/>
          </a:p>
          <a:p>
            <a:pPr indent="-339328" lvl="0" marL="457200" rtl="0" algn="l"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Potrzebujesz wykonać kilka powiązanych operacji na danych.</a:t>
            </a:r>
            <a:endParaRPr/>
          </a:p>
          <a:p>
            <a:pPr indent="-339328" lvl="0" marL="457200" rtl="0" algn="l">
              <a:spcBef>
                <a:spcPts val="0"/>
              </a:spcBef>
              <a:spcAft>
                <a:spcPts val="0"/>
              </a:spcAft>
              <a:buSzPct val="93750"/>
              <a:buChar char="•"/>
            </a:pPr>
            <a:r>
              <a:rPr lang="en-US"/>
              <a:t>Nie potrzebujesz wartości zwracanej w kontekście zapytania SQL, ale chcesz uzyskać wyniki lub parametry wyjściowe.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80624e683c_0_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df2e00083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to jest widok? </a:t>
            </a:r>
            <a:r>
              <a:rPr lang="en-US"/>
              <a:t>(ang. view)</a:t>
            </a:r>
            <a:endParaRPr/>
          </a:p>
        </p:txBody>
      </p:sp>
      <p:sp>
        <p:nvSpPr>
          <p:cNvPr id="254" name="Google Shape;254;g27df2e00083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Widok to </a:t>
            </a:r>
            <a:r>
              <a:rPr lang="en-US"/>
              <a:t>wirtualna tabela oparta na wynikach zapytania SQL.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Widok nie przechowuje danych fizycznie, ale działa jak zwykła tabela, dostarczając dane w czasie rzeczywistym z jednej lub wielu tabel.</a:t>
            </a:r>
            <a:endParaRPr/>
          </a:p>
        </p:txBody>
      </p:sp>
      <p:sp>
        <p:nvSpPr>
          <p:cNvPr id="255" name="Google Shape;255;g27df2e00083_0_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df2e00083_0_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Zalety widoków</a:t>
            </a:r>
            <a:endParaRPr/>
          </a:p>
        </p:txBody>
      </p:sp>
      <p:sp>
        <p:nvSpPr>
          <p:cNvPr id="262" name="Google Shape;262;g27df2e00083_0_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Uproszczenie:</a:t>
            </a:r>
            <a:r>
              <a:rPr lang="en-US"/>
              <a:t> Można utworzyć widok, który łączy dane z wielu tabel w jednej strukturze, co pozwala na łatwiejszy dostęp do informacji.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Bezpieczeństwo:</a:t>
            </a:r>
            <a:r>
              <a:rPr lang="en-US"/>
              <a:t> Jeśli chcesz udostępnić pewne informacje z tabeli, ale nie chcesz udostępniać wszystkiego, możesz użyć widoku, aby ograniczyć dostęp do wybranych kolumn lub wierszy.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Modularność:</a:t>
            </a:r>
            <a:r>
              <a:rPr lang="en-US"/>
              <a:t> Jeśli masz złożone zapytania, które są często używane, możesz utworzyć widok, aby unikać wielokrotnego pisania tego samego kodu.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Abstra</a:t>
            </a:r>
            <a:r>
              <a:rPr b="1" lang="en-US"/>
              <a:t>k</a:t>
            </a:r>
            <a:r>
              <a:rPr b="1" lang="en-US"/>
              <a:t>cja:</a:t>
            </a:r>
            <a:r>
              <a:rPr lang="en-US"/>
              <a:t> Widoki mogą ukrywać złożoność zapytań i struktury baz danych przed użytkownikami.</a:t>
            </a:r>
            <a:endParaRPr/>
          </a:p>
        </p:txBody>
      </p:sp>
      <p:sp>
        <p:nvSpPr>
          <p:cNvPr id="263" name="Google Shape;263;g27df2e00083_0_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df2e00083_0_1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Tworzenie widoków</a:t>
            </a:r>
            <a:endParaRPr/>
          </a:p>
        </p:txBody>
      </p:sp>
      <p:sp>
        <p:nvSpPr>
          <p:cNvPr id="270" name="Google Shape;270;g27df2e00083_0_1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CREATE VIEW nazwa_widoku AS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SELECT kolumny FROM tabela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WHERE warunki;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df2e00083_0_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df2e00083_0_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Pobieranie danych z widoku</a:t>
            </a:r>
            <a:endParaRPr/>
          </a:p>
        </p:txBody>
      </p:sp>
      <p:sp>
        <p:nvSpPr>
          <p:cNvPr id="278" name="Google Shape;278;g27df2e00083_0_2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SELECT * FROM nazwa_widoku;</a:t>
            </a:r>
            <a:endParaRPr b="1"/>
          </a:p>
        </p:txBody>
      </p:sp>
      <p:sp>
        <p:nvSpPr>
          <p:cNvPr id="279" name="Google Shape;279;g27df2e00083_0_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df2e00083_0_2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to jest wyzwalacz? (ang. trigger) </a:t>
            </a:r>
            <a:endParaRPr/>
          </a:p>
        </p:txBody>
      </p:sp>
      <p:sp>
        <p:nvSpPr>
          <p:cNvPr id="286" name="Google Shape;286;g27df2e00083_0_2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</a:t>
            </a:r>
            <a:r>
              <a:rPr lang="en-US"/>
              <a:t>yzwalacz to taki fragment kodu, który jest wykonywany w przypadku wystąpienia jakiegoś zdarzenia w bazie danych np. dodania, modyfikacji, czy usunięcia danych.</a:t>
            </a:r>
            <a:endParaRPr/>
          </a:p>
        </p:txBody>
      </p:sp>
      <p:sp>
        <p:nvSpPr>
          <p:cNvPr id="287" name="Google Shape;287;g27df2e00083_0_2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e5b92a683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Najpopularniejsze typy wyzwalaczy</a:t>
            </a:r>
            <a:endParaRPr/>
          </a:p>
        </p:txBody>
      </p:sp>
      <p:sp>
        <p:nvSpPr>
          <p:cNvPr id="294" name="Google Shape;294;g27e5b92a683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AFTER DELETE – wyzwalacz wykona się po usunięciu rekordu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AFTER INSERT – </a:t>
            </a:r>
            <a:r>
              <a:rPr lang="en-US"/>
              <a:t>wyzwalacz wykona się</a:t>
            </a:r>
            <a:r>
              <a:rPr lang="en-US"/>
              <a:t> po dodaniu rekordu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AFTER UPDATE – </a:t>
            </a:r>
            <a:r>
              <a:rPr lang="en-US"/>
              <a:t>wyzwalacz wykona się </a:t>
            </a:r>
            <a:r>
              <a:rPr lang="en-US"/>
              <a:t>po zmodyfikowaniu rekordu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BEFORE DELETE – </a:t>
            </a:r>
            <a:r>
              <a:rPr lang="en-US"/>
              <a:t>wyzwalacz wykona się</a:t>
            </a:r>
            <a:r>
              <a:rPr lang="en-US"/>
              <a:t> przed usunięciem rekordu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BEFORE INSERT  – </a:t>
            </a:r>
            <a:r>
              <a:rPr lang="en-US"/>
              <a:t>wyzwalacz wykona się</a:t>
            </a:r>
            <a:r>
              <a:rPr lang="en-US"/>
              <a:t> przed dodaniem rekordu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BEFORE UPDATE – </a:t>
            </a:r>
            <a:r>
              <a:rPr lang="en-US"/>
              <a:t>wyzwalacz wykona się</a:t>
            </a:r>
            <a:r>
              <a:rPr lang="en-US"/>
              <a:t> przed zmodyfikowaniem rekordu</a:t>
            </a:r>
            <a:endParaRPr/>
          </a:p>
        </p:txBody>
      </p:sp>
      <p:sp>
        <p:nvSpPr>
          <p:cNvPr id="295" name="Google Shape;295;g27e5b92a683_0_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e5b92a683_0_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Przykładowy wyzwalacz</a:t>
            </a:r>
            <a:endParaRPr/>
          </a:p>
        </p:txBody>
      </p:sp>
      <p:sp>
        <p:nvSpPr>
          <p:cNvPr id="302" name="Google Shape;302;g27e5b92a683_0_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TRIGGER nazwa_triggera BEFORE INSERT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 nazwa_tabeli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EACH ROW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BEGIN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&lt;kod jaki ma się wykonać&gt;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303" name="Google Shape;303;g27e5b92a683_0_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2023-05-27T08:34:07Z</dcterms:created>
  <dc:creator>Bartek Dettlaff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