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1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8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2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2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5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0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8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9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9B0A08-E1CB-431C-80A6-1C7469E19385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60A7F2-443B-4AF4-B75F-28D4838AC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Правовые аспекты использования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Войтенко Игорь Студент 1 курса РГПУ </a:t>
            </a:r>
            <a:r>
              <a:rPr lang="ru-RU" dirty="0" err="1" smtClean="0"/>
              <a:t>им.Герцена</a:t>
            </a:r>
            <a:r>
              <a:rPr lang="ru-RU" dirty="0" smtClean="0"/>
              <a:t> ИВТ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4152899"/>
            <a:ext cx="2488803" cy="24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Открытое программное обеспечение </a:t>
            </a:r>
            <a:r>
              <a:rPr lang="ru-RU" dirty="0" smtClean="0"/>
              <a:t>(</a:t>
            </a:r>
            <a:r>
              <a:rPr lang="ru-RU" dirty="0" err="1" smtClean="0"/>
              <a:t>open-source</a:t>
            </a:r>
            <a:r>
              <a:rPr lang="ru-RU" dirty="0" smtClean="0"/>
              <a:t> </a:t>
            </a:r>
            <a:r>
              <a:rPr lang="ru-RU" dirty="0" err="1"/>
              <a:t>software</a:t>
            </a:r>
            <a:r>
              <a:rPr lang="ru-RU" dirty="0"/>
              <a:t>) — программное обеспечение с открытым исходным кодом. Исходный код таких программ доступен для просмотра, изучения и изменения, что позволяет убедиться в отсутствии уязвимостей и неприемлемых для пользователя функций (к примеру, скрытого слежения за пользователем программы), принять участие в доработке самой открытой программы, использовать код для создания новых программ и исправления в них ошибок — через заимствование исходного кода, если это позволяет совместимость лицензий, или через изучение использованных алгоритмов, структур данных, технологий, методик и интерфейсов (поскольку исходный код может существенно дополнять документацию, а при отсутствии таковой — сам служит документацией).</a:t>
            </a:r>
          </a:p>
        </p:txBody>
      </p:sp>
    </p:spTree>
    <p:extLst>
      <p:ext uri="{BB962C8B-B14F-4D97-AF65-F5344CB8AC3E}">
        <p14:creationId xmlns:p14="http://schemas.microsoft.com/office/powerpoint/2010/main" val="12080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Свободное и открытое ПО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54954" y="2298700"/>
            <a:ext cx="4825158" cy="3721101"/>
          </a:xfrm>
        </p:spPr>
        <p:txBody>
          <a:bodyPr/>
          <a:lstStyle/>
          <a:p>
            <a:r>
              <a:rPr lang="ru-RU" dirty="0"/>
              <a:t>Открытое программное обеспечение может существенно отличается от свободного ПО. К примеру, лицензия продукта может разрешать исследовать его исходный код, но при этом запрещать вносить в него изменения, распространять копии. В этом случае продукт будет открытым, но не свободным.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8712" y="2298700"/>
            <a:ext cx="4825159" cy="3721101"/>
          </a:xfrm>
        </p:spPr>
        <p:txBody>
          <a:bodyPr/>
          <a:lstStyle/>
          <a:p>
            <a:r>
              <a:rPr lang="ru-RU" dirty="0"/>
              <a:t>Сторонники термина «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» делают упор на эффективность открытых исходников как метода разработки, модернизации и сопровождения программ. Сторонники термина «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» считают, что именно права человека на свободное распространение, модификацию и изучение используемых им программ являются главным достоинством свободного открытого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5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Лицензии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dirty="0" err="1"/>
              <a:t>Freeware</a:t>
            </a:r>
            <a:r>
              <a:rPr lang="ru-RU" sz="1400" dirty="0"/>
              <a:t> (бесплатные полнофункциональные программы).</a:t>
            </a:r>
          </a:p>
          <a:p>
            <a:r>
              <a:rPr lang="ru-RU" sz="1400" dirty="0" err="1"/>
              <a:t>Shareware</a:t>
            </a:r>
            <a:r>
              <a:rPr lang="ru-RU" sz="1400" dirty="0"/>
              <a:t> (условно-бесплатное программное обеспечение - с некоторыми ограничениями, действующими до тех пор, пока не будет произведена оплата за полнофункциональный продукт).</a:t>
            </a:r>
          </a:p>
          <a:p>
            <a:r>
              <a:rPr lang="ru-RU" sz="1400" dirty="0" err="1"/>
              <a:t>Public</a:t>
            </a:r>
            <a:r>
              <a:rPr lang="ru-RU" sz="1400" dirty="0"/>
              <a:t> </a:t>
            </a:r>
            <a:r>
              <a:rPr lang="ru-RU" sz="1400" dirty="0" err="1"/>
              <a:t>domain</a:t>
            </a:r>
            <a:r>
              <a:rPr lang="ru-RU" sz="1400" dirty="0"/>
              <a:t> </a:t>
            </a:r>
            <a:r>
              <a:rPr lang="ru-RU" sz="1400" dirty="0" err="1"/>
              <a:t>software</a:t>
            </a:r>
            <a:r>
              <a:rPr lang="ru-RU" sz="1400" dirty="0"/>
              <a:t> (данный тип лицензий похож на </a:t>
            </a:r>
            <a:r>
              <a:rPr lang="ru-RU" sz="1400" dirty="0" err="1"/>
              <a:t>freeware</a:t>
            </a:r>
            <a:r>
              <a:rPr lang="ru-RU" sz="1400" dirty="0"/>
              <a:t> — программные продукты этого типа также распространяются бесплатно, однако без прав на авторство).</a:t>
            </a:r>
          </a:p>
          <a:p>
            <a:r>
              <a:rPr lang="ru-RU" sz="1400" dirty="0" err="1"/>
              <a:t>Open</a:t>
            </a:r>
            <a:r>
              <a:rPr lang="ru-RU" sz="1400" dirty="0"/>
              <a:t> </a:t>
            </a:r>
            <a:r>
              <a:rPr lang="ru-RU" sz="1400" dirty="0" err="1"/>
              <a:t>Source</a:t>
            </a:r>
            <a:r>
              <a:rPr lang="ru-RU" sz="1400" dirty="0"/>
              <a:t> (Программное обеспечение распространяется на бесплатной основе вместе с исходным кодом. Однако автор уже не отказывается от своих прав).</a:t>
            </a:r>
          </a:p>
          <a:p>
            <a:r>
              <a:rPr lang="ru-RU" sz="1400" dirty="0" err="1"/>
              <a:t>Commercial</a:t>
            </a:r>
            <a:r>
              <a:rPr lang="ru-RU" sz="1400" dirty="0"/>
              <a:t> (Коммерческое программное обеспечение, т.е. программное обеспечение, всегда распространяемое только за плату).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/>
              <a:t>Для учебы и других учебных процессов удобнее всего использовать лицензию </a:t>
            </a:r>
            <a:r>
              <a:rPr lang="ru-RU" sz="1400" dirty="0" err="1"/>
              <a:t>Freeware</a:t>
            </a:r>
            <a:r>
              <a:rPr lang="ru-RU" sz="1400" dirty="0"/>
              <a:t>, т.к. она полностью бесплатна и предоставляет полный функционал.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3915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GPL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GNU 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 — это свободная лицензия для программного обеспечения, разработанная Фондом Свободного Программного Обеспечения (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). Если коммерческие лицензии запрещают распространять и изменять программное обеспечение, то GNU GPL, наоборот, разрешает и даже гарантирует право пользователя на свободное использование, распространение и модификацию программ. Большая часть программного обеспечения 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распространяется под лицензией GNU GPL. Любой автор может использовать эту лицензию для своего программного обеспечения.</a:t>
            </a:r>
          </a:p>
          <a:p>
            <a:r>
              <a:rPr lang="ru-RU" dirty="0"/>
              <a:t>Для того чтобы получить программу и пользоваться ею даже не обязательно читать и принимать лицензию.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6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Commons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500" y="3848100"/>
            <a:ext cx="11430000" cy="284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2002 году  </a:t>
            </a:r>
            <a:r>
              <a:rPr lang="ru-RU" dirty="0" err="1"/>
              <a:t>Creative</a:t>
            </a:r>
            <a:r>
              <a:rPr lang="ru-RU" dirty="0"/>
              <a:t> </a:t>
            </a:r>
            <a:r>
              <a:rPr lang="ru-RU" dirty="0" err="1"/>
              <a:t>Commons</a:t>
            </a:r>
            <a:r>
              <a:rPr lang="ru-RU" dirty="0"/>
              <a:t> создала и опубликовала для бесплатного использования несколько лицензий, с помощью которых авторы могут гибко управлять своими авторскими правами, известных как </a:t>
            </a:r>
            <a:r>
              <a:rPr lang="ru-RU" dirty="0" err="1"/>
              <a:t>лицензи</a:t>
            </a:r>
            <a:r>
              <a:rPr lang="ru-RU" dirty="0"/>
              <a:t> </a:t>
            </a:r>
            <a:r>
              <a:rPr lang="ru-RU" dirty="0" err="1"/>
              <a:t>Creative</a:t>
            </a:r>
            <a:r>
              <a:rPr lang="ru-RU" dirty="0"/>
              <a:t> </a:t>
            </a:r>
            <a:r>
              <a:rPr lang="ru-RU" dirty="0" err="1"/>
              <a:t>Commons</a:t>
            </a:r>
            <a:r>
              <a:rPr lang="ru-RU" dirty="0"/>
              <a:t>. Эти лицензии позволяют авторам-создателям сообщить, от каких прав они хотели бы отказаться , а какие права они оставляют за собой.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Новшество </a:t>
            </a:r>
            <a:r>
              <a:rPr lang="ru-RU" dirty="0" err="1"/>
              <a:t>Creative</a:t>
            </a:r>
            <a:r>
              <a:rPr lang="ru-RU" dirty="0"/>
              <a:t> </a:t>
            </a:r>
            <a:r>
              <a:rPr lang="ru-RU" dirty="0" err="1"/>
              <a:t>Commons</a:t>
            </a:r>
            <a:r>
              <a:rPr lang="ru-RU" dirty="0"/>
              <a:t> состояло в том, что они использовали идею философа и программиста Ричарда </a:t>
            </a:r>
            <a:r>
              <a:rPr lang="ru-RU" dirty="0" err="1"/>
              <a:t>Столлмана</a:t>
            </a:r>
            <a:r>
              <a:rPr lang="ru-RU" dirty="0"/>
              <a:t>, добавив к лицензиям метаданные для обработки информации об авторском праве компьютерами и максимально упростили идею для использования не юристами, а простыми людьми, создав так называемые «краткие описания» лицензий с понятными значками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0" y="2998167"/>
            <a:ext cx="1143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Организация </a:t>
            </a:r>
            <a:r>
              <a:rPr lang="ru-RU" sz="1600" dirty="0" err="1" smtClean="0"/>
              <a:t>Creative</a:t>
            </a:r>
            <a:r>
              <a:rPr lang="ru-RU" sz="1600" dirty="0" smtClean="0"/>
              <a:t> </a:t>
            </a:r>
            <a:r>
              <a:rPr lang="ru-RU" sz="1600" dirty="0" err="1" smtClean="0"/>
              <a:t>Commons</a:t>
            </a:r>
            <a:r>
              <a:rPr lang="ru-RU" sz="1600" dirty="0" smtClean="0"/>
              <a:t> была основана в США в 2001 году Лоуренсом </a:t>
            </a:r>
            <a:r>
              <a:rPr lang="ru-RU" sz="1600" dirty="0" err="1" smtClean="0"/>
              <a:t>Лессигом</a:t>
            </a:r>
            <a:r>
              <a:rPr lang="ru-RU" sz="1600" dirty="0" smtClean="0"/>
              <a:t>, </a:t>
            </a:r>
            <a:r>
              <a:rPr lang="ru-RU" sz="1600" dirty="0" err="1" smtClean="0"/>
              <a:t>Хэлом</a:t>
            </a:r>
            <a:r>
              <a:rPr lang="ru-RU" sz="1600" dirty="0" smtClean="0"/>
              <a:t> </a:t>
            </a:r>
            <a:r>
              <a:rPr lang="ru-RU" sz="1600" dirty="0" err="1" smtClean="0"/>
              <a:t>Абельсоном</a:t>
            </a:r>
            <a:r>
              <a:rPr lang="ru-RU" sz="1600" dirty="0" smtClean="0"/>
              <a:t> и Эриком </a:t>
            </a:r>
            <a:r>
              <a:rPr lang="ru-RU" sz="1600" dirty="0" err="1" smtClean="0"/>
              <a:t>Элдредом</a:t>
            </a:r>
            <a:r>
              <a:rPr lang="ru-RU" sz="1600" dirty="0" smtClean="0"/>
              <a:t> при поддержке Центра общественного достояния.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443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417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 (конференц-зал)</vt:lpstr>
      <vt:lpstr>Правовые аспекты использования ПО</vt:lpstr>
      <vt:lpstr>Открытое ПО</vt:lpstr>
      <vt:lpstr>Свободное и открытое ПО</vt:lpstr>
      <vt:lpstr>Лицензии</vt:lpstr>
      <vt:lpstr>GNU GPL 3</vt:lpstr>
      <vt:lpstr>Creative Commons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Правовые аспекты использования ПО</dc:title>
  <dc:creator>Windows User</dc:creator>
  <cp:lastModifiedBy>Windows User</cp:lastModifiedBy>
  <cp:revision>2</cp:revision>
  <dcterms:created xsi:type="dcterms:W3CDTF">2020-07-07T10:20:24Z</dcterms:created>
  <dcterms:modified xsi:type="dcterms:W3CDTF">2020-07-07T10:35:08Z</dcterms:modified>
</cp:coreProperties>
</file>