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7FBCB9E-D573-46F4-800B-2FCB06CBEF5F}" type="datetimeFigureOut">
              <a:rPr lang="ru-RU" smtClean="0"/>
              <a:t>07.07.2020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244662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7FBCB9E-D573-46F4-800B-2FCB06CBEF5F}" type="datetimeFigureOut">
              <a:rPr lang="ru-RU" smtClean="0"/>
              <a:t>07.07.2020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155218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7FBCB9E-D573-46F4-800B-2FCB06CBEF5F}" type="datetimeFigureOut">
              <a:rPr lang="ru-RU" smtClean="0"/>
              <a:t>07.07.2020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266781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7FBCB9E-D573-46F4-800B-2FCB06CBEF5F}" type="datetimeFigureOut">
              <a:rPr lang="ru-RU" smtClean="0"/>
              <a:t>07.07.2020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375075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7FBCB9E-D573-46F4-800B-2FCB06CBEF5F}" type="datetimeFigureOut">
              <a:rPr lang="ru-RU" smtClean="0"/>
              <a:t>07.07.2020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92227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7FBCB9E-D573-46F4-800B-2FCB06CBEF5F}" type="datetimeFigureOut">
              <a:rPr lang="ru-RU" smtClean="0"/>
              <a:t>07.07.2020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2245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7FBCB9E-D573-46F4-800B-2FCB06CBEF5F}" type="datetimeFigureOut">
              <a:rPr lang="ru-RU" smtClean="0"/>
              <a:t>07.07.2020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138459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7FBCB9E-D573-46F4-800B-2FCB06CBEF5F}" type="datetimeFigureOut">
              <a:rPr lang="ru-RU" smtClean="0"/>
              <a:t>07.07.2020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154136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7FBCB9E-D573-46F4-800B-2FCB06CBEF5F}" type="datetimeFigureOut">
              <a:rPr lang="ru-RU" smtClean="0"/>
              <a:t>07.07.2020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111041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7FBCB9E-D573-46F4-800B-2FCB06CBEF5F}" type="datetimeFigureOut">
              <a:rPr lang="ru-RU" smtClean="0"/>
              <a:t>07.07.2020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31175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7FBCB9E-D573-46F4-800B-2FCB06CBEF5F}" type="datetimeFigureOut">
              <a:rPr lang="ru-RU" smtClean="0"/>
              <a:t>07.07.2020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A1CF3F5-62D9-4556-8451-29B16208CC39}" type="slidenum">
              <a:rPr lang="ru-RU" smtClean="0"/>
              <a:t>‹#›</a:t>
            </a:fld>
            <a:endParaRPr lang="ru-RU"/>
          </a:p>
        </p:txBody>
      </p:sp>
    </p:spTree>
    <p:extLst>
      <p:ext uri="{BB962C8B-B14F-4D97-AF65-F5344CB8AC3E}">
        <p14:creationId xmlns:p14="http://schemas.microsoft.com/office/powerpoint/2010/main" val="8802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BCB9E-D573-46F4-800B-2FCB06CBEF5F}" type="datetimeFigureOut">
              <a:rPr lang="ru-RU" smtClean="0"/>
              <a:t>07.07.2020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CF3F5-62D9-4556-8451-29B16208CC39}" type="slidenum">
              <a:rPr lang="ru-RU" smtClean="0"/>
              <a:t>‹#›</a:t>
            </a:fld>
            <a:endParaRPr lang="ru-RU"/>
          </a:p>
        </p:txBody>
      </p:sp>
    </p:spTree>
    <p:extLst>
      <p:ext uri="{BB962C8B-B14F-4D97-AF65-F5344CB8AC3E}">
        <p14:creationId xmlns:p14="http://schemas.microsoft.com/office/powerpoint/2010/main" val="78114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9400" y="698500"/>
            <a:ext cx="11264900" cy="3192463"/>
          </a:xfrm>
        </p:spPr>
        <p:txBody>
          <a:bodyPr>
            <a:normAutofit/>
          </a:bodyPr>
          <a:lstStyle/>
          <a:p>
            <a:pPr indent="450215">
              <a:lnSpc>
                <a:spcPct val="150000"/>
              </a:lnSpc>
              <a:spcAft>
                <a:spcPts val="800"/>
              </a:spcAft>
            </a:pPr>
            <a:r>
              <a:rPr lang="ru-RU" sz="14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МИНИСТЕРСТВО ОБРАЗОВАНИЯ РОССИЙСКОЙ ФЕДЕРАЦИИ</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ФЕДЕРАЛЬНОЕ ГОСУДАРСТВЕННОЕ БЮДЖЕТНОЕ УЧРЕЖДЕНИЕ ВЫСШЕГО ПРОФЕССИОНАЛЬНОГО ОБРАЗОВАНИЯ</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«РОССИЙСКИЙ ГОСУДАРСТВЕННЫЙ ПЕДАГОГИЧЕСКИЙ УНИВЕРССТЕТ им. А. И. ГЕРЦЕНА»</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Институт информационных технологий и технологического образования</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Кафедра информационных технологий и электронного обучения</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КУРСОВАЯ РАБОТА</a:t>
            </a:r>
            <a:r>
              <a:rPr lang="ru-RU" sz="14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400" dirty="0" smtClean="0">
                <a:effectLst/>
                <a:latin typeface="Calibri" panose="020F0502020204030204" pitchFamily="34" charset="0"/>
                <a:ea typeface="Calibri" panose="020F0502020204030204" pitchFamily="34" charset="0"/>
                <a:cs typeface="Times New Roman" panose="02020603050405020304" pitchFamily="18" charset="0"/>
              </a:rPr>
            </a:br>
            <a:r>
              <a:rPr lang="ru-RU" sz="1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Исследование тела, брошенного под углом к горизонту при помощи информационных технологий</a:t>
            </a:r>
            <a:r>
              <a:rPr lang="ru-RU" sz="1000" dirty="0" smtClean="0">
                <a:effectLst/>
                <a:latin typeface="Calibri" panose="020F0502020204030204" pitchFamily="34" charset="0"/>
                <a:ea typeface="Calibri" panose="020F0502020204030204" pitchFamily="34" charset="0"/>
                <a:cs typeface="Times New Roman" panose="02020603050405020304" pitchFamily="18" charset="0"/>
              </a:rPr>
              <a:t/>
            </a:r>
            <a:br>
              <a:rPr lang="ru-RU" sz="1000" dirty="0" smtClean="0">
                <a:effectLst/>
                <a:latin typeface="Calibri" panose="020F0502020204030204" pitchFamily="34" charset="0"/>
                <a:ea typeface="Calibri" panose="020F0502020204030204" pitchFamily="34" charset="0"/>
                <a:cs typeface="Times New Roman" panose="02020603050405020304" pitchFamily="18" charset="0"/>
              </a:rPr>
            </a:br>
            <a:endParaRPr lang="ru-RU" sz="1000" dirty="0"/>
          </a:p>
        </p:txBody>
      </p:sp>
      <p:sp>
        <p:nvSpPr>
          <p:cNvPr id="3" name="Подзаголовок 2"/>
          <p:cNvSpPr>
            <a:spLocks noGrp="1"/>
          </p:cNvSpPr>
          <p:nvPr>
            <p:ph type="subTitle" idx="1"/>
          </p:nvPr>
        </p:nvSpPr>
        <p:spPr>
          <a:xfrm>
            <a:off x="1339850" y="4322763"/>
            <a:ext cx="9144000" cy="1655762"/>
          </a:xfrm>
        </p:spPr>
        <p:txBody>
          <a:bodyPr/>
          <a:lstStyle/>
          <a:p>
            <a:r>
              <a:rPr lang="ru-RU" dirty="0" smtClean="0">
                <a:latin typeface="Times New Roman" panose="02020603050405020304" pitchFamily="18" charset="0"/>
                <a:cs typeface="Times New Roman" panose="02020603050405020304" pitchFamily="18" charset="0"/>
              </a:rPr>
              <a:t>Выполнил студент 1 курса ИВТ</a:t>
            </a:r>
          </a:p>
          <a:p>
            <a:r>
              <a:rPr lang="ru-RU" dirty="0" smtClean="0">
                <a:latin typeface="Times New Roman" panose="02020603050405020304" pitchFamily="18" charset="0"/>
                <a:cs typeface="Times New Roman" panose="02020603050405020304" pitchFamily="18" charset="0"/>
              </a:rPr>
              <a:t>Войтенко Игорь</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970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исходных данных и типы функционалов качества</a:t>
            </a:r>
            <a:endParaRPr lang="ru-RU" dirty="0"/>
          </a:p>
        </p:txBody>
      </p:sp>
      <p:pic>
        <p:nvPicPr>
          <p:cNvPr id="4" name="Объект 3"/>
          <p:cNvPicPr>
            <a:picLocks noGrp="1" noChangeAspect="1"/>
          </p:cNvPicPr>
          <p:nvPr>
            <p:ph idx="1"/>
          </p:nvPr>
        </p:nvPicPr>
        <p:blipFill>
          <a:blip r:embed="rId2"/>
          <a:stretch>
            <a:fillRect/>
          </a:stretch>
        </p:blipFill>
        <p:spPr>
          <a:xfrm>
            <a:off x="838200" y="1690688"/>
            <a:ext cx="3071987" cy="2303990"/>
          </a:xfrm>
          <a:prstGeom prst="rect">
            <a:avLst/>
          </a:prstGeom>
        </p:spPr>
      </p:pic>
      <p:sp>
        <p:nvSpPr>
          <p:cNvPr id="6" name="AutoShape 4" descr="Матрица расстояний — Википедия"/>
          <p:cNvSpPr>
            <a:spLocks noChangeAspect="1" noChangeArrowheads="1"/>
          </p:cNvSpPr>
          <p:nvPr/>
        </p:nvSpPr>
        <p:spPr bwMode="auto">
          <a:xfrm>
            <a:off x="5616574" y="2911475"/>
            <a:ext cx="3794125" cy="3794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3"/>
          <a:stretch>
            <a:fillRect/>
          </a:stretch>
        </p:blipFill>
        <p:spPr>
          <a:xfrm>
            <a:off x="6819900" y="1643063"/>
            <a:ext cx="3284537" cy="2189691"/>
          </a:xfrm>
          <a:prstGeom prst="rect">
            <a:avLst/>
          </a:prstGeom>
        </p:spPr>
      </p:pic>
      <p:pic>
        <p:nvPicPr>
          <p:cNvPr id="8" name="Рисунок 7"/>
          <p:cNvPicPr>
            <a:picLocks noChangeAspect="1"/>
          </p:cNvPicPr>
          <p:nvPr/>
        </p:nvPicPr>
        <p:blipFill>
          <a:blip r:embed="rId4"/>
          <a:stretch>
            <a:fillRect/>
          </a:stretch>
        </p:blipFill>
        <p:spPr>
          <a:xfrm>
            <a:off x="838199" y="4241800"/>
            <a:ext cx="3071987" cy="1890454"/>
          </a:xfrm>
          <a:prstGeom prst="rect">
            <a:avLst/>
          </a:prstGeom>
        </p:spPr>
      </p:pic>
      <p:pic>
        <p:nvPicPr>
          <p:cNvPr id="9" name="Рисунок 8"/>
          <p:cNvPicPr>
            <a:picLocks noChangeAspect="1"/>
          </p:cNvPicPr>
          <p:nvPr/>
        </p:nvPicPr>
        <p:blipFill>
          <a:blip r:embed="rId5"/>
          <a:stretch>
            <a:fillRect/>
          </a:stretch>
        </p:blipFill>
        <p:spPr>
          <a:xfrm>
            <a:off x="6819900" y="4241800"/>
            <a:ext cx="3364558" cy="1890454"/>
          </a:xfrm>
          <a:prstGeom prst="rect">
            <a:avLst/>
          </a:prstGeom>
        </p:spPr>
      </p:pic>
    </p:spTree>
    <p:extLst>
      <p:ext uri="{BB962C8B-B14F-4D97-AF65-F5344CB8AC3E}">
        <p14:creationId xmlns:p14="http://schemas.microsoft.com/office/powerpoint/2010/main" val="19589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Применение</a:t>
            </a:r>
            <a:endParaRPr lang="ru-RU" dirty="0"/>
          </a:p>
        </p:txBody>
      </p:sp>
      <p:sp>
        <p:nvSpPr>
          <p:cNvPr id="3" name="Объект 2"/>
          <p:cNvSpPr>
            <a:spLocks noGrp="1"/>
          </p:cNvSpPr>
          <p:nvPr>
            <p:ph idx="1"/>
          </p:nvPr>
        </p:nvSpPr>
        <p:spPr/>
        <p:txBody>
          <a:bodyPr>
            <a:normAutofit/>
          </a:bodyPr>
          <a:lstStyle/>
          <a:p>
            <a:r>
              <a:rPr lang="ru-RU" sz="2400" dirty="0" smtClean="0"/>
              <a:t>Целью машинного обучения является частичная или полная автоматизация решения сложных профессиональных задач в самых разных областях человеческой деятельности.</a:t>
            </a:r>
          </a:p>
          <a:p>
            <a:r>
              <a:rPr lang="ru-RU" sz="2400" dirty="0" smtClean="0"/>
              <a:t>Сфера применений машинного обучения постоянно расширяется. Повсеместная информатизация приводит к накоплению огромных объёмов данных в науке, производстве, бизнесе, транспорте, здравоохранении. Возникающие при этом задачи прогнозирования, управления и принятия решений часто сводятся к обучению по прецедентам. Раньше, когда таких данных не было, эти задачи либо вообще не ставились, либо решались совершенно другими методами.</a:t>
            </a:r>
            <a:endParaRPr lang="ru-RU" sz="2400" dirty="0"/>
          </a:p>
        </p:txBody>
      </p:sp>
    </p:spTree>
    <p:extLst>
      <p:ext uri="{BB962C8B-B14F-4D97-AF65-F5344CB8AC3E}">
        <p14:creationId xmlns:p14="http://schemas.microsoft.com/office/powerpoint/2010/main" val="347981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Используемая литература</a:t>
            </a:r>
            <a:endParaRPr lang="ru-RU" dirty="0"/>
          </a:p>
        </p:txBody>
      </p:sp>
      <p:sp>
        <p:nvSpPr>
          <p:cNvPr id="3" name="Объект 2"/>
          <p:cNvSpPr>
            <a:spLocks noGrp="1"/>
          </p:cNvSpPr>
          <p:nvPr>
            <p:ph idx="1"/>
          </p:nvPr>
        </p:nvSpPr>
        <p:spPr/>
        <p:txBody>
          <a:bodyPr>
            <a:normAutofit/>
          </a:bodyPr>
          <a:lstStyle/>
          <a:p>
            <a:pPr marL="0" indent="0">
              <a:buNone/>
            </a:pPr>
            <a:r>
              <a:rPr lang="ru-RU" sz="1600" dirty="0" smtClean="0"/>
              <a:t>1.Компьютер учится и рассуждает (ч. 1) // Компьютер обретает разум = </a:t>
            </a:r>
            <a:r>
              <a:rPr lang="ru-RU" sz="1600" dirty="0" err="1" smtClean="0"/>
              <a:t>Artificial</a:t>
            </a:r>
            <a:r>
              <a:rPr lang="ru-RU" sz="1600" dirty="0" smtClean="0"/>
              <a:t> </a:t>
            </a:r>
            <a:r>
              <a:rPr lang="ru-RU" sz="1600" dirty="0" err="1" smtClean="0"/>
              <a:t>Intelligence</a:t>
            </a:r>
            <a:r>
              <a:rPr lang="ru-RU" sz="1600" dirty="0" smtClean="0"/>
              <a:t> </a:t>
            </a:r>
            <a:r>
              <a:rPr lang="ru-RU" sz="1600" dirty="0" err="1" smtClean="0"/>
              <a:t>Computer</a:t>
            </a:r>
            <a:r>
              <a:rPr lang="ru-RU" sz="1600" dirty="0" smtClean="0"/>
              <a:t> </a:t>
            </a:r>
            <a:r>
              <a:rPr lang="ru-RU" sz="1600" dirty="0" err="1" smtClean="0"/>
              <a:t>Images</a:t>
            </a:r>
            <a:r>
              <a:rPr lang="ru-RU" sz="1600" dirty="0" smtClean="0"/>
              <a:t> / под ред. В. Л. </a:t>
            </a:r>
            <a:r>
              <a:rPr lang="ru-RU" sz="1600" dirty="0" err="1" smtClean="0"/>
              <a:t>Стефанюка</a:t>
            </a:r>
            <a:r>
              <a:rPr lang="ru-RU" sz="1600" dirty="0" smtClean="0"/>
              <a:t>. — Москва: Мир, 1990. — 240 с. — 100 000 экз.</a:t>
            </a:r>
          </a:p>
          <a:p>
            <a:pPr marL="0" indent="0">
              <a:buNone/>
            </a:pPr>
            <a:r>
              <a:rPr lang="ru-RU" sz="1600" dirty="0" smtClean="0"/>
              <a:t>2.Девятков В. В. Системы искусственного интеллекта / Гл. ред. И. Б. Фёдоров. — М.: Изд-во МГТУ им. Н. Э. Баумана, 2001. — 352 с. — (Информатика в техническом университете). — 3000 экз.</a:t>
            </a:r>
          </a:p>
          <a:p>
            <a:pPr marL="0" indent="0">
              <a:buNone/>
            </a:pPr>
            <a:r>
              <a:rPr lang="ru-RU" sz="1600" dirty="0" smtClean="0"/>
              <a:t>3.Корсаков С.Н. Начертание нового способа исследования при помощи машин, сравнивающих идеи / Под ред. А.С. Михайлова. — М.: МИФИ, 2009. — 44 с. — 200 экз.</a:t>
            </a:r>
          </a:p>
          <a:p>
            <a:pPr marL="0" indent="0">
              <a:buNone/>
            </a:pPr>
            <a:r>
              <a:rPr lang="ru-RU" sz="1600" dirty="0" smtClean="0"/>
              <a:t>4.Жданов А.А. Автономный искусственный интеллект. — М.: БИНОМ. Лаборатория знаний, 2009. — 359 с. — 20 000 экз.</a:t>
            </a:r>
          </a:p>
          <a:p>
            <a:pPr marL="0" indent="0">
              <a:buNone/>
            </a:pPr>
            <a:r>
              <a:rPr lang="ru-RU" sz="1600" dirty="0" smtClean="0"/>
              <a:t>5.Лорьер Ж.-Л. Системы искусственного интеллекта. — М.: Мир, 1991. — 568 с. — 20 000 экз.</a:t>
            </a:r>
          </a:p>
          <a:p>
            <a:pPr marL="0" indent="0">
              <a:buNone/>
            </a:pPr>
            <a:r>
              <a:rPr lang="ru-RU" sz="1600" dirty="0" smtClean="0"/>
              <a:t>6.Люгер Дж. Ф. Искусственный интеллект: стратегии и методы решения сложных проблем = </a:t>
            </a:r>
            <a:r>
              <a:rPr lang="ru-RU" sz="1600" dirty="0" err="1" smtClean="0"/>
              <a:t>Artificial</a:t>
            </a:r>
            <a:r>
              <a:rPr lang="ru-RU" sz="1600" dirty="0" smtClean="0"/>
              <a:t> </a:t>
            </a:r>
            <a:r>
              <a:rPr lang="ru-RU" sz="1600" dirty="0" err="1" smtClean="0"/>
              <a:t>Intelligence</a:t>
            </a:r>
            <a:r>
              <a:rPr lang="ru-RU" sz="1600" dirty="0" smtClean="0"/>
              <a:t>: </a:t>
            </a:r>
            <a:r>
              <a:rPr lang="ru-RU" sz="1600" dirty="0" err="1" smtClean="0"/>
              <a:t>Structures</a:t>
            </a:r>
            <a:r>
              <a:rPr lang="ru-RU" sz="1600" dirty="0" smtClean="0"/>
              <a:t> </a:t>
            </a:r>
            <a:r>
              <a:rPr lang="ru-RU" sz="1600" dirty="0" err="1" smtClean="0"/>
              <a:t>and</a:t>
            </a:r>
            <a:r>
              <a:rPr lang="ru-RU" sz="1600" dirty="0" smtClean="0"/>
              <a:t> </a:t>
            </a:r>
            <a:r>
              <a:rPr lang="ru-RU" sz="1600" dirty="0" err="1" smtClean="0"/>
              <a:t>Strategies</a:t>
            </a:r>
            <a:r>
              <a:rPr lang="ru-RU" sz="1600" dirty="0" smtClean="0"/>
              <a:t> </a:t>
            </a:r>
            <a:r>
              <a:rPr lang="ru-RU" sz="1600" dirty="0" err="1" smtClean="0"/>
              <a:t>for</a:t>
            </a:r>
            <a:r>
              <a:rPr lang="ru-RU" sz="1600" dirty="0" smtClean="0"/>
              <a:t> </a:t>
            </a:r>
            <a:r>
              <a:rPr lang="ru-RU" sz="1600" dirty="0" err="1" smtClean="0"/>
              <a:t>Complex</a:t>
            </a:r>
            <a:r>
              <a:rPr lang="ru-RU" sz="1600" dirty="0" smtClean="0"/>
              <a:t> </a:t>
            </a:r>
            <a:r>
              <a:rPr lang="ru-RU" sz="1600" dirty="0" err="1" smtClean="0"/>
              <a:t>Problem</a:t>
            </a:r>
            <a:r>
              <a:rPr lang="ru-RU" sz="1600" dirty="0" smtClean="0"/>
              <a:t> </a:t>
            </a:r>
            <a:r>
              <a:rPr lang="ru-RU" sz="1600" dirty="0" err="1" smtClean="0"/>
              <a:t>Solving</a:t>
            </a:r>
            <a:r>
              <a:rPr lang="ru-RU" sz="1600" dirty="0" smtClean="0"/>
              <a:t> / Под ред. Н. Н. </a:t>
            </a:r>
            <a:r>
              <a:rPr lang="ru-RU" sz="1600" dirty="0" err="1" smtClean="0"/>
              <a:t>Куссуль</a:t>
            </a:r>
            <a:r>
              <a:rPr lang="ru-RU" sz="1600" dirty="0" smtClean="0"/>
              <a:t>. — 4-е изд. — М.: Вильямс, 2005. — 864 с. — 2000 экз.</a:t>
            </a:r>
          </a:p>
          <a:p>
            <a:pPr marL="0" indent="0">
              <a:buNone/>
            </a:pPr>
            <a:r>
              <a:rPr lang="ru-RU" sz="1600" dirty="0" smtClean="0"/>
              <a:t>7.Нильсон Н. Искусственный интеллект. — М.: Мир, 1973. — 273 с.</a:t>
            </a:r>
          </a:p>
          <a:p>
            <a:pPr marL="0" indent="0">
              <a:buNone/>
            </a:pPr>
            <a:r>
              <a:rPr lang="ru-RU" sz="1600" dirty="0" smtClean="0"/>
              <a:t>8.Петрунин Ю. Ю., Рязанов М. А., Савельев А. В. Философия искусственного интеллекта в концепциях </a:t>
            </a:r>
            <a:r>
              <a:rPr lang="ru-RU" sz="1600" dirty="0" err="1" smtClean="0"/>
              <a:t>нейронаук</a:t>
            </a:r>
            <a:r>
              <a:rPr lang="ru-RU" sz="1600" dirty="0" smtClean="0"/>
              <a:t>. (Научная монография). — М.: МАКС Пресс, 2010.</a:t>
            </a:r>
          </a:p>
          <a:p>
            <a:endParaRPr lang="ru-RU" sz="1100" dirty="0"/>
          </a:p>
        </p:txBody>
      </p:sp>
    </p:spTree>
    <p:extLst>
      <p:ext uri="{BB962C8B-B14F-4D97-AF65-F5344CB8AC3E}">
        <p14:creationId xmlns:p14="http://schemas.microsoft.com/office/powerpoint/2010/main" val="148109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Искусственный интеллект</a:t>
            </a:r>
            <a:endParaRPr lang="ru-RU" dirty="0"/>
          </a:p>
        </p:txBody>
      </p:sp>
      <p:sp>
        <p:nvSpPr>
          <p:cNvPr id="3" name="Объект 2"/>
          <p:cNvSpPr>
            <a:spLocks noGrp="1"/>
          </p:cNvSpPr>
          <p:nvPr>
            <p:ph sz="half" idx="1"/>
          </p:nvPr>
        </p:nvSpPr>
        <p:spPr/>
        <p:txBody>
          <a:bodyPr>
            <a:normAutofit/>
          </a:bodyPr>
          <a:lstStyle/>
          <a:p>
            <a:r>
              <a:rPr lang="ru-RU" sz="1800" dirty="0" smtClean="0"/>
              <a:t>Искусственный интеллект — свойство интеллектуальных систем выполнять творческие функции, которые традиционно считаются прерогативой человека; наука и технология создания интеллектуальных машин, особенно интеллектуальных компьютерных программ.</a:t>
            </a:r>
          </a:p>
          <a:p>
            <a:r>
              <a:rPr lang="ru-RU" sz="1800" dirty="0" smtClean="0"/>
              <a:t>ИИ связан со сходной задачей использования компьютеров для понимания человеческого интеллекта, но не обязательно ограничивается биологически правдоподобными методами.</a:t>
            </a:r>
          </a:p>
          <a:p>
            <a:r>
              <a:rPr lang="ru-RU" sz="1800" dirty="0" smtClean="0"/>
              <a:t>Существующие на сегодня интеллектуальные системы имеют очень узкие области применения. Например, программы, способные обыграть человека в шахматы, не могут отвечать на вопросы и т. д.</a:t>
            </a:r>
          </a:p>
          <a:p>
            <a:endParaRPr lang="ru-RU" sz="1100" dirty="0"/>
          </a:p>
        </p:txBody>
      </p:sp>
      <p:pic>
        <p:nvPicPr>
          <p:cNvPr id="5" name="Объект 4"/>
          <p:cNvPicPr>
            <a:picLocks noGrp="1" noChangeAspect="1"/>
          </p:cNvPicPr>
          <p:nvPr>
            <p:ph sz="half" idx="2"/>
          </p:nvPr>
        </p:nvPicPr>
        <p:blipFill>
          <a:blip r:embed="rId2"/>
          <a:stretch>
            <a:fillRect/>
          </a:stretch>
        </p:blipFill>
        <p:spPr>
          <a:xfrm>
            <a:off x="6826250" y="2185988"/>
            <a:ext cx="4840816" cy="3630612"/>
          </a:xfrm>
          <a:prstGeom prst="rect">
            <a:avLst/>
          </a:prstGeom>
        </p:spPr>
      </p:pic>
    </p:spTree>
    <p:extLst>
      <p:ext uri="{BB962C8B-B14F-4D97-AF65-F5344CB8AC3E}">
        <p14:creationId xmlns:p14="http://schemas.microsoft.com/office/powerpoint/2010/main" val="334723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Происхождение и понимание термина «искусственный интеллект»</a:t>
            </a:r>
            <a:endParaRPr lang="ru-RU" dirty="0"/>
          </a:p>
        </p:txBody>
      </p:sp>
      <p:sp>
        <p:nvSpPr>
          <p:cNvPr id="3" name="Объект 2"/>
          <p:cNvSpPr>
            <a:spLocks noGrp="1"/>
          </p:cNvSpPr>
          <p:nvPr>
            <p:ph idx="1"/>
          </p:nvPr>
        </p:nvSpPr>
        <p:spPr>
          <a:xfrm>
            <a:off x="838200" y="1825625"/>
            <a:ext cx="6540500" cy="4351338"/>
          </a:xfrm>
        </p:spPr>
        <p:txBody>
          <a:bodyPr/>
          <a:lstStyle/>
          <a:p>
            <a:r>
              <a:rPr lang="ru-RU" dirty="0" smtClean="0"/>
              <a:t>Процитированное в преамбуле определение искусственного интеллекта, данное Джоном Маккарти в 1956 году на конференции в Дартмутском университете, не связано напрямую с пониманием интеллекта у человека. Согласно Маккарти, ИИ-исследователи вольны использовать методы, которые не наблюдаются у людей, если это необходимо для решения конкретных проблем.</a:t>
            </a:r>
            <a:endParaRPr lang="ru-RU" dirty="0"/>
          </a:p>
        </p:txBody>
      </p:sp>
      <p:pic>
        <p:nvPicPr>
          <p:cNvPr id="1026" name="Picture 2" descr="John McCarthy Stan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18423" y="1825625"/>
            <a:ext cx="3381376" cy="434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7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Предпосылки развития</a:t>
            </a:r>
            <a:endParaRPr lang="ru-RU" dirty="0"/>
          </a:p>
        </p:txBody>
      </p:sp>
      <p:sp>
        <p:nvSpPr>
          <p:cNvPr id="3" name="Объект 2"/>
          <p:cNvSpPr>
            <a:spLocks noGrp="1"/>
          </p:cNvSpPr>
          <p:nvPr>
            <p:ph idx="1"/>
          </p:nvPr>
        </p:nvSpPr>
        <p:spPr/>
        <p:txBody>
          <a:bodyPr>
            <a:normAutofit/>
          </a:bodyPr>
          <a:lstStyle/>
          <a:p>
            <a:r>
              <a:rPr lang="ru-RU" sz="2000" dirty="0" smtClean="0"/>
              <a:t>История искусственного интеллекта как нового научного направления начинается в середине XX века. К этому времени уже было сформировано множество предпосылок его зарождения: среди философов давно шли споры о природе человека и процессе познания мира, нейрофизиологи и психологи разработали ряд теорий относительно работы человеческого мозга и мышления, экономисты и математики задавались вопросами оптимальных расчётов и представления знаний о мире в формализованном виде; наконец, зародился фундамент математической теории вычислений — теории алгоритмов — и были созданы первые компьютеры.</a:t>
            </a:r>
          </a:p>
          <a:p>
            <a:r>
              <a:rPr lang="ru-RU" sz="2000" dirty="0" smtClean="0"/>
              <a:t>Возможности новых машин в плане скорости вычислений оказались больше человеческих, поэтому в учёном сообществе зародился вопрос: каковы границы возможностей компьютеров и достигнут ли машины уровня развития человека? В 1950 году один из пионеров в области вычислительной техники, английский учёный Алан Тьюринг, пишет статью под названием «Может ли машина мыслить?» в которой описывает процедуру, с помощью которой можно будет определить момент, когда машина сравняется в плане разумности с человеком, получившую название теста Тьюринга.</a:t>
            </a:r>
          </a:p>
          <a:p>
            <a:endParaRPr lang="ru-RU" sz="1100" dirty="0"/>
          </a:p>
        </p:txBody>
      </p:sp>
    </p:spTree>
    <p:extLst>
      <p:ext uri="{BB962C8B-B14F-4D97-AF65-F5344CB8AC3E}">
        <p14:creationId xmlns:p14="http://schemas.microsoft.com/office/powerpoint/2010/main" val="16854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Области применения</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sz="2400" dirty="0" smtClean="0"/>
              <a:t>•Алгоритмическая торговля</a:t>
            </a:r>
          </a:p>
          <a:p>
            <a:pPr marL="0" indent="0">
              <a:buNone/>
            </a:pPr>
            <a:r>
              <a:rPr lang="ru-RU" sz="2400" dirty="0" smtClean="0"/>
              <a:t>•Исследования рынка и интеллектуальный анализ данных</a:t>
            </a:r>
          </a:p>
          <a:p>
            <a:pPr marL="0" indent="0">
              <a:buNone/>
            </a:pPr>
            <a:r>
              <a:rPr lang="ru-RU" sz="2400" dirty="0" smtClean="0"/>
              <a:t>•Управление личными финансами</a:t>
            </a:r>
          </a:p>
          <a:p>
            <a:pPr marL="0" indent="0">
              <a:buNone/>
            </a:pPr>
            <a:r>
              <a:rPr lang="ru-RU" sz="2400" dirty="0" smtClean="0"/>
              <a:t>•Управление финансовым портфелем</a:t>
            </a:r>
          </a:p>
          <a:p>
            <a:pPr marL="0" indent="0">
              <a:buNone/>
            </a:pPr>
            <a:r>
              <a:rPr lang="ru-RU" sz="2400" dirty="0" smtClean="0"/>
              <a:t>•</a:t>
            </a:r>
            <a:r>
              <a:rPr lang="ru-RU" sz="2400" dirty="0" err="1" smtClean="0"/>
              <a:t>Андеррайтинг</a:t>
            </a:r>
            <a:endParaRPr lang="ru-RU" sz="2400" dirty="0" smtClean="0"/>
          </a:p>
          <a:p>
            <a:pPr marL="0" indent="0">
              <a:buNone/>
            </a:pPr>
            <a:r>
              <a:rPr lang="ru-RU" sz="2400" dirty="0" smtClean="0"/>
              <a:t>•Военное дело</a:t>
            </a:r>
          </a:p>
          <a:p>
            <a:pPr marL="0" indent="0">
              <a:buNone/>
            </a:pPr>
            <a:r>
              <a:rPr lang="ru-RU" sz="2400" dirty="0" smtClean="0"/>
              <a:t>•Тяжелая промышленность</a:t>
            </a:r>
          </a:p>
          <a:p>
            <a:pPr marL="0" indent="0">
              <a:buNone/>
            </a:pPr>
            <a:r>
              <a:rPr lang="ru-RU" sz="2400" dirty="0" smtClean="0"/>
              <a:t>•Медицина</a:t>
            </a:r>
          </a:p>
          <a:p>
            <a:pPr marL="0" indent="0">
              <a:buNone/>
            </a:pPr>
            <a:r>
              <a:rPr lang="ru-RU" sz="2400" dirty="0" smtClean="0"/>
              <a:t>•Онлайн и телефонные службы поддержки клиентов</a:t>
            </a:r>
          </a:p>
          <a:p>
            <a:pPr marL="0" indent="0">
              <a:buNone/>
            </a:pPr>
            <a:r>
              <a:rPr lang="ru-RU" sz="2400" dirty="0" smtClean="0"/>
              <a:t>•Техническое обслуживание телекоммуникаций</a:t>
            </a:r>
          </a:p>
          <a:p>
            <a:pPr marL="0" indent="0">
              <a:buNone/>
            </a:pPr>
            <a:r>
              <a:rPr lang="ru-RU" sz="2400" dirty="0" smtClean="0"/>
              <a:t>•Транспорт</a:t>
            </a:r>
          </a:p>
          <a:p>
            <a:endParaRPr lang="ru-RU" sz="1100" dirty="0"/>
          </a:p>
        </p:txBody>
      </p:sp>
    </p:spTree>
    <p:extLst>
      <p:ext uri="{BB962C8B-B14F-4D97-AF65-F5344CB8AC3E}">
        <p14:creationId xmlns:p14="http://schemas.microsoft.com/office/powerpoint/2010/main" val="320002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Машинное обучение</a:t>
            </a:r>
            <a:endParaRPr lang="ru-RU" dirty="0"/>
          </a:p>
        </p:txBody>
      </p:sp>
      <p:sp>
        <p:nvSpPr>
          <p:cNvPr id="3" name="Объект 2"/>
          <p:cNvSpPr>
            <a:spLocks noGrp="1"/>
          </p:cNvSpPr>
          <p:nvPr>
            <p:ph sz="half" idx="1"/>
          </p:nvPr>
        </p:nvSpPr>
        <p:spPr/>
        <p:txBody>
          <a:bodyPr>
            <a:noAutofit/>
          </a:bodyPr>
          <a:lstStyle/>
          <a:p>
            <a:r>
              <a:rPr lang="ru-RU" sz="2400" dirty="0" smtClean="0"/>
              <a:t>Машинное обучение — класс методов искусственного интеллекта, характерной чертой которых является не прямое решение задачи, а обучение в процессе применения решений множества сходных задач. Для построения таких методов используются средства математической статистики, численных методов, методов оптимизации, теории вероятностей, теории графов, различные техники работы с данными в цифровой форме.</a:t>
            </a:r>
            <a:endParaRPr lang="ru-RU" sz="2400" dirty="0"/>
          </a:p>
        </p:txBody>
      </p:sp>
      <p:pic>
        <p:nvPicPr>
          <p:cNvPr id="5" name="Объект 4"/>
          <p:cNvPicPr>
            <a:picLocks noGrp="1" noChangeAspect="1"/>
          </p:cNvPicPr>
          <p:nvPr>
            <p:ph sz="half" idx="2"/>
          </p:nvPr>
        </p:nvPicPr>
        <p:blipFill>
          <a:blip r:embed="rId2"/>
          <a:stretch>
            <a:fillRect/>
          </a:stretch>
        </p:blipFill>
        <p:spPr>
          <a:xfrm>
            <a:off x="6212168" y="2553221"/>
            <a:ext cx="5522632" cy="2896145"/>
          </a:xfrm>
          <a:prstGeom prst="rect">
            <a:avLst/>
          </a:prstGeom>
        </p:spPr>
      </p:pic>
    </p:spTree>
    <p:extLst>
      <p:ext uri="{BB962C8B-B14F-4D97-AF65-F5344CB8AC3E}">
        <p14:creationId xmlns:p14="http://schemas.microsoft.com/office/powerpoint/2010/main" val="189611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постановка задачи обучения по прецедентам</a:t>
            </a:r>
          </a:p>
        </p:txBody>
      </p:sp>
      <p:sp>
        <p:nvSpPr>
          <p:cNvPr id="3" name="Объект 2"/>
          <p:cNvSpPr>
            <a:spLocks noGrp="1"/>
          </p:cNvSpPr>
          <p:nvPr>
            <p:ph idx="1"/>
          </p:nvPr>
        </p:nvSpPr>
        <p:spPr/>
        <p:txBody>
          <a:bodyPr>
            <a:normAutofit fontScale="92500" lnSpcReduction="10000"/>
          </a:bodyPr>
          <a:lstStyle/>
          <a:p>
            <a:r>
              <a:rPr lang="ru-RU" sz="2000" dirty="0" smtClean="0"/>
              <a:t>Имеется множество объектов (ситуаций) и множество возможных ответов (откликов, реакций). Существует некоторая зависимость между ответами и объектами, но она неизвестна. Известна только конечная совокупность прецедентов — пар «объект, ответ», называемая обучающей выборкой. На основе этих данных требуется восстановить неявную зависимость, то есть построить алгоритм, способный для любого возможного входного объекта выдать достаточно точный классифицирующий ответ. Эта зависимость не обязательно выражается аналитически, и здесь </a:t>
            </a:r>
            <a:r>
              <a:rPr lang="ru-RU" sz="2000" dirty="0" err="1" smtClean="0"/>
              <a:t>нейросети</a:t>
            </a:r>
            <a:r>
              <a:rPr lang="ru-RU" sz="2000" dirty="0" smtClean="0"/>
              <a:t> реализуют принцип эмпирически формируемого решения. Важной особенностью при этом является способность обучаемой системы к обобщению, то есть к адекватному отклику на данные, выходящие за пределы имеющейся обучающей выборки. Для измерения точности ответов вводится оценочный функционал качества.</a:t>
            </a:r>
          </a:p>
          <a:p>
            <a:endParaRPr lang="ru-RU" sz="2000" dirty="0" smtClean="0"/>
          </a:p>
          <a:p>
            <a:r>
              <a:rPr lang="ru-RU" sz="2000" dirty="0" smtClean="0"/>
              <a:t>Данная постановка является обобщением классических задач аппроксимации  функций. В классических задачах аппроксимации объектами являются действительные числа или векторы. В реальных прикладных задачах входные данные об объектах могут быть неполными, неточными, нечисловыми, разнородными. Эти особенности приводят к большому разнообразию методов машинного обучения.</a:t>
            </a:r>
          </a:p>
          <a:p>
            <a:endParaRPr lang="ru-RU" sz="1100" dirty="0"/>
          </a:p>
        </p:txBody>
      </p:sp>
    </p:spTree>
    <p:extLst>
      <p:ext uri="{BB962C8B-B14F-4D97-AF65-F5344CB8AC3E}">
        <p14:creationId xmlns:p14="http://schemas.microsoft.com/office/powerpoint/2010/main" val="245693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Способы машинного обучения</a:t>
            </a:r>
            <a:endParaRPr lang="ru-RU" dirty="0"/>
          </a:p>
        </p:txBody>
      </p:sp>
      <p:pic>
        <p:nvPicPr>
          <p:cNvPr id="4" name="Объект 3"/>
          <p:cNvPicPr>
            <a:picLocks noGrp="1" noChangeAspect="1"/>
          </p:cNvPicPr>
          <p:nvPr>
            <p:ph idx="1"/>
          </p:nvPr>
        </p:nvPicPr>
        <p:blipFill>
          <a:blip r:embed="rId2"/>
          <a:stretch>
            <a:fillRect/>
          </a:stretch>
        </p:blipFill>
        <p:spPr>
          <a:xfrm>
            <a:off x="1744662" y="1851025"/>
            <a:ext cx="8702676" cy="4351338"/>
          </a:xfrm>
          <a:prstGeom prst="rect">
            <a:avLst/>
          </a:prstGeom>
        </p:spPr>
      </p:pic>
    </p:spTree>
    <p:extLst>
      <p:ext uri="{BB962C8B-B14F-4D97-AF65-F5344CB8AC3E}">
        <p14:creationId xmlns:p14="http://schemas.microsoft.com/office/powerpoint/2010/main" val="29956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Классические задачи, решаемые машинным обучением</a:t>
            </a:r>
            <a:endParaRPr lang="ru-RU" dirty="0"/>
          </a:p>
        </p:txBody>
      </p:sp>
      <p:sp>
        <p:nvSpPr>
          <p:cNvPr id="3" name="Объект 2"/>
          <p:cNvSpPr>
            <a:spLocks noGrp="1"/>
          </p:cNvSpPr>
          <p:nvPr>
            <p:ph idx="1"/>
          </p:nvPr>
        </p:nvSpPr>
        <p:spPr/>
        <p:txBody>
          <a:bodyPr>
            <a:normAutofit/>
          </a:bodyPr>
          <a:lstStyle/>
          <a:p>
            <a:pPr marL="0" indent="0">
              <a:buNone/>
            </a:pPr>
            <a:r>
              <a:rPr lang="ru-RU" sz="2400" dirty="0" smtClean="0"/>
              <a:t>1.Классификация, как правило, выполняется с помощью обучения с учителем на этапе собственно обучения.</a:t>
            </a:r>
          </a:p>
          <a:p>
            <a:pPr marL="0" indent="0">
              <a:buNone/>
            </a:pPr>
            <a:r>
              <a:rPr lang="ru-RU" sz="2400" dirty="0" smtClean="0"/>
              <a:t>2.Кластеризация, как правило, выполняется с помощью обучения без учителя</a:t>
            </a:r>
          </a:p>
          <a:p>
            <a:pPr marL="0" indent="0">
              <a:buNone/>
            </a:pPr>
            <a:r>
              <a:rPr lang="ru-RU" sz="2400" dirty="0" smtClean="0"/>
              <a:t>3.Регрессия, как правило, выполняется с помощью обучения с учителем на этапе тестирования, является частным случаем задач прогнозирования.</a:t>
            </a:r>
          </a:p>
          <a:p>
            <a:pPr marL="0" indent="0">
              <a:buNone/>
            </a:pPr>
            <a:r>
              <a:rPr lang="ru-RU" sz="2400" dirty="0" smtClean="0"/>
              <a:t>4.Понижение размерности данных и их визуализация выполняется с помощью обучения без учителя</a:t>
            </a:r>
          </a:p>
          <a:p>
            <a:pPr marL="0" indent="0">
              <a:buNone/>
            </a:pPr>
            <a:r>
              <a:rPr lang="ru-RU" sz="2400" dirty="0" smtClean="0"/>
              <a:t>5.Восстановление плотности распределения вероятности по набору данных</a:t>
            </a:r>
          </a:p>
          <a:p>
            <a:pPr marL="0" indent="0">
              <a:buNone/>
            </a:pPr>
            <a:r>
              <a:rPr lang="ru-RU" sz="2400" dirty="0" smtClean="0"/>
              <a:t>6.Одноклассовая классификация и выявление новизны</a:t>
            </a:r>
          </a:p>
          <a:p>
            <a:pPr marL="0" indent="0">
              <a:buNone/>
            </a:pPr>
            <a:r>
              <a:rPr lang="ru-RU" sz="2400" dirty="0" smtClean="0"/>
              <a:t>7.Построение ранговых зависимостей</a:t>
            </a:r>
          </a:p>
          <a:p>
            <a:endParaRPr lang="ru-RU" sz="1100" dirty="0"/>
          </a:p>
        </p:txBody>
      </p:sp>
    </p:spTree>
    <p:extLst>
      <p:ext uri="{BB962C8B-B14F-4D97-AF65-F5344CB8AC3E}">
        <p14:creationId xmlns:p14="http://schemas.microsoft.com/office/powerpoint/2010/main" val="42766609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1056</Words>
  <Application>Microsoft Office PowerPoint</Application>
  <PresentationFormat>Широкоэкранный</PresentationFormat>
  <Paragraphs>52</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Тема Office</vt:lpstr>
      <vt:lpstr>МИНИСТЕРСТВО ОБРАЗОВАНИЯ РОССИЙСКОЙ ФЕДЕРАЦИИ ФЕДЕРАЛЬНОЕ ГОСУДАРСТВЕННОЕ БЮДЖЕТНОЕ УЧРЕЖДЕНИЕ ВЫСШЕГО ПРОФЕССИОНАЛЬНОГО ОБРАЗОВАНИЯ «РОССИЙСКИЙ ГОСУДАРСТВЕННЫЙ ПЕДАГОГИЧЕСКИЙ УНИВЕРССТЕТ им. А. И. ГЕРЦЕНА» Институт информационных технологий и технологического образования Кафедра информационных технологий и электронного обучения   КУРСОВАЯ РАБОТА Исследование тела, брошенного под углом к горизонту при помощи информационных технологий </vt:lpstr>
      <vt:lpstr>Искусственный интеллект</vt:lpstr>
      <vt:lpstr>Происхождение и понимание термина «искусственный интеллект»</vt:lpstr>
      <vt:lpstr>Предпосылки развития</vt:lpstr>
      <vt:lpstr>Области применения</vt:lpstr>
      <vt:lpstr>Машинное обучение</vt:lpstr>
      <vt:lpstr>Общая постановка задачи обучения по прецедентам</vt:lpstr>
      <vt:lpstr>Способы машинного обучения</vt:lpstr>
      <vt:lpstr>Классические задачи, решаемые машинным обучением</vt:lpstr>
      <vt:lpstr>Типы исходных данных и типы функционалов качества</vt:lpstr>
      <vt:lpstr>Применение</vt:lpstr>
      <vt:lpstr>Используемая литература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РОССИЙСКОЙ ФЕДЕРАЦИИ ФЕДЕРАЛЬНОЕ ГОСУДАРСТВЕННОЕ БЮДЖЕТНОЕ УЧРЕЖДЕНИЕ ВЫСШЕГО ПРОФЕССИОНАЛЬНОГО ОБРАЗОВАНИЯ «РОССИЙСКИЙ ГОСУДАРСТВЕННЫЙ ПЕДАГОГИЧЕСКИЙ УНИВЕРССТЕТ им. А. И. ГЕРЦЕНА» Институт информационных технологий и технологического образования Кафедра информационных технологий и электронного обучения   КУРСОВАЯ РАБОТА Исследование тела, брошенного под углом к горизонту при помощи информационных технологий </dc:title>
  <dc:creator>Windows User</dc:creator>
  <cp:lastModifiedBy>Windows User</cp:lastModifiedBy>
  <cp:revision>6</cp:revision>
  <dcterms:created xsi:type="dcterms:W3CDTF">2020-07-07T08:27:45Z</dcterms:created>
  <dcterms:modified xsi:type="dcterms:W3CDTF">2020-07-07T09:00:41Z</dcterms:modified>
</cp:coreProperties>
</file>