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0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449F-5A7E-4137-A34A-7FD91BB9EDDE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9AF1-C9F4-4273-9922-847B411BB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95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449F-5A7E-4137-A34A-7FD91BB9EDDE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9AF1-C9F4-4273-9922-847B411BB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82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449F-5A7E-4137-A34A-7FD91BB9EDDE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9AF1-C9F4-4273-9922-847B411BB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9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449F-5A7E-4137-A34A-7FD91BB9EDDE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9AF1-C9F4-4273-9922-847B411BB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25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449F-5A7E-4137-A34A-7FD91BB9EDDE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9AF1-C9F4-4273-9922-847B411BB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14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449F-5A7E-4137-A34A-7FD91BB9EDDE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9AF1-C9F4-4273-9922-847B411BB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3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449F-5A7E-4137-A34A-7FD91BB9EDDE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9AF1-C9F4-4273-9922-847B411BB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36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449F-5A7E-4137-A34A-7FD91BB9EDDE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9AF1-C9F4-4273-9922-847B411BB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14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449F-5A7E-4137-A34A-7FD91BB9EDDE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9AF1-C9F4-4273-9922-847B411BB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449F-5A7E-4137-A34A-7FD91BB9EDDE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9AF1-C9F4-4273-9922-847B411BB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91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449F-5A7E-4137-A34A-7FD91BB9EDDE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9AF1-C9F4-4273-9922-847B411BB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04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449F-5A7E-4137-A34A-7FD91BB9EDDE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59AF1-C9F4-4273-9922-847B411BB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5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Архитектурные стили в Петербурге </a:t>
            </a:r>
            <a:r>
              <a:rPr lang="en-US" dirty="0" smtClean="0"/>
              <a:t>XVIII</a:t>
            </a:r>
            <a:r>
              <a:rPr lang="ru-RU" dirty="0" smtClean="0"/>
              <a:t>-</a:t>
            </a:r>
            <a:r>
              <a:rPr lang="en-US" dirty="0" smtClean="0"/>
              <a:t>XIX</a:t>
            </a:r>
            <a:r>
              <a:rPr lang="ru-RU" dirty="0" smtClean="0"/>
              <a:t> веков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Автор:</a:t>
            </a:r>
          </a:p>
          <a:p>
            <a:pPr algn="r"/>
            <a:r>
              <a:rPr lang="ru-RU" dirty="0" smtClean="0"/>
              <a:t>Студент 1 курса группы ИВТ(1)</a:t>
            </a:r>
          </a:p>
          <a:p>
            <a:pPr algn="r"/>
            <a:r>
              <a:rPr lang="ru-RU" dirty="0" smtClean="0"/>
              <a:t>Войтенко Игорь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72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257174"/>
            <a:ext cx="4024313" cy="585104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02186" y="4723228"/>
            <a:ext cx="3694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Смольный собор 1748-1835 </a:t>
            </a:r>
            <a:r>
              <a:rPr lang="ru-RU" sz="2800" dirty="0"/>
              <a:t>годы </a:t>
            </a:r>
          </a:p>
          <a:p>
            <a:r>
              <a:rPr lang="ru-RU" sz="2800" dirty="0"/>
              <a:t>(</a:t>
            </a:r>
            <a:r>
              <a:rPr lang="ru-RU" sz="2800" dirty="0" err="1"/>
              <a:t>Франческо</a:t>
            </a:r>
            <a:r>
              <a:rPr lang="ru-RU" sz="2800" dirty="0"/>
              <a:t> Растрелли)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7924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Екатерининский Петербург или ранний классицизм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Русский </a:t>
            </a:r>
            <a:r>
              <a:rPr lang="ru-RU" sz="2000" b="1" dirty="0" smtClean="0"/>
              <a:t>классицизм</a:t>
            </a:r>
            <a:r>
              <a:rPr lang="ru-RU" sz="2000" dirty="0"/>
              <a:t> </a:t>
            </a:r>
            <a:r>
              <a:rPr lang="ru-RU" sz="2000" dirty="0" smtClean="0"/>
              <a:t>— </a:t>
            </a:r>
            <a:r>
              <a:rPr lang="ru-RU" sz="2000" dirty="0"/>
              <a:t>стиль в искусстве, возникший в России в процессе европеизации при Екатерине </a:t>
            </a:r>
            <a:r>
              <a:rPr lang="ru-RU" sz="2000" dirty="0" smtClean="0"/>
              <a:t>II, </a:t>
            </a:r>
            <a:r>
              <a:rPr lang="ru-RU" sz="2000" dirty="0"/>
              <a:t>и распространённый во второй половине XVIII — первой половине XIX веков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/>
              <a:t>Классицизм возникает и развивается под воздействием просветительских прогрессивных тенденций общественной мысли. Господствующими становятся идеи патриотизма и гражданственности, создания «нового отечества», внесословной ценности человеческой личности. В античности, особенности классической эпохе Древней Греции находят пример идеального государственного устройства и гармоничных соотношений человека с природой. Античность (известная по памятникам литературы, скульптуры и архитектуры) воспринимается как благодатная эпоха свободного развития личности, духовного и физического совершенства человека, идеальной порой человеческой истории без общественных противоречий и социальных </a:t>
            </a:r>
            <a:r>
              <a:rPr lang="ru-RU" sz="2000" dirty="0" smtClean="0"/>
              <a:t>конфликтов.</a:t>
            </a:r>
          </a:p>
          <a:p>
            <a:pPr marL="0" indent="0">
              <a:buNone/>
            </a:pPr>
            <a:r>
              <a:rPr lang="ru-RU" sz="2000" dirty="0"/>
              <a:t>Особенностью русского классицизма в архитектуре являлось эклектическое сочетание в одном произведении </a:t>
            </a:r>
            <a:r>
              <a:rPr lang="ru-RU" sz="2000" dirty="0" err="1"/>
              <a:t>разностилевых</a:t>
            </a:r>
            <a:r>
              <a:rPr lang="ru-RU" sz="2000" dirty="0"/>
              <a:t> элементов, отход от жёстко регламентированных приёмов и форм классицизма.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2625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0700" y="2240846"/>
            <a:ext cx="11671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В</a:t>
            </a:r>
            <a:r>
              <a:rPr lang="ru-RU" dirty="0">
                <a:latin typeface="Arial" panose="020B0604020202020204" pitchFamily="34" charset="0"/>
              </a:rPr>
              <a:t> </a:t>
            </a:r>
            <a:r>
              <a:rPr lang="ru-RU" i="1" dirty="0">
                <a:latin typeface="Arial" panose="020B0604020202020204" pitchFamily="34" charset="0"/>
              </a:rPr>
              <a:t>раннем русском классицизме</a:t>
            </a:r>
            <a:r>
              <a:rPr lang="ru-RU" dirty="0">
                <a:latin typeface="Arial" panose="020B0604020202020204" pitchFamily="34" charset="0"/>
              </a:rPr>
              <a:t> (1760—1770 гг.) ещё сохранялась пластика и динамика форм, присущих барокко и рококо, в эпоху </a:t>
            </a:r>
            <a:r>
              <a:rPr lang="ru-RU" i="1" dirty="0">
                <a:latin typeface="Arial" panose="020B0604020202020204" pitchFamily="34" charset="0"/>
              </a:rPr>
              <a:t>зрелого классицизма</a:t>
            </a:r>
            <a:r>
              <a:rPr lang="ru-RU" dirty="0">
                <a:latin typeface="Arial" panose="020B0604020202020204" pitchFamily="34" charset="0"/>
              </a:rPr>
              <a:t> (1770—1790 гг.) появились классические типы дворца-усадьбы и крупного жилого дома, ставшие образцами строительства загородных дворянских усадеб и парадной застройки российских городов. К раннему русскому классицизму относят архитекторов Ж. Б. </a:t>
            </a:r>
            <a:r>
              <a:rPr lang="ru-RU" dirty="0" err="1">
                <a:latin typeface="Arial" panose="020B0604020202020204" pitchFamily="34" charset="0"/>
              </a:rPr>
              <a:t>Валлен-Деламота</a:t>
            </a:r>
            <a:r>
              <a:rPr lang="ru-RU" dirty="0">
                <a:latin typeface="Arial" panose="020B0604020202020204" pitchFamily="34" charset="0"/>
              </a:rPr>
              <a:t>, А. Ф. </a:t>
            </a:r>
            <a:r>
              <a:rPr lang="ru-RU" dirty="0" err="1">
                <a:latin typeface="Arial" panose="020B0604020202020204" pitchFamily="34" charset="0"/>
              </a:rPr>
              <a:t>Кокоринова</a:t>
            </a:r>
            <a:r>
              <a:rPr lang="ru-RU" dirty="0">
                <a:latin typeface="Arial" panose="020B0604020202020204" pitchFamily="34" charset="0"/>
              </a:rPr>
              <a:t>, Ю. М. </a:t>
            </a:r>
            <a:r>
              <a:rPr lang="ru-RU" dirty="0" err="1">
                <a:latin typeface="Arial" panose="020B0604020202020204" pitchFamily="34" charset="0"/>
              </a:rPr>
              <a:t>Фельтена</a:t>
            </a:r>
            <a:r>
              <a:rPr lang="ru-RU" dirty="0">
                <a:latin typeface="Arial" panose="020B0604020202020204" pitchFamily="34" charset="0"/>
              </a:rPr>
              <a:t>, К. И. </a:t>
            </a:r>
            <a:r>
              <a:rPr lang="ru-RU" dirty="0" smtClean="0">
                <a:latin typeface="Arial" panose="020B0604020202020204" pitchFamily="34" charset="0"/>
              </a:rPr>
              <a:t>Бланка,</a:t>
            </a:r>
            <a:r>
              <a:rPr lang="ru-RU" dirty="0">
                <a:latin typeface="Arial" panose="020B0604020202020204" pitchFamily="34" charset="0"/>
              </a:rPr>
              <a:t> А. </a:t>
            </a:r>
            <a:r>
              <a:rPr lang="ru-RU" dirty="0" err="1">
                <a:latin typeface="Arial" panose="020B0604020202020204" pitchFamily="34" charset="0"/>
              </a:rPr>
              <a:t>Ринальди</a:t>
            </a:r>
            <a:r>
              <a:rPr lang="ru-RU" dirty="0">
                <a:latin typeface="Arial" panose="020B0604020202020204" pitchFamily="34" charset="0"/>
              </a:rPr>
              <a:t>. Архитекторы зрелой поры классицизма — Дж. Кваренги, Ч. Камерон, И. Е. </a:t>
            </a:r>
            <a:r>
              <a:rPr lang="ru-RU" dirty="0" err="1">
                <a:latin typeface="Arial" panose="020B0604020202020204" pitchFamily="34" charset="0"/>
              </a:rPr>
              <a:t>Старов</a:t>
            </a:r>
            <a:r>
              <a:rPr lang="ru-RU" dirty="0">
                <a:latin typeface="Arial" panose="020B0604020202020204" pitchFamily="34" charset="0"/>
              </a:rPr>
              <a:t> в Санкт-Петербурге, В. И. Баженов и М. Ф. Казаков — Москве.</a:t>
            </a:r>
          </a:p>
          <a:p>
            <a:r>
              <a:rPr lang="ru-RU" dirty="0">
                <a:latin typeface="Arial" panose="020B0604020202020204" pitchFamily="34" charset="0"/>
              </a:rPr>
              <a:t>В результате крупного градостроительства на рубеже XVIII—XIX веков возникли городские ансамбли центра Петербурга (А. Н. Воронихин, А. Д. Захаров, К. И. Росси</a:t>
            </a:r>
            <a:r>
              <a:rPr lang="ru-RU" dirty="0" smtClean="0">
                <a:latin typeface="Arial" panose="020B0604020202020204" pitchFamily="34" charset="0"/>
              </a:rPr>
              <a:t>).</a:t>
            </a:r>
            <a:endParaRPr lang="ru-RU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5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7" y="401637"/>
            <a:ext cx="4868863" cy="3032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837" y="3434430"/>
            <a:ext cx="486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Таврический дворец 1783-1789 годы (</a:t>
            </a:r>
            <a:r>
              <a:rPr lang="ru-RU" dirty="0" err="1"/>
              <a:t>Старов</a:t>
            </a:r>
            <a:r>
              <a:rPr lang="ru-RU" dirty="0"/>
              <a:t>, Иван Егорович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158" y="401637"/>
            <a:ext cx="5831005" cy="303279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883158" y="3434430"/>
            <a:ext cx="5831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Казанский собор 1801-1811 годы (</a:t>
            </a:r>
            <a:r>
              <a:rPr lang="ru-RU" dirty="0"/>
              <a:t>Андрей Никифорович Воронихин и </a:t>
            </a:r>
            <a:r>
              <a:rPr lang="ru-RU" dirty="0" err="1"/>
              <a:t>Колодин</a:t>
            </a:r>
            <a:r>
              <a:rPr lang="ru-RU" dirty="0"/>
              <a:t>, Иван Фёдорович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37" y="4124291"/>
            <a:ext cx="4868863" cy="222933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448300" y="463879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Юсуповский</a:t>
            </a:r>
            <a:r>
              <a:rPr lang="ru-RU" dirty="0" smtClean="0"/>
              <a:t> дворец 1770 годы (</a:t>
            </a:r>
            <a:r>
              <a:rPr lang="ru-RU" dirty="0" err="1"/>
              <a:t>Валлен-Деламот</a:t>
            </a:r>
            <a:r>
              <a:rPr lang="ru-RU" dirty="0"/>
              <a:t>, Жан-Батист-Мишель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2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7" y="1392237"/>
            <a:ext cx="5199063" cy="31621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237" y="4554384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Академия художеств 1764-1788 годы (Растрелли и </a:t>
            </a:r>
            <a:r>
              <a:rPr lang="ru-RU" dirty="0" err="1" smtClean="0"/>
              <a:t>Валлен-Деламот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337" y="1392237"/>
            <a:ext cx="5901190" cy="3162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2337" y="4554384"/>
            <a:ext cx="590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Мраморный дворец 1768-1785 годы (</a:t>
            </a:r>
            <a:r>
              <a:rPr lang="ru-RU" dirty="0"/>
              <a:t>Антонио </a:t>
            </a:r>
            <a:r>
              <a:rPr lang="ru-RU" dirty="0" err="1"/>
              <a:t>Ринальди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89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Ампир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Ампир</a:t>
            </a:r>
            <a:r>
              <a:rPr lang="ru-RU" sz="2000" dirty="0"/>
              <a:t> — стиль позднего (высокого) классицизма в архитектуре и прикладном искусстве. Возник во Франции в период правления императора Наполеона I; развивался в течение трёх первых десятилетий XIX века; сменился течением историзма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/>
              <a:t>В Российской империи этот стиль появился при Александре I. Приглашение архитекторов-иностранцев в Россию было частым явлением, поскольку среди титулованных особ это было модно, а в начале XIX века в России существовало увлечение французской культурой. Для возведения Исаакиевского собора Александр I пригласил начинающего французского архитектора Анри Луи Огюста </a:t>
            </a:r>
            <a:r>
              <a:rPr lang="ru-RU" sz="2000" dirty="0" err="1"/>
              <a:t>Рикар</a:t>
            </a:r>
            <a:r>
              <a:rPr lang="ru-RU" sz="2000" dirty="0"/>
              <a:t> де </a:t>
            </a:r>
            <a:r>
              <a:rPr lang="ru-RU" sz="2000" dirty="0" err="1"/>
              <a:t>Монферрана</a:t>
            </a:r>
            <a:r>
              <a:rPr lang="ru-RU" sz="2000" dirty="0"/>
              <a:t>, впоследствии ставшего одним из основоположников «русского ампира</a:t>
            </a:r>
            <a:r>
              <a:rPr lang="ru-RU" sz="2000" dirty="0" smtClean="0"/>
              <a:t>».</a:t>
            </a:r>
          </a:p>
          <a:p>
            <a:pPr marL="0" indent="0">
              <a:buNone/>
            </a:pPr>
            <a:r>
              <a:rPr lang="ru-RU" sz="2000" dirty="0" smtClean="0"/>
              <a:t>Также можно отметить, что Русский Ампир по своей сущности представляет собой Поздний </a:t>
            </a:r>
            <a:r>
              <a:rPr lang="ru-RU" sz="2000" dirty="0"/>
              <a:t>К</a:t>
            </a:r>
            <a:r>
              <a:rPr lang="ru-RU" sz="2000" dirty="0" smtClean="0"/>
              <a:t>лассицизм, поэтому многие архитектурные постройки относятся как к Ампиру, так и к Позднему Классицизму.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1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Эклектика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Эклектика</a:t>
            </a:r>
            <a:r>
              <a:rPr lang="ru-RU" sz="2000" dirty="0"/>
              <a:t> — художественное направление в архитектуре, ориентированное на использование в одном сооружении различных форм искусства прошлого в любых </a:t>
            </a:r>
            <a:r>
              <a:rPr lang="ru-RU" sz="2000" dirty="0" smtClean="0"/>
              <a:t>сочетаниях; </a:t>
            </a:r>
            <a:r>
              <a:rPr lang="ru-RU" sz="2000" dirty="0"/>
              <a:t>обычно проявляется в периоды смены больших художественных </a:t>
            </a:r>
            <a:r>
              <a:rPr lang="ru-RU" sz="2000" dirty="0" smtClean="0"/>
              <a:t>систем.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русской/советской историографии термин «эклектика» долгое время употребляли в качестве синонима термину «историзм». Для разграничения этих понятий и устранения в термине «эклектика» негативных смысловых коннотаций, появившихся на рубеже XIX—XX веков, историки искусства приняли термин «историзм</a:t>
            </a:r>
            <a:r>
              <a:rPr lang="ru-RU" sz="2000" dirty="0" smtClean="0"/>
              <a:t>».</a:t>
            </a:r>
          </a:p>
          <a:p>
            <a:pPr marL="0" indent="0">
              <a:buNone/>
            </a:pPr>
            <a:r>
              <a:rPr lang="ru-RU" sz="2000" dirty="0"/>
              <a:t>Эклектика в архитектуре, изобразительном и декоративно-прикладном искусстве представляет собой сочетание разнородных стилевых элементов или произвольный выбор стилистического оформления зданий или художественных изделий, имеющих иной смысл и назначение. Эклектика в искусстве обычно служит эффектной декорацией для произведения культуры, ещё не выработавшей собственного </a:t>
            </a:r>
            <a:r>
              <a:rPr lang="ru-RU" sz="2000" dirty="0" smtClean="0"/>
              <a:t>стиля. </a:t>
            </a:r>
            <a:r>
              <a:rPr lang="ru-RU" sz="2000" dirty="0"/>
              <a:t>Поэтому эклектика в большинстве случаев означает отсутствие стилевой </a:t>
            </a:r>
            <a:r>
              <a:rPr lang="ru-RU" sz="2000" dirty="0" smtClean="0"/>
              <a:t>целостности.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56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311149"/>
            <a:ext cx="4545013" cy="47133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87" y="5075296"/>
            <a:ext cx="454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Дом </a:t>
            </a:r>
            <a:r>
              <a:rPr lang="ru-RU" dirty="0" err="1" smtClean="0"/>
              <a:t>Кейбеля</a:t>
            </a:r>
            <a:r>
              <a:rPr lang="ru-RU" dirty="0" smtClean="0"/>
              <a:t> 1899-1901 годы (Г.Г. </a:t>
            </a:r>
            <a:r>
              <a:rPr lang="ru-RU" dirty="0"/>
              <a:t>ф</a:t>
            </a:r>
            <a:r>
              <a:rPr lang="ru-RU" dirty="0" smtClean="0"/>
              <a:t>он Голи)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687" y="1035048"/>
            <a:ext cx="5953032" cy="29654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7687" y="4000499"/>
            <a:ext cx="5953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Дворец </a:t>
            </a:r>
            <a:r>
              <a:rPr lang="ru-RU" dirty="0" smtClean="0"/>
              <a:t>Белосельских-Белозерских 1847-1848 годы (</a:t>
            </a:r>
            <a:r>
              <a:rPr lang="ru-RU" u="sng" dirty="0"/>
              <a:t>А. И. </a:t>
            </a:r>
            <a:r>
              <a:rPr lang="ru-RU" u="sng" dirty="0" err="1"/>
              <a:t>Штакеншнейдер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73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7" y="1136650"/>
            <a:ext cx="4430713" cy="34248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8787" y="4586916"/>
            <a:ext cx="4430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Особняк и оранжерея Эрнеста </a:t>
            </a:r>
            <a:r>
              <a:rPr lang="ru-RU" dirty="0" err="1" smtClean="0"/>
              <a:t>Игеля</a:t>
            </a:r>
            <a:r>
              <a:rPr lang="ru-RU" dirty="0" smtClean="0"/>
              <a:t> 1894-1898 годы (</a:t>
            </a:r>
            <a:r>
              <a:rPr lang="ru-RU" dirty="0"/>
              <a:t>Ковшаров А. </a:t>
            </a:r>
            <a:r>
              <a:rPr lang="ru-RU" dirty="0" smtClean="0"/>
              <a:t>И., </a:t>
            </a:r>
            <a:r>
              <a:rPr lang="ru-RU" dirty="0" err="1" smtClean="0"/>
              <a:t>Зонн</a:t>
            </a:r>
            <a:r>
              <a:rPr lang="ru-RU" dirty="0" smtClean="0"/>
              <a:t> </a:t>
            </a:r>
            <a:r>
              <a:rPr lang="ru-RU" dirty="0"/>
              <a:t>Б. Я</a:t>
            </a:r>
            <a:r>
              <a:rPr lang="ru-RU" dirty="0" smtClean="0"/>
              <a:t>.)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0" y="1136650"/>
            <a:ext cx="4913938" cy="342486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99100" y="4586916"/>
            <a:ext cx="4913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Доходный дом </a:t>
            </a:r>
            <a:r>
              <a:rPr lang="ru-RU" dirty="0" err="1" smtClean="0"/>
              <a:t>Еремеевой</a:t>
            </a:r>
            <a:r>
              <a:rPr lang="ru-RU" dirty="0" smtClean="0"/>
              <a:t> 1903-1905 годы (Еремеев)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19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Заключение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протяжении многих лет Петербург менял свое обличие.</a:t>
            </a:r>
          </a:p>
          <a:p>
            <a:pPr marL="0" indent="0">
              <a:buNone/>
            </a:pPr>
            <a:r>
              <a:rPr lang="ru-RU" dirty="0" smtClean="0"/>
              <a:t>Каждый правитель приносил свои изменения в его архитектурные красоты.</a:t>
            </a:r>
          </a:p>
          <a:p>
            <a:pPr marL="0" indent="0">
              <a:buNone/>
            </a:pPr>
            <a:r>
              <a:rPr lang="ru-RU" dirty="0" smtClean="0"/>
              <a:t>Они хотели сделать Петербург по подобию Европы, что у них это хорошо получилось, так как в нем есть множество архитектурных стилей, которые также можно встретить в европейских городах.</a:t>
            </a:r>
          </a:p>
          <a:p>
            <a:pPr marL="0" indent="0">
              <a:buNone/>
            </a:pPr>
            <a:r>
              <a:rPr lang="ru-RU" dirty="0" smtClean="0"/>
              <a:t>Петербург становился красивее с каждым годом, и это преображение продолжается по сей день.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4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ПЛАН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Введение</a:t>
            </a:r>
          </a:p>
          <a:p>
            <a:pPr marL="0" indent="0">
              <a:buNone/>
            </a:pPr>
            <a:r>
              <a:rPr lang="ru-RU" dirty="0" smtClean="0"/>
              <a:t>2. Основная часть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2.1. Петровское барокко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2.2. </a:t>
            </a:r>
            <a:r>
              <a:rPr lang="ru-RU" dirty="0" smtClean="0"/>
              <a:t>Елизаветинское барокко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2.3. </a:t>
            </a:r>
            <a:r>
              <a:rPr lang="ru-RU" dirty="0" smtClean="0"/>
              <a:t>Ранний классицизм</a:t>
            </a:r>
            <a:r>
              <a:rPr lang="ru-RU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2.4. Ампир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2.5. Эклектика</a:t>
            </a:r>
          </a:p>
          <a:p>
            <a:pPr marL="0" indent="0">
              <a:buNone/>
            </a:pPr>
            <a:r>
              <a:rPr lang="ru-RU" dirty="0" smtClean="0"/>
              <a:t>3. Заключение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1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Исторические источники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Градостроительные проекты:</a:t>
            </a:r>
          </a:p>
          <a:p>
            <a:pPr marL="0" indent="0">
              <a:buNone/>
            </a:pPr>
            <a:r>
              <a:rPr lang="ru-RU" dirty="0" smtClean="0"/>
              <a:t>1. Генеральный план </a:t>
            </a:r>
            <a:r>
              <a:rPr lang="ru-RU" dirty="0" err="1" smtClean="0"/>
              <a:t>Леблона</a:t>
            </a:r>
            <a:r>
              <a:rPr lang="ru-RU" dirty="0" smtClean="0"/>
              <a:t> 1716 год.</a:t>
            </a:r>
          </a:p>
          <a:p>
            <a:pPr marL="0" indent="0">
              <a:buNone/>
            </a:pPr>
            <a:r>
              <a:rPr lang="ru-RU" dirty="0" smtClean="0"/>
              <a:t>2. Генеральный план </a:t>
            </a:r>
            <a:r>
              <a:rPr lang="ru-RU" dirty="0" err="1" smtClean="0"/>
              <a:t>Трезини</a:t>
            </a:r>
            <a:r>
              <a:rPr lang="ru-RU" dirty="0" smtClean="0"/>
              <a:t> 1716-1717 годы.</a:t>
            </a:r>
          </a:p>
          <a:p>
            <a:pPr marL="0" indent="0">
              <a:buNone/>
            </a:pPr>
            <a:r>
              <a:rPr lang="ru-RU" dirty="0" smtClean="0"/>
              <a:t>3. Генеральный план Еропкина 1737 год.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922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Научно-популярная литература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altLang="ru-RU" sz="1800" i="1" dirty="0" smtClean="0">
                <a:cs typeface="Arial" panose="020B0604020202020204" pitchFamily="34" charset="0"/>
              </a:rPr>
              <a:t>Грабарь </a:t>
            </a:r>
            <a:r>
              <a:rPr lang="ru-RU" altLang="ru-RU" sz="1800" i="1" dirty="0">
                <a:cs typeface="Arial" panose="020B0604020202020204" pitchFamily="34" charset="0"/>
              </a:rPr>
              <a:t>И.Э.</a:t>
            </a:r>
            <a:r>
              <a:rPr lang="ru-RU" altLang="ru-RU" sz="1800" dirty="0">
                <a:cs typeface="Arial" panose="020B0604020202020204" pitchFamily="34" charset="0"/>
              </a:rPr>
              <a:t> Петербургская архитектура </a:t>
            </a:r>
            <a:r>
              <a:rPr lang="ru-RU" altLang="ru-RU" sz="1800" dirty="0" err="1">
                <a:cs typeface="Arial" panose="020B0604020202020204" pitchFamily="34" charset="0"/>
              </a:rPr>
              <a:t>въ</a:t>
            </a:r>
            <a:r>
              <a:rPr lang="ru-RU" altLang="ru-RU" sz="1800" dirty="0">
                <a:cs typeface="Arial" panose="020B0604020202020204" pitchFamily="34" charset="0"/>
              </a:rPr>
              <a:t> XVIII и XIX </a:t>
            </a:r>
            <a:r>
              <a:rPr lang="ru-RU" altLang="ru-RU" sz="1800" dirty="0" err="1">
                <a:cs typeface="Arial" panose="020B0604020202020204" pitchFamily="34" charset="0"/>
              </a:rPr>
              <a:t>вѣкѣ</a:t>
            </a:r>
            <a:r>
              <a:rPr lang="ru-RU" altLang="ru-RU" sz="1800" dirty="0">
                <a:cs typeface="Arial" panose="020B0604020202020204" pitchFamily="34" charset="0"/>
              </a:rPr>
              <a:t> // </a:t>
            </a:r>
            <a:r>
              <a:rPr lang="ru-RU" altLang="ru-RU" sz="1800" dirty="0" err="1">
                <a:cs typeface="Arial" panose="020B0604020202020204" pitchFamily="34" charset="0"/>
              </a:rPr>
              <a:t>Исторія</a:t>
            </a:r>
            <a:r>
              <a:rPr lang="ru-RU" altLang="ru-RU" sz="1800" dirty="0">
                <a:cs typeface="Arial" panose="020B0604020202020204" pitchFamily="34" charset="0"/>
              </a:rPr>
              <a:t> архитектуры. — </a:t>
            </a:r>
            <a:r>
              <a:rPr lang="ru-RU" altLang="ru-RU" sz="1800" dirty="0"/>
              <a:t>М.</a:t>
            </a:r>
            <a:r>
              <a:rPr lang="ru-RU" altLang="ru-RU" sz="1800" dirty="0">
                <a:cs typeface="Arial" panose="020B0604020202020204" pitchFamily="34" charset="0"/>
              </a:rPr>
              <a:t>: </a:t>
            </a:r>
            <a:r>
              <a:rPr lang="ru-RU" altLang="ru-RU" sz="1800" dirty="0" err="1">
                <a:cs typeface="Arial" panose="020B0604020202020204" pitchFamily="34" charset="0"/>
              </a:rPr>
              <a:t>Изданіе</a:t>
            </a:r>
            <a:r>
              <a:rPr lang="ru-RU" altLang="ru-RU" sz="1800" dirty="0">
                <a:cs typeface="Arial" panose="020B0604020202020204" pitchFamily="34" charset="0"/>
              </a:rPr>
              <a:t> I. </a:t>
            </a:r>
            <a:r>
              <a:rPr lang="ru-RU" altLang="ru-RU" sz="1800" dirty="0" err="1">
                <a:cs typeface="Arial" panose="020B0604020202020204" pitchFamily="34" charset="0"/>
              </a:rPr>
              <a:t>Кнебель</a:t>
            </a:r>
            <a:r>
              <a:rPr lang="ru-RU" altLang="ru-RU" sz="1800" dirty="0">
                <a:cs typeface="Arial" panose="020B0604020202020204" pitchFamily="34" charset="0"/>
              </a:rPr>
              <a:t>, 1910. — Т. III. — 584 с</a:t>
            </a:r>
            <a:r>
              <a:rPr lang="ru-RU" altLang="ru-RU" sz="1800" dirty="0"/>
              <a:t> </a:t>
            </a:r>
            <a:endParaRPr lang="ru-RU" altLang="ru-RU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altLang="ru-RU" sz="1800" i="1" dirty="0" smtClean="0">
                <a:cs typeface="Arial" panose="020B0604020202020204" pitchFamily="34" charset="0"/>
              </a:rPr>
              <a:t>Курбатов В.</a:t>
            </a:r>
            <a:r>
              <a:rPr lang="ru-RU" altLang="ru-RU" sz="1800" dirty="0">
                <a:cs typeface="Arial" panose="020B0604020202020204" pitchFamily="34" charset="0"/>
              </a:rPr>
              <a:t> Петербург: Художественно-исторический очерк и обзор художественного богатства столицы. — </a:t>
            </a:r>
            <a:r>
              <a:rPr lang="ru-RU" altLang="ru-RU" sz="1800" dirty="0"/>
              <a:t>СПб.</a:t>
            </a:r>
            <a:r>
              <a:rPr lang="ru-RU" altLang="ru-RU" sz="1800" dirty="0">
                <a:cs typeface="Arial" panose="020B0604020202020204" pitchFamily="34" charset="0"/>
              </a:rPr>
              <a:t>: Община Св. Евгении, 1913. — 674 </a:t>
            </a:r>
            <a:r>
              <a:rPr lang="ru-RU" altLang="ru-RU" sz="1800" dirty="0" smtClean="0">
                <a:cs typeface="Arial" panose="020B0604020202020204" pitchFamily="34" charset="0"/>
              </a:rPr>
              <a:t>с</a:t>
            </a:r>
          </a:p>
          <a:p>
            <a:pPr marL="514350" indent="-514350">
              <a:buFont typeface="+mj-lt"/>
              <a:buAutoNum type="arabicPeriod"/>
            </a:pPr>
            <a:r>
              <a:rPr lang="ru-RU" altLang="ru-RU" sz="1800" dirty="0">
                <a:cs typeface="Arial" panose="020B0604020202020204" pitchFamily="34" charset="0"/>
              </a:rPr>
              <a:t>Архитектура Петербурга—Ленинграда в памятниках изобразительного искусства и архитектурных чертежах: Путеводитель по выставке / Составители: Л. В. Антонова, Т. М. Соколова; Ред. В. Н. Васильев; Под общ. ред. проф. М. И. Артамонова; Государственный Эрмитаж. — М.: Искусство, 1954. — 68 с. — (Государственный Эрмитаж. Путеводители по выставкам). — 20 000 экз. (обл.)</a:t>
            </a:r>
            <a:r>
              <a:rPr lang="ru-RU" altLang="ru-RU" sz="1800" dirty="0"/>
              <a:t> </a:t>
            </a:r>
            <a:endParaRPr lang="ru-RU" altLang="ru-RU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altLang="ru-RU" sz="1800" dirty="0"/>
              <a:t>Архитекторы-строители Санкт-Петербурга середины XIX — начала XX века: справочник / Сост. А. М. Гинзбург, Б. М. Кириков при участии С. Г. Федорова, Е. В. Филиппова; под. общ. ред. Б. М. Кирикова. — СПб.: Пилигрим, 1996</a:t>
            </a:r>
            <a:r>
              <a:rPr lang="ru-RU" altLang="ru-RU" sz="1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altLang="ru-RU" sz="1800" dirty="0"/>
              <a:t>Лисовский В. Г. Санкт-Петербург: очерки архитектурной истории города. В 2-х томах. — СПб.: Коло, 2009. — 464+584 с.</a:t>
            </a:r>
          </a:p>
          <a:p>
            <a:pPr marL="514350" indent="-514350">
              <a:buFont typeface="+mj-lt"/>
              <a:buAutoNum type="arabicPeriod"/>
            </a:pPr>
            <a:endParaRPr lang="ru-RU" altLang="ru-RU" sz="1800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381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Художественные</a:t>
            </a:r>
            <a:r>
              <a:rPr lang="ru-RU" b="1" dirty="0" smtClean="0"/>
              <a:t> реконструкции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44800" y="1692276"/>
            <a:ext cx="6248400" cy="470898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ru-RU" sz="2000" b="1" dirty="0" smtClean="0">
                <a:solidFill>
                  <a:srgbClr val="333333"/>
                </a:solidFill>
              </a:rPr>
              <a:t>1</a:t>
            </a:r>
            <a:r>
              <a:rPr lang="ru-RU" sz="2000" dirty="0" smtClean="0">
                <a:solidFill>
                  <a:srgbClr val="333333"/>
                </a:solidFill>
              </a:rPr>
              <a:t>.   «Медный </a:t>
            </a:r>
            <a:r>
              <a:rPr lang="ru-RU" sz="2000" dirty="0">
                <a:solidFill>
                  <a:srgbClr val="333333"/>
                </a:solidFill>
              </a:rPr>
              <a:t>всадник</a:t>
            </a:r>
            <a:r>
              <a:rPr lang="ru-RU" sz="2000" dirty="0" smtClean="0">
                <a:solidFill>
                  <a:srgbClr val="333333"/>
                </a:solidFill>
              </a:rPr>
              <a:t>»</a:t>
            </a:r>
          </a:p>
          <a:p>
            <a:r>
              <a:rPr lang="ru-RU" sz="2000" dirty="0" smtClean="0">
                <a:solidFill>
                  <a:srgbClr val="333333"/>
                </a:solidFill>
              </a:rPr>
              <a:t> </a:t>
            </a:r>
            <a:r>
              <a:rPr lang="ru-RU" sz="2000" dirty="0">
                <a:solidFill>
                  <a:srgbClr val="333333"/>
                </a:solidFill>
              </a:rPr>
              <a:t>А.С. </a:t>
            </a:r>
            <a:r>
              <a:rPr lang="ru-RU" sz="2000" dirty="0" smtClean="0">
                <a:solidFill>
                  <a:srgbClr val="333333"/>
                </a:solidFill>
              </a:rPr>
              <a:t>Пушкин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 b="1" dirty="0" smtClean="0">
                <a:solidFill>
                  <a:srgbClr val="333333"/>
                </a:solidFill>
              </a:rPr>
              <a:t>2</a:t>
            </a:r>
            <a:r>
              <a:rPr lang="ru-RU" sz="2000" dirty="0" smtClean="0">
                <a:solidFill>
                  <a:srgbClr val="333333"/>
                </a:solidFill>
              </a:rPr>
              <a:t>.   «Евгений </a:t>
            </a:r>
            <a:r>
              <a:rPr lang="ru-RU" sz="2000" dirty="0">
                <a:solidFill>
                  <a:srgbClr val="333333"/>
                </a:solidFill>
              </a:rPr>
              <a:t>Онегин» А.С. </a:t>
            </a:r>
            <a:r>
              <a:rPr lang="ru-RU" sz="2000" dirty="0" smtClean="0">
                <a:solidFill>
                  <a:srgbClr val="333333"/>
                </a:solidFill>
              </a:rPr>
              <a:t>Пушкин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 b="1" dirty="0" smtClean="0">
                <a:solidFill>
                  <a:srgbClr val="333333"/>
                </a:solidFill>
              </a:rPr>
              <a:t>3</a:t>
            </a:r>
            <a:r>
              <a:rPr lang="ru-RU" sz="2000" dirty="0" smtClean="0">
                <a:solidFill>
                  <a:srgbClr val="333333"/>
                </a:solidFill>
              </a:rPr>
              <a:t>.   «Пиковая </a:t>
            </a:r>
            <a:r>
              <a:rPr lang="ru-RU" sz="2000" dirty="0">
                <a:solidFill>
                  <a:srgbClr val="333333"/>
                </a:solidFill>
              </a:rPr>
              <a:t>дама» </a:t>
            </a:r>
            <a:endParaRPr lang="ru-RU" sz="2000" dirty="0" smtClean="0">
              <a:solidFill>
                <a:srgbClr val="333333"/>
              </a:solidFill>
            </a:endParaRPr>
          </a:p>
          <a:p>
            <a:r>
              <a:rPr lang="ru-RU" sz="2000" dirty="0" smtClean="0">
                <a:solidFill>
                  <a:srgbClr val="333333"/>
                </a:solidFill>
              </a:rPr>
              <a:t>А.С</a:t>
            </a:r>
            <a:r>
              <a:rPr lang="ru-RU" sz="2000" dirty="0">
                <a:solidFill>
                  <a:srgbClr val="333333"/>
                </a:solidFill>
              </a:rPr>
              <a:t>. </a:t>
            </a:r>
            <a:r>
              <a:rPr lang="ru-RU" sz="2000" dirty="0" smtClean="0">
                <a:solidFill>
                  <a:srgbClr val="333333"/>
                </a:solidFill>
              </a:rPr>
              <a:t>Пушкин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 b="1" dirty="0" smtClean="0">
                <a:solidFill>
                  <a:srgbClr val="333333"/>
                </a:solidFill>
              </a:rPr>
              <a:t>4</a:t>
            </a:r>
            <a:r>
              <a:rPr lang="ru-RU" sz="2000" dirty="0" smtClean="0">
                <a:solidFill>
                  <a:srgbClr val="333333"/>
                </a:solidFill>
              </a:rPr>
              <a:t>.   «Обломов</a:t>
            </a:r>
            <a:r>
              <a:rPr lang="ru-RU" sz="2000" dirty="0">
                <a:solidFill>
                  <a:srgbClr val="333333"/>
                </a:solidFill>
              </a:rPr>
              <a:t>» </a:t>
            </a:r>
            <a:endParaRPr lang="ru-RU" sz="2000" dirty="0" smtClean="0">
              <a:solidFill>
                <a:srgbClr val="333333"/>
              </a:solidFill>
            </a:endParaRPr>
          </a:p>
          <a:p>
            <a:r>
              <a:rPr lang="ru-RU" sz="2000" dirty="0" smtClean="0">
                <a:solidFill>
                  <a:srgbClr val="333333"/>
                </a:solidFill>
              </a:rPr>
              <a:t>И.А</a:t>
            </a:r>
            <a:r>
              <a:rPr lang="ru-RU" sz="2000" dirty="0">
                <a:solidFill>
                  <a:srgbClr val="333333"/>
                </a:solidFill>
              </a:rPr>
              <a:t>. </a:t>
            </a:r>
            <a:r>
              <a:rPr lang="ru-RU" sz="2000" dirty="0" smtClean="0">
                <a:solidFill>
                  <a:srgbClr val="333333"/>
                </a:solidFill>
              </a:rPr>
              <a:t>Гончаров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 b="1" dirty="0" smtClean="0">
                <a:solidFill>
                  <a:srgbClr val="333333"/>
                </a:solidFill>
              </a:rPr>
              <a:t>5</a:t>
            </a:r>
            <a:r>
              <a:rPr lang="ru-RU" sz="2000" dirty="0" smtClean="0">
                <a:solidFill>
                  <a:srgbClr val="333333"/>
                </a:solidFill>
              </a:rPr>
              <a:t>.   «Преступление </a:t>
            </a:r>
            <a:r>
              <a:rPr lang="ru-RU" sz="2000" dirty="0">
                <a:solidFill>
                  <a:srgbClr val="333333"/>
                </a:solidFill>
              </a:rPr>
              <a:t>и наказание» Ф.М. </a:t>
            </a:r>
            <a:r>
              <a:rPr lang="ru-RU" sz="2000" dirty="0" smtClean="0">
                <a:solidFill>
                  <a:srgbClr val="333333"/>
                </a:solidFill>
              </a:rPr>
              <a:t>Достоевский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 b="1" dirty="0" smtClean="0">
                <a:solidFill>
                  <a:srgbClr val="333333"/>
                </a:solidFill>
              </a:rPr>
              <a:t>6</a:t>
            </a:r>
            <a:r>
              <a:rPr lang="ru-RU" sz="2000" dirty="0" smtClean="0">
                <a:solidFill>
                  <a:srgbClr val="333333"/>
                </a:solidFill>
              </a:rPr>
              <a:t>.   «Идиот</a:t>
            </a:r>
            <a:r>
              <a:rPr lang="ru-RU" sz="2000" dirty="0">
                <a:solidFill>
                  <a:srgbClr val="333333"/>
                </a:solidFill>
              </a:rPr>
              <a:t>» Ф.М. </a:t>
            </a:r>
            <a:r>
              <a:rPr lang="ru-RU" sz="2000" dirty="0" smtClean="0">
                <a:solidFill>
                  <a:srgbClr val="333333"/>
                </a:solidFill>
              </a:rPr>
              <a:t>Достоевский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 b="1" dirty="0" smtClean="0">
                <a:solidFill>
                  <a:srgbClr val="333333"/>
                </a:solidFill>
              </a:rPr>
              <a:t>7</a:t>
            </a:r>
            <a:r>
              <a:rPr lang="ru-RU" sz="2000" dirty="0" smtClean="0">
                <a:solidFill>
                  <a:srgbClr val="333333"/>
                </a:solidFill>
              </a:rPr>
              <a:t>.   «Униженные </a:t>
            </a:r>
            <a:r>
              <a:rPr lang="ru-RU" sz="2000" dirty="0">
                <a:solidFill>
                  <a:srgbClr val="333333"/>
                </a:solidFill>
              </a:rPr>
              <a:t>и оскорбленные» Ф.М. </a:t>
            </a:r>
            <a:r>
              <a:rPr lang="ru-RU" sz="2000" dirty="0" smtClean="0">
                <a:solidFill>
                  <a:srgbClr val="333333"/>
                </a:solidFill>
              </a:rPr>
              <a:t>Достоевский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 b="1" dirty="0" smtClean="0">
                <a:solidFill>
                  <a:srgbClr val="333333"/>
                </a:solidFill>
              </a:rPr>
              <a:t>8</a:t>
            </a:r>
            <a:r>
              <a:rPr lang="ru-RU" sz="2000" dirty="0" smtClean="0">
                <a:solidFill>
                  <a:srgbClr val="333333"/>
                </a:solidFill>
              </a:rPr>
              <a:t>.   «Подросток</a:t>
            </a:r>
            <a:r>
              <a:rPr lang="ru-RU" sz="2000" dirty="0">
                <a:solidFill>
                  <a:srgbClr val="333333"/>
                </a:solidFill>
              </a:rPr>
              <a:t>» Ф.М. </a:t>
            </a:r>
            <a:r>
              <a:rPr lang="ru-RU" sz="2000" dirty="0" smtClean="0">
                <a:solidFill>
                  <a:srgbClr val="333333"/>
                </a:solidFill>
              </a:rPr>
              <a:t>Достоевский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 b="1" dirty="0" smtClean="0">
                <a:solidFill>
                  <a:srgbClr val="333333"/>
                </a:solidFill>
              </a:rPr>
              <a:t>9</a:t>
            </a:r>
            <a:r>
              <a:rPr lang="ru-RU" sz="2000" dirty="0" smtClean="0">
                <a:solidFill>
                  <a:srgbClr val="333333"/>
                </a:solidFill>
              </a:rPr>
              <a:t>.   «Белые </a:t>
            </a:r>
            <a:r>
              <a:rPr lang="ru-RU" sz="2000" dirty="0">
                <a:solidFill>
                  <a:srgbClr val="333333"/>
                </a:solidFill>
              </a:rPr>
              <a:t>ночи» Ф.М. </a:t>
            </a:r>
            <a:r>
              <a:rPr lang="ru-RU" sz="2000" dirty="0" smtClean="0">
                <a:solidFill>
                  <a:srgbClr val="333333"/>
                </a:solidFill>
              </a:rPr>
              <a:t>Достоевский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 b="1" dirty="0" smtClean="0">
                <a:solidFill>
                  <a:srgbClr val="333333"/>
                </a:solidFill>
              </a:rPr>
              <a:t>10</a:t>
            </a:r>
            <a:r>
              <a:rPr lang="ru-RU" sz="2000" dirty="0" smtClean="0">
                <a:solidFill>
                  <a:srgbClr val="333333"/>
                </a:solidFill>
              </a:rPr>
              <a:t>. «Вечный </a:t>
            </a:r>
            <a:r>
              <a:rPr lang="ru-RU" sz="2000" dirty="0">
                <a:solidFill>
                  <a:srgbClr val="333333"/>
                </a:solidFill>
              </a:rPr>
              <a:t>муж» Ф.М. </a:t>
            </a:r>
            <a:r>
              <a:rPr lang="ru-RU" sz="2000" dirty="0" smtClean="0">
                <a:solidFill>
                  <a:srgbClr val="333333"/>
                </a:solidFill>
              </a:rPr>
              <a:t>Достоевский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 b="1" dirty="0" smtClean="0">
                <a:solidFill>
                  <a:srgbClr val="333333"/>
                </a:solidFill>
              </a:rPr>
              <a:t>11</a:t>
            </a:r>
            <a:r>
              <a:rPr lang="ru-RU" sz="2000" dirty="0" smtClean="0">
                <a:solidFill>
                  <a:srgbClr val="333333"/>
                </a:solidFill>
              </a:rPr>
              <a:t>. «Маскарад</a:t>
            </a:r>
            <a:r>
              <a:rPr lang="ru-RU" sz="2000" dirty="0">
                <a:solidFill>
                  <a:srgbClr val="333333"/>
                </a:solidFill>
              </a:rPr>
              <a:t>» М.Ю. </a:t>
            </a:r>
            <a:r>
              <a:rPr lang="ru-RU" sz="2000" dirty="0" smtClean="0">
                <a:solidFill>
                  <a:srgbClr val="333333"/>
                </a:solidFill>
              </a:rPr>
              <a:t>Лермонтов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 b="1" dirty="0" smtClean="0">
                <a:solidFill>
                  <a:srgbClr val="333333"/>
                </a:solidFill>
              </a:rPr>
              <a:t>12</a:t>
            </a:r>
            <a:r>
              <a:rPr lang="ru-RU" sz="2000" dirty="0" smtClean="0">
                <a:solidFill>
                  <a:srgbClr val="333333"/>
                </a:solidFill>
              </a:rPr>
              <a:t>. «Нос</a:t>
            </a:r>
            <a:r>
              <a:rPr lang="ru-RU" sz="2000" dirty="0">
                <a:solidFill>
                  <a:srgbClr val="333333"/>
                </a:solidFill>
              </a:rPr>
              <a:t>» Н.В. </a:t>
            </a:r>
            <a:r>
              <a:rPr lang="ru-RU" sz="2000" dirty="0" smtClean="0">
                <a:solidFill>
                  <a:srgbClr val="333333"/>
                </a:solidFill>
              </a:rPr>
              <a:t>Гоголь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 b="1" dirty="0" smtClean="0">
                <a:solidFill>
                  <a:srgbClr val="333333"/>
                </a:solidFill>
              </a:rPr>
              <a:t>13</a:t>
            </a:r>
            <a:r>
              <a:rPr lang="ru-RU" sz="2000" dirty="0" smtClean="0">
                <a:solidFill>
                  <a:srgbClr val="333333"/>
                </a:solidFill>
              </a:rPr>
              <a:t>. «Шинель</a:t>
            </a:r>
            <a:r>
              <a:rPr lang="ru-RU" sz="2000" dirty="0">
                <a:solidFill>
                  <a:srgbClr val="333333"/>
                </a:solidFill>
              </a:rPr>
              <a:t>» Н.В. </a:t>
            </a:r>
            <a:r>
              <a:rPr lang="ru-RU" sz="2000" dirty="0" smtClean="0">
                <a:solidFill>
                  <a:srgbClr val="333333"/>
                </a:solidFill>
              </a:rPr>
              <a:t>Гоголь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 b="1" dirty="0" smtClean="0">
                <a:solidFill>
                  <a:srgbClr val="333333"/>
                </a:solidFill>
              </a:rPr>
              <a:t>14</a:t>
            </a:r>
            <a:r>
              <a:rPr lang="ru-RU" sz="2000" dirty="0" smtClean="0">
                <a:solidFill>
                  <a:srgbClr val="333333"/>
                </a:solidFill>
              </a:rPr>
              <a:t>. «Невский </a:t>
            </a:r>
            <a:r>
              <a:rPr lang="ru-RU" sz="2000" dirty="0">
                <a:solidFill>
                  <a:srgbClr val="333333"/>
                </a:solidFill>
              </a:rPr>
              <a:t>проспект» Н.В. </a:t>
            </a:r>
            <a:r>
              <a:rPr lang="ru-RU" sz="2000" dirty="0" smtClean="0">
                <a:solidFill>
                  <a:srgbClr val="333333"/>
                </a:solidFill>
              </a:rPr>
              <a:t>Гоголь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 b="1" dirty="0" smtClean="0">
                <a:solidFill>
                  <a:srgbClr val="333333"/>
                </a:solidFill>
              </a:rPr>
              <a:t>15</a:t>
            </a:r>
            <a:r>
              <a:rPr lang="ru-RU" sz="2000" dirty="0" smtClean="0">
                <a:solidFill>
                  <a:srgbClr val="333333"/>
                </a:solidFill>
              </a:rPr>
              <a:t>. «Поэма </a:t>
            </a:r>
            <a:r>
              <a:rPr lang="ru-RU" sz="2000" dirty="0">
                <a:solidFill>
                  <a:srgbClr val="333333"/>
                </a:solidFill>
              </a:rPr>
              <a:t>без героя» </a:t>
            </a:r>
            <a:r>
              <a:rPr lang="ru-RU" sz="2000" dirty="0" smtClean="0">
                <a:solidFill>
                  <a:srgbClr val="333333"/>
                </a:solidFill>
              </a:rPr>
              <a:t>Анна Ахматова</a:t>
            </a:r>
            <a:endParaRPr lang="ru-RU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96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Фильмография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  «Петр Первый» Художественный фильм. </a:t>
            </a:r>
            <a:r>
              <a:rPr lang="ru-RU" dirty="0" err="1"/>
              <a:t>р</a:t>
            </a:r>
            <a:r>
              <a:rPr lang="ru-RU" dirty="0" err="1" smtClean="0"/>
              <a:t>еж</a:t>
            </a:r>
            <a:r>
              <a:rPr lang="ru-RU" dirty="0" smtClean="0"/>
              <a:t>. Владимир Петров</a:t>
            </a:r>
          </a:p>
          <a:p>
            <a:pPr marL="0" indent="0">
              <a:buNone/>
            </a:pPr>
            <a:r>
              <a:rPr lang="ru-RU" dirty="0" smtClean="0"/>
              <a:t>2.   «В начале славных дел» Художественный фильм. </a:t>
            </a:r>
            <a:r>
              <a:rPr lang="ru-RU" dirty="0" err="1"/>
              <a:t>р</a:t>
            </a:r>
            <a:r>
              <a:rPr lang="ru-RU" dirty="0" err="1" smtClean="0"/>
              <a:t>еж</a:t>
            </a:r>
            <a:r>
              <a:rPr lang="ru-RU" dirty="0" smtClean="0"/>
              <a:t>. Сергей </a:t>
            </a:r>
            <a:r>
              <a:rPr lang="ru-RU" dirty="0"/>
              <a:t>Г</a:t>
            </a:r>
            <a:r>
              <a:rPr lang="ru-RU" dirty="0" smtClean="0"/>
              <a:t>ерасимов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200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Введение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000" y="1690688"/>
            <a:ext cx="5546725" cy="3623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1000" y="5397344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Петропавловская крепость (1703 год)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9425" y="2681288"/>
            <a:ext cx="4635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Петропавловская крепость — начало строительства Петербурга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242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Петровское</a:t>
            </a:r>
            <a:r>
              <a:rPr lang="ru-RU" dirty="0" smtClean="0"/>
              <a:t> </a:t>
            </a:r>
            <a:r>
              <a:rPr lang="ru-RU" b="1" dirty="0" smtClean="0"/>
              <a:t>барокко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Петровское барокко</a:t>
            </a:r>
            <a:r>
              <a:rPr lang="ru-RU" sz="2400" dirty="0"/>
              <a:t> — термин, применяемый историками искусства к архитектурному и художественному стилю, одобренному Петром I и широко использованному для проектирования зданий в новой российской столице Санкт-Петербурге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К числу первых строителей Петербурга </a:t>
            </a:r>
            <a:r>
              <a:rPr lang="ru-RU" sz="2400" dirty="0" smtClean="0"/>
              <a:t>принадлежат:</a:t>
            </a:r>
            <a:r>
              <a:rPr lang="ru-RU" sz="2400" dirty="0"/>
              <a:t> </a:t>
            </a:r>
            <a:r>
              <a:rPr lang="ru-RU" sz="2400" dirty="0">
                <a:solidFill>
                  <a:srgbClr val="00B0F0"/>
                </a:solidFill>
              </a:rPr>
              <a:t>Жан-Батист </a:t>
            </a:r>
            <a:r>
              <a:rPr lang="ru-RU" sz="2400" dirty="0" err="1">
                <a:solidFill>
                  <a:srgbClr val="00B0F0"/>
                </a:solidFill>
              </a:rPr>
              <a:t>Леблон</a:t>
            </a:r>
            <a:r>
              <a:rPr lang="ru-RU" sz="2400" dirty="0"/>
              <a:t>, </a:t>
            </a:r>
            <a:r>
              <a:rPr lang="ru-RU" sz="2400" dirty="0">
                <a:solidFill>
                  <a:srgbClr val="00B0F0"/>
                </a:solidFill>
              </a:rPr>
              <a:t>Доменико </a:t>
            </a:r>
            <a:r>
              <a:rPr lang="ru-RU" sz="2400" dirty="0" err="1">
                <a:solidFill>
                  <a:srgbClr val="00B0F0"/>
                </a:solidFill>
              </a:rPr>
              <a:t>Трезини</a:t>
            </a:r>
            <a:r>
              <a:rPr lang="ru-RU" sz="2400" dirty="0"/>
              <a:t>, </a:t>
            </a:r>
            <a:r>
              <a:rPr lang="ru-RU" sz="2400" dirty="0">
                <a:solidFill>
                  <a:srgbClr val="00B0F0"/>
                </a:solidFill>
              </a:rPr>
              <a:t>Андреас </a:t>
            </a:r>
            <a:r>
              <a:rPr lang="ru-RU" sz="2400" dirty="0" err="1">
                <a:solidFill>
                  <a:srgbClr val="00B0F0"/>
                </a:solidFill>
              </a:rPr>
              <a:t>Шлютер</a:t>
            </a:r>
            <a:r>
              <a:rPr lang="ru-RU" sz="2400" dirty="0"/>
              <a:t>, </a:t>
            </a:r>
            <a:r>
              <a:rPr lang="ru-RU" sz="2400" dirty="0">
                <a:solidFill>
                  <a:srgbClr val="00B0F0"/>
                </a:solidFill>
              </a:rPr>
              <a:t>Дж. М. Фонтана</a:t>
            </a:r>
            <a:r>
              <a:rPr lang="ru-RU" sz="2400" dirty="0"/>
              <a:t>, </a:t>
            </a:r>
            <a:r>
              <a:rPr lang="ru-RU" sz="2400" dirty="0" err="1">
                <a:solidFill>
                  <a:srgbClr val="00B0F0"/>
                </a:solidFill>
              </a:rPr>
              <a:t>Николо</a:t>
            </a:r>
            <a:r>
              <a:rPr lang="ru-RU" sz="2400" dirty="0">
                <a:solidFill>
                  <a:srgbClr val="00B0F0"/>
                </a:solidFill>
              </a:rPr>
              <a:t> </a:t>
            </a:r>
            <a:r>
              <a:rPr lang="ru-RU" sz="2400" dirty="0" err="1">
                <a:solidFill>
                  <a:srgbClr val="00B0F0"/>
                </a:solidFill>
              </a:rPr>
              <a:t>Микетти</a:t>
            </a:r>
            <a:r>
              <a:rPr lang="ru-RU" sz="2400" dirty="0"/>
              <a:t> и </a:t>
            </a:r>
            <a:r>
              <a:rPr lang="ru-RU" sz="2400" dirty="0">
                <a:solidFill>
                  <a:srgbClr val="00B0F0"/>
                </a:solidFill>
              </a:rPr>
              <a:t>Г. </a:t>
            </a:r>
            <a:r>
              <a:rPr lang="ru-RU" sz="2400" dirty="0" err="1">
                <a:solidFill>
                  <a:srgbClr val="00B0F0"/>
                </a:solidFill>
              </a:rPr>
              <a:t>Маттарнови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79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9712"/>
            <a:ext cx="3924300" cy="2582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" y="2933700"/>
            <a:ext cx="3924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Кунсткамера: 1714 год (</a:t>
            </a:r>
            <a:r>
              <a:rPr lang="ru-RU" sz="1400" dirty="0"/>
              <a:t>Георг </a:t>
            </a:r>
            <a:r>
              <a:rPr lang="ru-RU" sz="1400" dirty="0" err="1"/>
              <a:t>Маттарнови</a:t>
            </a:r>
            <a:r>
              <a:rPr lang="ru-RU" sz="1400" dirty="0"/>
              <a:t>, Николай Гербель, Михаил </a:t>
            </a:r>
            <a:r>
              <a:rPr lang="ru-RU" sz="1400" dirty="0" err="1"/>
              <a:t>Земцов</a:t>
            </a:r>
            <a:r>
              <a:rPr lang="ru-RU" sz="1400" dirty="0"/>
              <a:t>, Савва Чевакинский, </a:t>
            </a:r>
            <a:r>
              <a:rPr lang="ru-RU" sz="1400" dirty="0" smtClean="0"/>
              <a:t>Роберт </a:t>
            </a:r>
            <a:r>
              <a:rPr lang="ru-RU" sz="1400" dirty="0" err="1"/>
              <a:t>Марфельд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025" y="239712"/>
            <a:ext cx="2647950" cy="3971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6025" y="4211637"/>
            <a:ext cx="264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Петропавловский</a:t>
            </a:r>
          </a:p>
          <a:p>
            <a:r>
              <a:rPr lang="ru-RU" dirty="0" smtClean="0"/>
              <a:t>Собор 1712 год (Доменико </a:t>
            </a:r>
            <a:r>
              <a:rPr lang="ru-RU" dirty="0" err="1"/>
              <a:t>Трезини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836" y="442912"/>
            <a:ext cx="3863552" cy="2490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19836" y="2972832"/>
            <a:ext cx="3145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Летний дворец Петра </a:t>
            </a:r>
            <a:r>
              <a:rPr lang="en-US" dirty="0" smtClean="0"/>
              <a:t>I</a:t>
            </a:r>
          </a:p>
          <a:p>
            <a:r>
              <a:rPr lang="ru-RU" dirty="0" smtClean="0"/>
              <a:t> 1714 </a:t>
            </a:r>
            <a:r>
              <a:rPr lang="ru-RU" dirty="0"/>
              <a:t>год (Доменико </a:t>
            </a:r>
            <a:r>
              <a:rPr lang="ru-RU" dirty="0" err="1"/>
              <a:t>Трезини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4015264"/>
            <a:ext cx="3822700" cy="24875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23091" y="4396303"/>
            <a:ext cx="2128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Здание Двенадцати коллегий 1722-1742 годы (</a:t>
            </a:r>
            <a:r>
              <a:rPr lang="ru-RU" dirty="0"/>
              <a:t>Доменико </a:t>
            </a:r>
            <a:r>
              <a:rPr lang="ru-RU" dirty="0" err="1"/>
              <a:t>Трезини</a:t>
            </a:r>
            <a:r>
              <a:rPr lang="ru-RU" dirty="0"/>
              <a:t>, Теодор </a:t>
            </a:r>
            <a:r>
              <a:rPr lang="ru-RU" dirty="0" err="1"/>
              <a:t>Швертфегер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61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2" y="1554858"/>
            <a:ext cx="4268788" cy="23985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2612" y="395337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Меншиковский</a:t>
            </a:r>
            <a:r>
              <a:rPr lang="ru-RU" dirty="0"/>
              <a:t> </a:t>
            </a:r>
            <a:r>
              <a:rPr lang="ru-RU" dirty="0" smtClean="0"/>
              <a:t>дворец 1710 год (</a:t>
            </a:r>
            <a:r>
              <a:rPr lang="ru-RU" dirty="0"/>
              <a:t>Фонтана, Джованни Мария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744" y="1554858"/>
            <a:ext cx="4118207" cy="2398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32744" y="3953374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Кикины</a:t>
            </a:r>
            <a:r>
              <a:rPr lang="ru-RU" dirty="0" smtClean="0"/>
              <a:t> палаты 1714-1720 годы (</a:t>
            </a:r>
            <a:r>
              <a:rPr lang="ru-RU" dirty="0"/>
              <a:t>А. Е. </a:t>
            </a:r>
            <a:r>
              <a:rPr lang="ru-RU" dirty="0" err="1"/>
              <a:t>Штауберт</a:t>
            </a:r>
            <a:r>
              <a:rPr lang="ru-RU" dirty="0"/>
              <a:t>, И. Н. Бенуа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16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Елизаветинское барокко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Елизаветинское барокко</a:t>
            </a:r>
            <a:r>
              <a:rPr lang="ru-RU" sz="2000" dirty="0"/>
              <a:t> — термин для обозначения архитектуры русского барокко эпохи Елизаветы Петровны (1741—1761). Крупнейшим представителем этого направления был Ф. Б. Растрелли, откуда второе название этого извода барокко — «</a:t>
            </a:r>
            <a:r>
              <a:rPr lang="ru-RU" sz="2000" dirty="0" err="1"/>
              <a:t>растреллиевское</a:t>
            </a:r>
            <a:r>
              <a:rPr lang="ru-RU" sz="2000" dirty="0"/>
              <a:t>». В отличие от предшествующего ему петровского барокко, елизаветинское барокко знало и ценило достижения московского барокко конца XVII-начала XVIII вв., удержав сущностные для русской храмовой традиции элементы (крестово-купольная схема, </a:t>
            </a:r>
            <a:r>
              <a:rPr lang="ru-RU" sz="2000" dirty="0" smtClean="0"/>
              <a:t>луковичные </a:t>
            </a:r>
            <a:r>
              <a:rPr lang="ru-RU" sz="2000" dirty="0"/>
              <a:t>или грушевидные </a:t>
            </a:r>
            <a:r>
              <a:rPr lang="ru-RU" sz="2000" dirty="0" err="1"/>
              <a:t>пятиглавия</a:t>
            </a:r>
            <a:r>
              <a:rPr lang="ru-RU" sz="2000" dirty="0" smtClean="0"/>
              <a:t>).</a:t>
            </a:r>
          </a:p>
          <a:p>
            <a:pPr marL="0" indent="0">
              <a:buNone/>
            </a:pPr>
            <a:r>
              <a:rPr lang="ru-RU" sz="2000" dirty="0" smtClean="0"/>
              <a:t>В </a:t>
            </a:r>
            <a:r>
              <a:rPr lang="ru-RU" sz="2000" dirty="0"/>
              <a:t>Петербурге при Елизавете Петровне трудилась плеяда отечественных зодчих — крепостной архитектор Ф. С. Аргунов, С. И. Чевакинский, А. В. </a:t>
            </a:r>
            <a:r>
              <a:rPr lang="ru-RU" sz="2000" dirty="0" smtClean="0"/>
              <a:t>Квасов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363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304800"/>
            <a:ext cx="3778250" cy="49613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4" y="304800"/>
            <a:ext cx="4422775" cy="4049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3800" y="4745438"/>
            <a:ext cx="4865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Большой Петергофский дворец 1714-1755 годы</a:t>
            </a:r>
          </a:p>
          <a:p>
            <a:r>
              <a:rPr lang="ru-RU" dirty="0" smtClean="0"/>
              <a:t>(</a:t>
            </a:r>
            <a:r>
              <a:rPr lang="ru-RU" dirty="0" err="1"/>
              <a:t>Франческо</a:t>
            </a:r>
            <a:r>
              <a:rPr lang="ru-RU" dirty="0"/>
              <a:t> Растрелли</a:t>
            </a:r>
            <a:r>
              <a:rPr lang="ru-RU" dirty="0" smtClean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9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387350"/>
            <a:ext cx="4327526" cy="28462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975" y="3233642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Большой Екатерининский дворец 1752-1756 годы (</a:t>
            </a:r>
            <a:r>
              <a:rPr lang="ru-RU" dirty="0" err="1"/>
              <a:t>Франческо</a:t>
            </a:r>
            <a:r>
              <a:rPr lang="ru-RU" dirty="0"/>
              <a:t> </a:t>
            </a:r>
            <a:r>
              <a:rPr lang="ru-RU" dirty="0" smtClean="0"/>
              <a:t>Растрелли)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387349"/>
            <a:ext cx="4899948" cy="284629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727700" y="3267820"/>
            <a:ext cx="5292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Зимний дворец 1754-1762 </a:t>
            </a:r>
            <a:r>
              <a:rPr lang="ru-RU" dirty="0"/>
              <a:t>годы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 err="1"/>
              <a:t>Франческо</a:t>
            </a:r>
            <a:r>
              <a:rPr lang="ru-RU" dirty="0"/>
              <a:t> Растрелли)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75" y="3914151"/>
            <a:ext cx="4327526" cy="280487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939174" y="4416258"/>
            <a:ext cx="27062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Никольский морской собор (Морской собор Святителя Николая Чудотворца и Богоявления) 1753-1762 годы (Савва Иванович Чевакинский)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6232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550</Words>
  <Application>Microsoft Office PowerPoint</Application>
  <PresentationFormat>Широкоэкранный</PresentationFormat>
  <Paragraphs>99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Архитектурные стили в Петербурге XVIII-XIX веков</vt:lpstr>
      <vt:lpstr>ПЛАН</vt:lpstr>
      <vt:lpstr>Введение</vt:lpstr>
      <vt:lpstr>Петровское барокко</vt:lpstr>
      <vt:lpstr>Презентация PowerPoint</vt:lpstr>
      <vt:lpstr>Презентация PowerPoint</vt:lpstr>
      <vt:lpstr>Елизаветинское барокко</vt:lpstr>
      <vt:lpstr>Презентация PowerPoint</vt:lpstr>
      <vt:lpstr>Презентация PowerPoint</vt:lpstr>
      <vt:lpstr>Презентация PowerPoint</vt:lpstr>
      <vt:lpstr>Екатерининский Петербург или ранний классицизм</vt:lpstr>
      <vt:lpstr>Презентация PowerPoint</vt:lpstr>
      <vt:lpstr>Презентация PowerPoint</vt:lpstr>
      <vt:lpstr>Презентация PowerPoint</vt:lpstr>
      <vt:lpstr>Ампир</vt:lpstr>
      <vt:lpstr>Эклектика</vt:lpstr>
      <vt:lpstr>Презентация PowerPoint</vt:lpstr>
      <vt:lpstr>Презентация PowerPoint</vt:lpstr>
      <vt:lpstr>Заключение </vt:lpstr>
      <vt:lpstr>Исторические источники</vt:lpstr>
      <vt:lpstr>Научно-популярная литература</vt:lpstr>
      <vt:lpstr>Художественные реконструкции</vt:lpstr>
      <vt:lpstr>Фильмография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Архитектурные стили в Петербурге XVIII-IX веков</dc:title>
  <dc:creator>Windows User</dc:creator>
  <cp:lastModifiedBy>Windows User</cp:lastModifiedBy>
  <cp:revision>25</cp:revision>
  <dcterms:created xsi:type="dcterms:W3CDTF">2020-04-05T09:44:39Z</dcterms:created>
  <dcterms:modified xsi:type="dcterms:W3CDTF">2020-04-05T18:37:01Z</dcterms:modified>
</cp:coreProperties>
</file>