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7C3-B62A-4319-97A3-81D568A46CB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20DE-E6C2-41B0-9985-A1D2DC94F97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07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7C3-B62A-4319-97A3-81D568A46CB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20DE-E6C2-41B0-9985-A1D2DC94F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7C3-B62A-4319-97A3-81D568A46CB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20DE-E6C2-41B0-9985-A1D2DC94F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1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7C3-B62A-4319-97A3-81D568A46CB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20DE-E6C2-41B0-9985-A1D2DC94F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4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7C3-B62A-4319-97A3-81D568A46CB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20DE-E6C2-41B0-9985-A1D2DC94F97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7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7C3-B62A-4319-97A3-81D568A46CB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20DE-E6C2-41B0-9985-A1D2DC94F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7C3-B62A-4319-97A3-81D568A46CB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20DE-E6C2-41B0-9985-A1D2DC94F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1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7C3-B62A-4319-97A3-81D568A46CB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20DE-E6C2-41B0-9985-A1D2DC94F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83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7C3-B62A-4319-97A3-81D568A46CB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20DE-E6C2-41B0-9985-A1D2DC94F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7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7957C3-B62A-4319-97A3-81D568A46CB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5420DE-E6C2-41B0-9985-A1D2DC94F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2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57C3-B62A-4319-97A3-81D568A46CB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20DE-E6C2-41B0-9985-A1D2DC94F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9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7957C3-B62A-4319-97A3-81D568A46CB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5420DE-E6C2-41B0-9985-A1D2DC94F97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16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понятия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Войтенко Игорь подгруппа №1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14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2518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Если мы хотим вывести все альбомы, которые были выпущены в промежутке между 1975 и 1985 годом, мы можем использовать следующую запись: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7572"/>
            <a:ext cx="4895850" cy="2667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97280" y="2701095"/>
            <a:ext cx="1005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Также, если мы хотим вывести все альбомы, в названии которых есть буква 'R', мы можем использовать следующую запись: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08981"/>
            <a:ext cx="3781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3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8285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 SQL полно встроенных функций для выполнения разных операций. Мы же покажем вам только наиболее часто используемые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COUNT() - возвращает число строк</a:t>
            </a:r>
          </a:p>
          <a:p>
            <a:r>
              <a:rPr lang="ru-RU" dirty="0">
                <a:solidFill>
                  <a:schemeClr val="tx1"/>
                </a:solidFill>
              </a:rPr>
              <a:t>SUM() - возвращает сумму всех полей с числовыми значениями в них</a:t>
            </a:r>
          </a:p>
          <a:p>
            <a:r>
              <a:rPr lang="ru-RU" dirty="0">
                <a:solidFill>
                  <a:schemeClr val="tx1"/>
                </a:solidFill>
              </a:rPr>
              <a:t>AVG() - возвращает среднее значение среди строк</a:t>
            </a:r>
          </a:p>
          <a:p>
            <a:r>
              <a:rPr lang="ru-RU" dirty="0">
                <a:solidFill>
                  <a:schemeClr val="tx1"/>
                </a:solidFill>
              </a:rPr>
              <a:t>MIN()/MAX() - возвращает минимальное/максимальное значение среди строк</a:t>
            </a:r>
          </a:p>
          <a:p>
            <a:r>
              <a:rPr lang="ru-RU" dirty="0">
                <a:solidFill>
                  <a:schemeClr val="tx1"/>
                </a:solidFill>
              </a:rPr>
              <a:t>Чтобы вывести год выпуска самого старого альбома, в таблице можно использовать следующий запрос: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084565"/>
            <a:ext cx="4126125" cy="4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8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1673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Если мы хотим использовать результат данных вычислений, то часто нам необходимо использовать так называемые вложенные запросы. Допустим, нам необходимо вывести артиста, альбом и год выпуска самого старого альбома в таблице.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62469"/>
            <a:ext cx="339888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0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Присоединение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045" y="1805013"/>
            <a:ext cx="10058400" cy="268886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 сложных базах данных чаще всего у нас есть несколько связанных таблиц. К примеру, у нас есть две таблицы: про видеоигры и про разработчиков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 таблице </a:t>
            </a:r>
            <a:r>
              <a:rPr lang="ru-RU" dirty="0" err="1">
                <a:solidFill>
                  <a:schemeClr val="tx1"/>
                </a:solidFill>
              </a:rPr>
              <a:t>video_games</a:t>
            </a:r>
            <a:r>
              <a:rPr lang="ru-RU" dirty="0">
                <a:solidFill>
                  <a:schemeClr val="tx1"/>
                </a:solidFill>
              </a:rPr>
              <a:t> есть столбец </a:t>
            </a:r>
            <a:r>
              <a:rPr lang="ru-RU" dirty="0" err="1">
                <a:solidFill>
                  <a:schemeClr val="tx1"/>
                </a:solidFill>
              </a:rPr>
              <a:t>developer_id</a:t>
            </a:r>
            <a:r>
              <a:rPr lang="ru-RU" dirty="0">
                <a:solidFill>
                  <a:schemeClr val="tx1"/>
                </a:solidFill>
              </a:rPr>
              <a:t>, в данном случае он является так называемым </a:t>
            </a:r>
            <a:r>
              <a:rPr lang="ru-RU" dirty="0" err="1">
                <a:solidFill>
                  <a:schemeClr val="tx1"/>
                </a:solidFill>
              </a:rPr>
              <a:t>foreign_key</a:t>
            </a:r>
            <a:r>
              <a:rPr lang="ru-RU" dirty="0">
                <a:solidFill>
                  <a:schemeClr val="tx1"/>
                </a:solidFill>
              </a:rPr>
              <a:t>. Чтобы было проще понять, </a:t>
            </a:r>
            <a:r>
              <a:rPr lang="ru-RU" dirty="0" err="1">
                <a:solidFill>
                  <a:schemeClr val="tx1"/>
                </a:solidFill>
              </a:rPr>
              <a:t>developer_id</a:t>
            </a:r>
            <a:r>
              <a:rPr lang="ru-RU" dirty="0">
                <a:solidFill>
                  <a:schemeClr val="tx1"/>
                </a:solidFill>
              </a:rPr>
              <a:t> - это связывающее звено между двумя таблицами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Если мы хотим вывести всю информацию об игре, включая информацию о её разработчике, нам необходимо подключить вторую таблицу. Чтобы это сделать, можно использовать INNER JOIN: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49680" y="4602681"/>
            <a:ext cx="975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SELECT video_games.name,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video_games.genre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game_developers.name,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game_developers.country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FROM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video_games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INNER JOIN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game_developers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video_games.developer_id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= game_developers.id;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2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2984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Зачастую нам нужно изменить данные в таблице. В SQL это делается с помощью UPDATE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Использование UPDATE включает в себя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выбор таблицы, в которой находится поле, которое мы хотим изменить</a:t>
            </a:r>
          </a:p>
          <a:p>
            <a:r>
              <a:rPr lang="ru-RU" dirty="0">
                <a:solidFill>
                  <a:schemeClr val="tx1"/>
                </a:solidFill>
              </a:rPr>
              <a:t>запись нового значения</a:t>
            </a:r>
          </a:p>
          <a:p>
            <a:r>
              <a:rPr lang="ru-RU" dirty="0">
                <a:solidFill>
                  <a:schemeClr val="tx1"/>
                </a:solidFill>
              </a:rPr>
              <a:t>использование WHERE, чтобы обозначить конкретное место в таблице</a:t>
            </a:r>
          </a:p>
          <a:p>
            <a:r>
              <a:rPr lang="ru-RU" dirty="0">
                <a:solidFill>
                  <a:schemeClr val="tx1"/>
                </a:solidFill>
              </a:rPr>
              <a:t>Предположим, у нас есть таблица с самыми </a:t>
            </a:r>
            <a:r>
              <a:rPr lang="ru-RU" dirty="0" err="1">
                <a:solidFill>
                  <a:schemeClr val="tx1"/>
                </a:solidFill>
              </a:rPr>
              <a:t>высокооценёнными</a:t>
            </a:r>
            <a:r>
              <a:rPr lang="ru-RU" dirty="0">
                <a:solidFill>
                  <a:schemeClr val="tx1"/>
                </a:solidFill>
              </a:rPr>
              <a:t> сериалами всех времён. Однако у нас есть проблема: «Игра Престолов» обозначена как комедия и нам определённо нужно это изменить: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075583"/>
            <a:ext cx="27146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6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записей и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9983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Удаление записи из таблицы через SQL - очень простая операция. Всё, что нужно - это обозначить, что именно мы хотим удалить.</a:t>
            </a:r>
          </a:p>
          <a:p>
            <a:r>
              <a:rPr lang="ru-RU" dirty="0">
                <a:solidFill>
                  <a:schemeClr val="tx1"/>
                </a:solidFill>
              </a:rPr>
              <a:t>Примечание: убедитесь, что используете WHERE, когда удаляете запись из таблицы. Иначе вы удалите все записи из таблицы, сами того не желая.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282476"/>
            <a:ext cx="2644375" cy="74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0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записей и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470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Если мы хотим удалить все данные из таблицы, но при этом оставить саму таблицу, нам следует использовать команду TRUNCATE: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63546"/>
            <a:ext cx="2276475" cy="3905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97280" y="3045081"/>
            <a:ext cx="1005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 случае, если мы хотим удалить саму таблицу, то нам следует использовать команду DROP: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861862"/>
            <a:ext cx="2639203" cy="3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2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данной презентации мы рассмотрели основные понятия и команды в языке запросов </a:t>
            </a:r>
            <a:r>
              <a:rPr lang="en-US" dirty="0" smtClean="0"/>
              <a:t>SQL.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68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15301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Первый шаг — создание таблицы.</a:t>
            </a:r>
          </a:p>
          <a:p>
            <a:r>
              <a:rPr lang="ru-RU" dirty="0">
                <a:solidFill>
                  <a:schemeClr val="tx1"/>
                </a:solidFill>
              </a:rPr>
              <a:t>Для того, чтобы создать таблицу в SQL, используется выражение CREATE TABLE. Он принимает в качестве параметров все колонки, которые мы хотим внести, а также их типы данных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Давайте создадим табличку с названием "</a:t>
            </a:r>
            <a:r>
              <a:rPr lang="ru-RU" dirty="0" err="1">
                <a:solidFill>
                  <a:schemeClr val="tx1"/>
                </a:solidFill>
              </a:rPr>
              <a:t>Months</a:t>
            </a:r>
            <a:r>
              <a:rPr lang="ru-RU" dirty="0">
                <a:solidFill>
                  <a:schemeClr val="tx1"/>
                </a:solidFill>
              </a:rPr>
              <a:t>", в которой будет три колонки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id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— </a:t>
            </a:r>
            <a:r>
              <a:rPr lang="ru-RU" dirty="0">
                <a:solidFill>
                  <a:schemeClr val="tx1"/>
                </a:solidFill>
              </a:rPr>
              <a:t>иными словами, порядковый номер месяца (целочисленный тип или </a:t>
            </a:r>
            <a:r>
              <a:rPr lang="ru-RU" dirty="0" err="1">
                <a:solidFill>
                  <a:schemeClr val="tx1"/>
                </a:solidFill>
              </a:rPr>
              <a:t>int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r>
              <a:rPr lang="ru-RU" dirty="0" err="1">
                <a:solidFill>
                  <a:schemeClr val="tx1"/>
                </a:solidFill>
              </a:rPr>
              <a:t>name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— </a:t>
            </a:r>
            <a:r>
              <a:rPr lang="ru-RU" dirty="0">
                <a:solidFill>
                  <a:schemeClr val="tx1"/>
                </a:solidFill>
              </a:rPr>
              <a:t>название месяца (строка или </a:t>
            </a:r>
            <a:r>
              <a:rPr lang="ru-RU" dirty="0" err="1">
                <a:solidFill>
                  <a:schemeClr val="tx1"/>
                </a:solidFill>
              </a:rPr>
              <a:t>varchar</a:t>
            </a:r>
            <a:r>
              <a:rPr lang="ru-RU" dirty="0">
                <a:solidFill>
                  <a:schemeClr val="tx1"/>
                </a:solidFill>
              </a:rPr>
              <a:t>(10) (10 символов - максимальная длина строки))</a:t>
            </a:r>
          </a:p>
          <a:p>
            <a:r>
              <a:rPr lang="ru-RU" dirty="0" err="1">
                <a:solidFill>
                  <a:schemeClr val="tx1"/>
                </a:solidFill>
              </a:rPr>
              <a:t>days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— </a:t>
            </a:r>
            <a:r>
              <a:rPr lang="ru-RU" dirty="0">
                <a:solidFill>
                  <a:schemeClr val="tx1"/>
                </a:solidFill>
              </a:rPr>
              <a:t>число дней в конкретном месяце (целочисленный тип или </a:t>
            </a:r>
            <a:r>
              <a:rPr lang="ru-RU" dirty="0" err="1">
                <a:solidFill>
                  <a:schemeClr val="tx1"/>
                </a:solidFill>
              </a:rPr>
              <a:t>int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r>
              <a:rPr lang="ru-RU" dirty="0">
                <a:solidFill>
                  <a:schemeClr val="tx1"/>
                </a:solidFill>
              </a:rPr>
              <a:t>Код будет выглядеть вот так: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661035"/>
            <a:ext cx="5019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2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2031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Теперь давайте добавим пару месяцев в нашу табличку. Сделать это можно с помощью команды INSERT. Есть два разных способа использовать INSERT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Первый способ не подразумевает указания названий колонок, а лишь принимает значения в том порядке, в котором они указаны в таблице.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41063"/>
            <a:ext cx="4816536" cy="6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5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8177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Первый способ короче второго, однако если в будущем мы захотим добавить дополнительные колонки, все предыдущие запросы работать не будут. Для решения данной проблемы следует использовать второй способ. Его суть в том, что перед вводом данных мы указываем названия колонок.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064436"/>
            <a:ext cx="6511995" cy="44738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97278" y="3531259"/>
            <a:ext cx="10058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 случае, если мы не укажем одну из колонок, на её место будет записано NULL или заданное значение по умолчанию, но это уже совсем другая история.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5408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19170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Данный запрос используется в случае, если нам нужно показать данные в таблице. Наверное, самым простым примером использования SELECT будет следующий запрос: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77" y="2464904"/>
            <a:ext cx="2285788" cy="28445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97280" y="2731604"/>
            <a:ext cx="10058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Результатом данного запроса будет таблица со всеми данными в таблице </a:t>
            </a:r>
            <a:r>
              <a:rPr lang="ru-RU" sz="2000" dirty="0" err="1" smtClean="0"/>
              <a:t>characters</a:t>
            </a:r>
            <a:r>
              <a:rPr lang="ru-RU" sz="2000" dirty="0" smtClean="0"/>
              <a:t>. Знак звёздочки (*) означает то, что мы хотим показать все столбцы из таблицы без исключений. Так как в базе данных обычно больше одной таблицы, нам необходимо указывать название таблицы, данные из которой мы хотим посмотреть. Сделать это мы можем, используя ключевое слово FROM.</a:t>
            </a:r>
          </a:p>
          <a:p>
            <a:r>
              <a:rPr lang="ru-RU" sz="2000" dirty="0" smtClean="0"/>
              <a:t>Когда вам нужны лишь некоторые столбцы из таблицы, то вы можете указать их имена через запятую вместо звёздочки.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978373"/>
            <a:ext cx="4411247" cy="3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7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9023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Также иногда нам нужно отсортировать выводимые данные. Для этого мы используем ORDER BY "название столбца". ORDER BY имеет два модификатора: ASC (по возрастанию) (по умолчанию) и DESC (по убыванию).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86" y="2772889"/>
            <a:ext cx="4935670" cy="3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3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0584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Теперь мы знаем, как показать только конкретные столбцы, но что если мы хотим включить в вывод лишь некоторые конкретные строки? Для этого мы используем WHERE. Данное ключевое слово позволяет нам фильтровать данные по определённому условию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 следующем запросе мы выведем только тех персонажей, которые в качестве оружия используют пистолет.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551583"/>
            <a:ext cx="2653085" cy="9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7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8536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Условия в WHERE могут быть написаны с использованием логических операторов (AND/OR) и математические операторы сравнения (=, &lt;, &gt;, &lt;=, &gt;=, </a:t>
            </a:r>
            <a:r>
              <a:rPr lang="ru-RU" dirty="0" smtClean="0">
                <a:solidFill>
                  <a:schemeClr val="tx1"/>
                </a:solidFill>
              </a:rPr>
              <a:t>&lt;&gt;).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К примеру, у нас есть табличка, в которой записаны данные о 4 самых продаваемых музыкальных альбомах всех времён. Давайте выведем только те, жанром которых является рок, а продажи были меньше, чем 50 миллионов копий.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631095"/>
            <a:ext cx="4789131" cy="11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6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01781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Условия в WHERE могут быть записаны с использованием ещё нескольких команд, которыми являются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IN - сравнивает значение в столбце с несколькими возможными значениями и возвращает </a:t>
            </a:r>
            <a:r>
              <a:rPr lang="ru-RU" dirty="0" err="1">
                <a:solidFill>
                  <a:schemeClr val="tx1"/>
                </a:solidFill>
              </a:rPr>
              <a:t>true</a:t>
            </a:r>
            <a:r>
              <a:rPr lang="ru-RU" dirty="0">
                <a:solidFill>
                  <a:schemeClr val="tx1"/>
                </a:solidFill>
              </a:rPr>
              <a:t>, если значение совпадает хотя бы с одним значением</a:t>
            </a:r>
          </a:p>
          <a:p>
            <a:r>
              <a:rPr lang="ru-RU" dirty="0">
                <a:solidFill>
                  <a:schemeClr val="tx1"/>
                </a:solidFill>
              </a:rPr>
              <a:t>BETWEEN - проверяет, находится ли значение в каком-то промежутке</a:t>
            </a:r>
          </a:p>
          <a:p>
            <a:r>
              <a:rPr lang="ru-RU" dirty="0">
                <a:solidFill>
                  <a:schemeClr val="tx1"/>
                </a:solidFill>
              </a:rPr>
              <a:t>LIKE - ищет по шаблону</a:t>
            </a:r>
          </a:p>
          <a:p>
            <a:r>
              <a:rPr lang="ru-RU" dirty="0">
                <a:solidFill>
                  <a:schemeClr val="tx1"/>
                </a:solidFill>
              </a:rPr>
              <a:t>К примеру, мы можем сделать запрос для вывода данных об альбомах в жанре </a:t>
            </a:r>
            <a:r>
              <a:rPr lang="ru-RU" dirty="0" err="1">
                <a:solidFill>
                  <a:schemeClr val="tx1"/>
                </a:solidFill>
              </a:rPr>
              <a:t>pop</a:t>
            </a:r>
            <a:r>
              <a:rPr lang="ru-RU" dirty="0">
                <a:solidFill>
                  <a:schemeClr val="tx1"/>
                </a:solidFill>
              </a:rPr>
              <a:t> или </a:t>
            </a:r>
            <a:r>
              <a:rPr lang="ru-RU" dirty="0" err="1">
                <a:solidFill>
                  <a:schemeClr val="tx1"/>
                </a:solidFill>
              </a:rPr>
              <a:t>soul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4971922"/>
            <a:ext cx="5604301" cy="3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0108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1037</Words>
  <Application>Microsoft Office PowerPoint</Application>
  <PresentationFormat>Широкоэкранный</PresentationFormat>
  <Paragraphs>69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Ретро</vt:lpstr>
      <vt:lpstr>Основные понятия SQL</vt:lpstr>
      <vt:lpstr>Создание таблицы</vt:lpstr>
      <vt:lpstr>Ввод данных</vt:lpstr>
      <vt:lpstr>Ввод данных</vt:lpstr>
      <vt:lpstr>SELECT</vt:lpstr>
      <vt:lpstr>SELECT</vt:lpstr>
      <vt:lpstr>WHERE</vt:lpstr>
      <vt:lpstr>WHERE</vt:lpstr>
      <vt:lpstr>WHERE</vt:lpstr>
      <vt:lpstr>WHERE</vt:lpstr>
      <vt:lpstr>Функции</vt:lpstr>
      <vt:lpstr>Вложенные SELECT</vt:lpstr>
      <vt:lpstr>Присоединение таблиц</vt:lpstr>
      <vt:lpstr>UPDATE</vt:lpstr>
      <vt:lpstr>Удаление записей и таблиц</vt:lpstr>
      <vt:lpstr>Удаление записей и таблиц</vt:lpstr>
      <vt:lpstr>Заключение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SQL</dc:title>
  <dc:creator>Windows User</dc:creator>
  <cp:lastModifiedBy>Windows User</cp:lastModifiedBy>
  <cp:revision>5</cp:revision>
  <dcterms:created xsi:type="dcterms:W3CDTF">2021-05-13T07:13:15Z</dcterms:created>
  <dcterms:modified xsi:type="dcterms:W3CDTF">2021-05-13T07:57:36Z</dcterms:modified>
</cp:coreProperties>
</file>