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697" autoAdjust="0"/>
  </p:normalViewPr>
  <p:slideViewPr>
    <p:cSldViewPr snapToGrid="0">
      <p:cViewPr varScale="1">
        <p:scale>
          <a:sx n="48" d="100"/>
          <a:sy n="48" d="100"/>
        </p:scale>
        <p:origin x="1554" y="42"/>
      </p:cViewPr>
      <p:guideLst/>
    </p:cSldViewPr>
  </p:slideViewPr>
  <p:notesTextViewPr>
    <p:cViewPr>
      <p:scale>
        <a:sx n="3" d="2"/>
        <a:sy n="3" d="2"/>
      </p:scale>
      <p:origin x="0" y="-6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26B7-04AD-421E-8FA0-9558366880A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1D4F5-B144-4308-9565-46D32B709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8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научных работах моделирование нашло свое место еще в далекие времена. В течении времени моделирование охватывало все больше новых наук и направлений. Долгое время не было общей и единой системы понятий и терминологии. Но спустя время моделирование заняло свое место, как универсальный способ научного исследования. </a:t>
            </a:r>
            <a:r>
              <a:rPr lang="ru-RU" baseline="0" dirty="0" err="1" smtClean="0"/>
              <a:t>Пояление</a:t>
            </a:r>
            <a:r>
              <a:rPr lang="ru-RU" baseline="0" dirty="0" smtClean="0"/>
              <a:t> ЭВМ дало возможность моделировать сложные процессы и явления. Благодаря моделированию, у людей появилась возможность имитировать различные события и явления.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Психология —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научная дисциплина, изучающая закономерности возникновения, развития и функционирования психики и психической деятельности человека и групп людей.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фундаментальную психологию, выявляющую факты, механизмы и законы психической деятельности,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прикладную психологию, изучающую психические явления в естественных условиях (с опорой на фундаментальную психологию),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практическую психологию — применение психологических знаний на практике.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Прикладная психология тесно связана с психиатрией — отраслью медицины, назначением которой является распознавание и лечение психических расстройств, и психотерапией, занимающейся вопросами лечебного воздействия на психику и через психику на организм, направленного на избавление человека от проблем эмоционального, личностного, социального характера.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Модель — это абстрактное представление каких-либо объектов в той или иной форме, то есть по сути модель отражает те свойства объекта-оригинала, по которому и строится модель, это может быть дифференциальное уравнение в математике, а также, например, какой-нибудь сложный психический процесс, который мы не сможем увидеть без визуализации на ЭВМ.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Эвристические модели — это образы, которые возникают у человека в сознании, то есть их описание происходит благодаря словам естественного языка, а также такие модели нельзя представить в виде математических выражений.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Натурные модели — это объекты или явления, которые окружают нас в мире, то есть они материальны, их разделяют на следующие: физические, технические, социальные, экономические модели и так далее.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Математические модели — это модели, которые представляют собой выражения, записанные в символьном виде, а между выражениями есть взаимосвязь.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Моделирование — исследование свойств и построение моделей, которые были получены при изучении объектов-оригиналов, с целью получения большей информации об этих объектах.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Компьютерное моделирование — процесс реализации моделей с помощью ресурсов ЭВМ, благодаря такому виду моделирования, у людей есть возможность, например, наблюдать за атомным распадом веществ или предсказывать поведение людей в тот или иной момент времени.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7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 важная особенность моделирования в психологии — это наглядность и наличие демонстрационной основы. Для наглядности в таких моделях часто используют геометрические формы и графические схемы. Так одной из таких моделей является модель потребностей или «Пирамида </a:t>
            </a:r>
            <a:r>
              <a:rPr lang="ru-RU" dirty="0" err="1" smtClean="0"/>
              <a:t>Маслоу</a:t>
            </a:r>
            <a:r>
              <a:rPr lang="ru-RU" dirty="0" smtClean="0"/>
              <a:t>». В каких-либо других моделях используют графы или схемы. Даже интеллект-карта является наглядной моделью.</a:t>
            </a:r>
          </a:p>
          <a:p>
            <a:r>
              <a:rPr lang="ru-RU" dirty="0" smtClean="0"/>
              <a:t>Вторая особенность — получение новых знаний об объекте путем вывода по аналогии, то есть некоторыми свойствами может обладать не один объект, а несколько, и зная поведение этого объекта в тех или иных условия, мы можем сделать предположение о поведение аналогичного ему объекта. В принципе в этом и заключается вывод по аналогии.</a:t>
            </a:r>
          </a:p>
          <a:p>
            <a:r>
              <a:rPr lang="ru-RU" dirty="0" smtClean="0"/>
              <a:t>Третья особенность проявляется в установлении отношений изоморфизма между моделью и объектом-оригиналом. Метод такого моделирования требует использование математического аппарата. Принцип изоморфизма сводится к простому сходству. Яркий пример изоморфизма — структура интегральной индивидуальности, созданная В.С. Мерлином. </a:t>
            </a:r>
          </a:p>
          <a:p>
            <a:r>
              <a:rPr lang="ru-RU" dirty="0" smtClean="0"/>
              <a:t>В психологии изоморфизм между моделью и объектом-оригиналом проявляется в исследованиях статистических распределений частот. Таким образом некоторые психологические свойства подчиняются законам нормального распределения. Средние по уровню выраженности показатели социально-психологических свойств личности встречаются наиболее часто, а минимальные и максимальные - значительно реже.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0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Моделирование разделяется на материальное моделирование и идеальное моделирование.</a:t>
            </a:r>
          </a:p>
          <a:p>
            <a:r>
              <a:rPr lang="ru-RU" dirty="0" smtClean="0"/>
              <a:t>Основой материального моделирования является материальная аналогия объекта и его модели. При построении моделей выделяются функциональные свойства объекта, который исследуют, а сам процесс связан с воздействием на объект.</a:t>
            </a:r>
          </a:p>
          <a:p>
            <a:r>
              <a:rPr lang="ru-RU" dirty="0" smtClean="0"/>
              <a:t>К такому виду моделирования относятся работы Я.Л. Морено по </a:t>
            </a:r>
            <a:r>
              <a:rPr lang="ru-RU" dirty="0" err="1" smtClean="0"/>
              <a:t>психодраме</a:t>
            </a:r>
            <a:r>
              <a:rPr lang="ru-RU" dirty="0" smtClean="0"/>
              <a:t> и </a:t>
            </a:r>
            <a:r>
              <a:rPr lang="ru-RU" dirty="0" err="1" smtClean="0"/>
              <a:t>социодраме</a:t>
            </a:r>
            <a:r>
              <a:rPr lang="ru-RU" dirty="0" smtClean="0"/>
              <a:t>, они проводятся для развития творческих способностей человека и адекватного поведения в социуме.</a:t>
            </a:r>
          </a:p>
          <a:p>
            <a:r>
              <a:rPr lang="ru-RU" dirty="0" smtClean="0"/>
              <a:t>Идеальное моделирование строится на мыслимой аналогии между объектом и его моделью и разделяется на интуитивное моделирование и знаковое моделирование. Суть интуитивного моделирования — это отражение окружающего мира и основывается на создании мысленного образа. Данный вид применяется чаще всего в начале процесса познания объекта моделирования или для исследования объектов с очень сложными системными взаимосвязями.</a:t>
            </a:r>
          </a:p>
          <a:p>
            <a:r>
              <a:rPr lang="ru-RU" dirty="0" smtClean="0"/>
              <a:t> К интуитивному моделированию прибегают в исследованиях принятия групповых решений и в исследованиях практического интеллекта менеджеров. В организационной психологии к данному виду моделирования относится построение общего видения организации, создание модели будущего через антиципацию предстоящих событий или социально-психологических явлений.</a:t>
            </a:r>
          </a:p>
          <a:p>
            <a:r>
              <a:rPr lang="ru-RU" dirty="0" smtClean="0"/>
              <a:t>Суть знакового моделирования — это исследование объекта и получение новых знаний путем логического или математического выводов из первоначальных данных модели. Данный вид применяется тогда, когда необходима строгая формализация имеющихся данных и при этом неприменима теория подобия. Знакового моделирование использует схемы, графики, формулы, которые являются непосредственно моделями этого метода. Знаковое моделирование разделяется на два вида: математическое моделирование и компьютерное моделирование.</a:t>
            </a:r>
          </a:p>
          <a:p>
            <a:r>
              <a:rPr lang="ru-RU" dirty="0" smtClean="0"/>
              <a:t>Математическое моделирование является методом изучения реального объекта, процесса или системы через их замену математической моделью, которая выражает количественные и качественные характеристики с помощью математических терминов и уравнений. Данный метод моделирования применяется, когда по каким-либо причинам невозможно провести эксперимент. Некоторые социально-психологические процессы, например, принятие решений на выборах или распределение голосов избирателей, определяются исследователями полностью в математических терминах.</a:t>
            </a:r>
          </a:p>
          <a:p>
            <a:r>
              <a:rPr lang="ru-RU" dirty="0" smtClean="0"/>
              <a:t>Компьютерное моделирование является методом исследования сложных систем и явлений с помощью использования их компьютерной модели. Данный метод реализуется в виде алгоритмов, применяемых для создания программных средств. Этот вид моделирования позволяет облегчить исследования сложных процессов и явлений с помощью больших систем уравнений, не поддающихся решению алгебраическими средствами.</a:t>
            </a:r>
          </a:p>
          <a:p>
            <a:r>
              <a:rPr lang="ru-RU" dirty="0" smtClean="0"/>
              <a:t>В психологии компьютерное моделирование применяется при исследовании обширных процессов, например, массовое поведение, смена настроений масс или при изучении ситуаций, сопряженных с обработкой большого количества информации, например, процессов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7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 играют неотъемлемую роль в исследованиях, она компактно и наглядно организует данные, позволяет привлечь к анализу количественные данные, построить объяснение с помощью каких-либо новых переменных, позволяет увидеть объект под новым углом зрения. Обобщение экспериментальных данных позволяет предлагать и такие модели, которые отражают специфику неявных социально-психологических закономерностей.</a:t>
            </a:r>
          </a:p>
          <a:p>
            <a:r>
              <a:rPr lang="ru-RU" dirty="0" smtClean="0"/>
              <a:t>С помощью модели можно выбрать наиболее рациональную стратегию и тактику реализации исследовательских программ. На практике с помощью моделей обосновываются принимаемые решения, моделирование сопутствует прогнозированию, планированию и управлению.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D4F5-B144-4308-9565-46D32B7096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4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2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9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9FCA-99A0-4693-92C3-4202F752164A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FEBF-A10B-48D8-A987-CC0F1513B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720866"/>
            <a:ext cx="9144000" cy="55914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Обучающегося 2 курса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Войтенко Игоря Александровича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574" y="273404"/>
            <a:ext cx="112908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ПЕДАГОГИЧЕСКИЙ УНИВЕРСИТЕТ им. А. И. ГЕРЦЕНА»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технологического образования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технологий и электронного обучения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профессиональная образовательная программа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09.03.01 Информатика и вычислительная техника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(профиль) «Технологии разработки программного обеспечения»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 – очная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«Технологии компьютерного моделирования»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«Компьютерное моделирование в психологии»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568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496" y="318052"/>
            <a:ext cx="9144000" cy="81977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программы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296" y="1618420"/>
            <a:ext cx="4717774" cy="364269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925" y="1137824"/>
            <a:ext cx="3828221" cy="52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018" y="2690191"/>
            <a:ext cx="9144000" cy="992050"/>
          </a:xfrm>
        </p:spPr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422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5130" y="2276819"/>
            <a:ext cx="11118573" cy="5594971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заданную задачу в психологии с помощью электронно-вычислительной машины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</a:t>
            </a:r>
            <a:r>
              <a:rPr lang="ru-RU" sz="2000" dirty="0"/>
              <a:t>учебную, научную и справочную литературу по тему исследования</a:t>
            </a:r>
            <a:r>
              <a:rPr lang="ru-RU" sz="20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Раскрыть основные понятия и термины темы, реализовать практическую задачу.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Воспользоваться информационными технологиями и получить результат исследования</a:t>
            </a:r>
            <a:r>
              <a:rPr lang="ru-RU" sz="2000" dirty="0" smtClean="0"/>
              <a:t>.</a:t>
            </a:r>
          </a:p>
          <a:p>
            <a:pPr algn="l"/>
            <a:endParaRPr lang="ru-RU" sz="1800" dirty="0"/>
          </a:p>
          <a:p>
            <a:pPr algn="l"/>
            <a:endParaRPr lang="ru-RU" sz="1800" dirty="0"/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2522"/>
            <a:ext cx="9144000" cy="68725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Теоретический материал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192696"/>
            <a:ext cx="9144000" cy="4065104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Фундаментальная;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Практическая.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Эвристические;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Натурные;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Математические.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 компьютерное моделирование.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22852"/>
            <a:ext cx="9144000" cy="72700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 моделирование в психологии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84745"/>
            <a:ext cx="9144000" cy="5064194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моделирования в психологии: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Наглядность и наличие демонстрационной основы;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новых знаний;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изоморфизма между моделью и оригиналом.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2364"/>
            <a:ext cx="9144000" cy="58123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моделирования в психологии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46852"/>
            <a:ext cx="9144000" cy="3654287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Материальное моделирование;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Идеальное моделирование: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Знаковое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моделирование;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Компьютерное моделирование.</a:t>
            </a: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226" y="583094"/>
            <a:ext cx="9144000" cy="58123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95061"/>
            <a:ext cx="3750365" cy="3362739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 просит исследуемых сделать ранжирование десяти личностных черт, которые имеют весомое значение для благополучного общения с людьми. Суть задачи — определить в какой степени совпадают оценки испытуемых A и B по отношению к ранжируемым качествам.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представлены в таблице.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81722"/>
              </p:ext>
            </p:extLst>
          </p:nvPr>
        </p:nvGraphicFramePr>
        <p:xfrm>
          <a:off x="6294396" y="1895061"/>
          <a:ext cx="5102474" cy="3362744"/>
        </p:xfrm>
        <a:graphic>
          <a:graphicData uri="http://schemas.openxmlformats.org/drawingml/2006/table">
            <a:tbl>
              <a:tblPr firstRow="1" firstCol="1" bandRow="1"/>
              <a:tblGrid>
                <a:gridCol w="1267572"/>
                <a:gridCol w="2459273"/>
                <a:gridCol w="1375629"/>
              </a:tblGrid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Личностные качества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Ответственность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Общительность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Сдержанность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Жизнерадостность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Терпеливость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Решительность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Осторожность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Эмпатия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Доброжелательность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Аутентичность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49356"/>
            <a:ext cx="9144000" cy="76676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86609"/>
            <a:ext cx="9144000" cy="3322983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корреляционный анализ: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анализ, построение корреляционного поля;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коэффициента корреляции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Спирмена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в табличном процессоре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 языке программирования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57808"/>
            <a:ext cx="9144000" cy="58123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13792"/>
              </p:ext>
            </p:extLst>
          </p:nvPr>
        </p:nvGraphicFramePr>
        <p:xfrm>
          <a:off x="3889513" y="1280652"/>
          <a:ext cx="4412973" cy="1698141"/>
        </p:xfrm>
        <a:graphic>
          <a:graphicData uri="http://schemas.openxmlformats.org/drawingml/2006/table">
            <a:tbl>
              <a:tblPr firstRow="1" firstCol="1" bandRow="1"/>
              <a:tblGrid>
                <a:gridCol w="499728"/>
                <a:gridCol w="310128"/>
                <a:gridCol w="389069"/>
                <a:gridCol w="401756"/>
                <a:gridCol w="401756"/>
                <a:gridCol w="401756"/>
                <a:gridCol w="401756"/>
                <a:gridCol w="401756"/>
                <a:gridCol w="401756"/>
                <a:gridCol w="401756"/>
                <a:gridCol w="401756"/>
              </a:tblGrid>
              <a:tr h="304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ru-RU" sz="1100" b="1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ru-RU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ru-RU" sz="1100" b="1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∑d</a:t>
                      </a:r>
                      <a:r>
                        <a:rPr lang="ru-RU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ru-RU" sz="1100" b="1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3320404"/>
            <a:ext cx="4412973" cy="2755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06593" y="4217574"/>
                <a:ext cx="3831252" cy="961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 err="1" smtClean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r</a:t>
                </a:r>
                <a:r>
                  <a:rPr lang="en-US" sz="2800" b="0" baseline="-250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s</a:t>
                </a:r>
                <a:r>
                  <a:rPr lang="ru-RU" sz="2800" b="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= 1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𝟔</m:t>
                        </m:r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ru-RU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ru-RU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ru-RU" sz="32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𝟏</m:t>
                        </m:r>
                        <m:r>
                          <a:rPr lang="ru-RU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3" y="4217574"/>
                <a:ext cx="3831252" cy="961289"/>
              </a:xfrm>
              <a:prstGeom prst="rect">
                <a:avLst/>
              </a:prstGeom>
              <a:blipFill rotWithShape="0">
                <a:blip r:embed="rId3"/>
                <a:stretch>
                  <a:fillRect l="-3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5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90330"/>
            <a:ext cx="9144000" cy="70050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21226" y="1603513"/>
            <a:ext cx="7149547" cy="446598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/>
              <a:t>1. import </a:t>
            </a:r>
            <a:r>
              <a:rPr lang="en-US" sz="1400" dirty="0" err="1" smtClean="0"/>
              <a:t>matplotlib.pyplot</a:t>
            </a:r>
            <a:r>
              <a:rPr lang="en-US" sz="1400" dirty="0" smtClean="0"/>
              <a:t> as </a:t>
            </a:r>
            <a:r>
              <a:rPr lang="en-US" sz="1400" dirty="0" err="1" smtClean="0"/>
              <a:t>plt</a:t>
            </a:r>
            <a:endParaRPr lang="en-US" sz="1400" dirty="0" smtClean="0"/>
          </a:p>
          <a:p>
            <a:r>
              <a:rPr lang="en-US" sz="1400" dirty="0" smtClean="0"/>
              <a:t>2. n = </a:t>
            </a:r>
            <a:r>
              <a:rPr lang="en-US" sz="1400" dirty="0" err="1" smtClean="0"/>
              <a:t>int</a:t>
            </a:r>
            <a:r>
              <a:rPr lang="en-US" sz="1400" dirty="0" smtClean="0"/>
              <a:t>(input('</a:t>
            </a:r>
            <a:r>
              <a:rPr lang="ru-RU" sz="1400" dirty="0" smtClean="0"/>
              <a:t>Введите количество оценок'))</a:t>
            </a:r>
          </a:p>
          <a:p>
            <a:r>
              <a:rPr lang="ru-RU" sz="1400" dirty="0" smtClean="0"/>
              <a:t>3. </a:t>
            </a:r>
            <a:r>
              <a:rPr lang="en-US" sz="1400" dirty="0" smtClean="0"/>
              <a:t>x = []</a:t>
            </a:r>
          </a:p>
          <a:p>
            <a:r>
              <a:rPr lang="en-US" sz="1400" dirty="0" smtClean="0"/>
              <a:t>4. y = []</a:t>
            </a:r>
          </a:p>
          <a:p>
            <a:r>
              <a:rPr lang="en-US" sz="1400" dirty="0" smtClean="0"/>
              <a:t>5. d = []</a:t>
            </a:r>
          </a:p>
          <a:p>
            <a:r>
              <a:rPr lang="en-US" sz="1400" dirty="0" smtClean="0"/>
              <a:t>6. </a:t>
            </a:r>
            <a:r>
              <a:rPr lang="en-US" sz="1400" dirty="0" err="1" smtClean="0"/>
              <a:t>dPower</a:t>
            </a:r>
            <a:r>
              <a:rPr lang="en-US" sz="1400" dirty="0" smtClean="0"/>
              <a:t> = []</a:t>
            </a:r>
          </a:p>
          <a:p>
            <a:r>
              <a:rPr lang="en-US" sz="1400" dirty="0" smtClean="0"/>
              <a:t>7. </a:t>
            </a:r>
            <a:r>
              <a:rPr lang="en-US" sz="1400" dirty="0" err="1" smtClean="0"/>
              <a:t>dSum</a:t>
            </a:r>
            <a:r>
              <a:rPr lang="en-US" sz="1400" dirty="0" smtClean="0"/>
              <a:t> = 0</a:t>
            </a:r>
          </a:p>
          <a:p>
            <a:r>
              <a:rPr lang="en-US" sz="1400" dirty="0" smtClean="0"/>
              <a:t>8.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range(n):</a:t>
            </a:r>
          </a:p>
          <a:p>
            <a:r>
              <a:rPr lang="en-US" sz="1400" dirty="0" smtClean="0"/>
              <a:t>9.     print('</a:t>
            </a:r>
            <a:r>
              <a:rPr lang="ru-RU" sz="1400" dirty="0" smtClean="0"/>
              <a:t>Введите </a:t>
            </a:r>
            <a:r>
              <a:rPr lang="en-US" sz="1400" dirty="0" smtClean="0"/>
              <a:t>x </a:t>
            </a:r>
            <a:r>
              <a:rPr lang="ru-RU" sz="1400" dirty="0" smtClean="0"/>
              <a:t>и </a:t>
            </a:r>
            <a:r>
              <a:rPr lang="en-US" sz="1400" dirty="0" smtClean="0"/>
              <a:t>y')</a:t>
            </a:r>
          </a:p>
          <a:p>
            <a:r>
              <a:rPr lang="en-US" sz="1400" dirty="0" smtClean="0"/>
              <a:t>10.    </a:t>
            </a:r>
            <a:r>
              <a:rPr lang="en-US" sz="1400" dirty="0" err="1" smtClean="0"/>
              <a:t>x.append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(input()))</a:t>
            </a:r>
          </a:p>
          <a:p>
            <a:r>
              <a:rPr lang="en-US" sz="1400" dirty="0" smtClean="0"/>
              <a:t>11.    </a:t>
            </a:r>
            <a:r>
              <a:rPr lang="en-US" sz="1400" dirty="0" err="1" smtClean="0"/>
              <a:t>y.append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(input()))</a:t>
            </a:r>
          </a:p>
          <a:p>
            <a:r>
              <a:rPr lang="en-US" sz="1400" dirty="0" smtClean="0"/>
              <a:t>12.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range(n):</a:t>
            </a:r>
          </a:p>
          <a:p>
            <a:r>
              <a:rPr lang="en-US" sz="1400" dirty="0" smtClean="0"/>
              <a:t>13.    </a:t>
            </a:r>
            <a:r>
              <a:rPr lang="en-US" sz="1400" dirty="0" err="1" smtClean="0"/>
              <a:t>d.append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(x[</a:t>
            </a:r>
            <a:r>
              <a:rPr lang="en-US" sz="1400" dirty="0" err="1" smtClean="0"/>
              <a:t>i</a:t>
            </a:r>
            <a:r>
              <a:rPr lang="en-US" sz="1400" dirty="0" smtClean="0"/>
              <a:t>]-y[</a:t>
            </a:r>
            <a:r>
              <a:rPr lang="en-US" sz="1400" dirty="0" err="1" smtClean="0"/>
              <a:t>i</a:t>
            </a:r>
            <a:r>
              <a:rPr lang="en-US" sz="1400" dirty="0" smtClean="0"/>
              <a:t>]))</a:t>
            </a:r>
          </a:p>
          <a:p>
            <a:r>
              <a:rPr lang="en-US" sz="1400" dirty="0" smtClean="0"/>
              <a:t>14. print('</a:t>
            </a:r>
            <a:r>
              <a:rPr lang="ru-RU" sz="1400" dirty="0" smtClean="0"/>
              <a:t>Разность оценок испытуемых')</a:t>
            </a:r>
          </a:p>
          <a:p>
            <a:r>
              <a:rPr lang="ru-RU" sz="1400" dirty="0" smtClean="0"/>
              <a:t>15. </a:t>
            </a:r>
            <a:r>
              <a:rPr lang="en-US" sz="1400" dirty="0" smtClean="0"/>
              <a:t>print(d)</a:t>
            </a:r>
          </a:p>
          <a:p>
            <a:r>
              <a:rPr lang="en-US" sz="1400" dirty="0" smtClean="0"/>
              <a:t>16.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range(n):</a:t>
            </a:r>
          </a:p>
          <a:p>
            <a:r>
              <a:rPr lang="en-US" sz="1400" dirty="0" smtClean="0"/>
              <a:t>17.    </a:t>
            </a:r>
            <a:r>
              <a:rPr lang="en-US" sz="1400" dirty="0" err="1" smtClean="0"/>
              <a:t>dPower.append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(d[</a:t>
            </a:r>
            <a:r>
              <a:rPr lang="en-US" sz="1400" dirty="0" err="1" smtClean="0"/>
              <a:t>i</a:t>
            </a:r>
            <a:r>
              <a:rPr lang="en-US" sz="1400" dirty="0" smtClean="0"/>
              <a:t>]*d[</a:t>
            </a:r>
            <a:r>
              <a:rPr lang="en-US" sz="1400" dirty="0" err="1" smtClean="0"/>
              <a:t>i</a:t>
            </a:r>
            <a:r>
              <a:rPr lang="en-US" sz="1400" dirty="0" smtClean="0"/>
              <a:t>]))</a:t>
            </a:r>
          </a:p>
          <a:p>
            <a:r>
              <a:rPr lang="en-US" sz="1400" dirty="0" smtClean="0"/>
              <a:t>18.    </a:t>
            </a:r>
            <a:r>
              <a:rPr lang="en-US" sz="1400" dirty="0" err="1" smtClean="0"/>
              <a:t>dSum</a:t>
            </a:r>
            <a:r>
              <a:rPr lang="en-US" sz="1400" dirty="0" smtClean="0"/>
              <a:t> = </a:t>
            </a:r>
            <a:r>
              <a:rPr lang="en-US" sz="1400" dirty="0" err="1" smtClean="0"/>
              <a:t>dSum</a:t>
            </a:r>
            <a:r>
              <a:rPr lang="en-US" sz="1400" dirty="0" smtClean="0"/>
              <a:t> + </a:t>
            </a:r>
            <a:r>
              <a:rPr lang="en-US" sz="1400" dirty="0" err="1" smtClean="0"/>
              <a:t>dPower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19. print('</a:t>
            </a:r>
            <a:r>
              <a:rPr lang="ru-RU" sz="1400" dirty="0" smtClean="0"/>
              <a:t>Квадрат разностей оценок испытуемых')</a:t>
            </a:r>
          </a:p>
          <a:p>
            <a:r>
              <a:rPr lang="ru-RU" sz="1400" dirty="0" smtClean="0"/>
              <a:t>20. </a:t>
            </a:r>
            <a:r>
              <a:rPr lang="en-US" sz="1400" dirty="0" smtClean="0"/>
              <a:t>print(</a:t>
            </a:r>
            <a:r>
              <a:rPr lang="en-US" sz="1400" dirty="0" err="1" smtClean="0"/>
              <a:t>dPower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21. print('</a:t>
            </a:r>
            <a:r>
              <a:rPr lang="ru-RU" sz="1400" dirty="0" smtClean="0"/>
              <a:t>Сумма квадратов')</a:t>
            </a:r>
          </a:p>
          <a:p>
            <a:r>
              <a:rPr lang="ru-RU" sz="1400" dirty="0" smtClean="0"/>
              <a:t>22. </a:t>
            </a:r>
            <a:r>
              <a:rPr lang="en-US" sz="1400" dirty="0" smtClean="0"/>
              <a:t>print(</a:t>
            </a:r>
            <a:r>
              <a:rPr lang="en-US" sz="1400" dirty="0" err="1" smtClean="0"/>
              <a:t>dSum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23. r = round(1 - (6*</a:t>
            </a:r>
            <a:r>
              <a:rPr lang="en-US" sz="1400" dirty="0" err="1" smtClean="0"/>
              <a:t>dSum</a:t>
            </a:r>
            <a:r>
              <a:rPr lang="en-US" sz="1400" dirty="0" smtClean="0"/>
              <a:t>)/(n*(n*n-1)), 2)</a:t>
            </a:r>
          </a:p>
          <a:p>
            <a:r>
              <a:rPr lang="en-US" sz="1400" dirty="0" smtClean="0"/>
              <a:t>24. print('</a:t>
            </a:r>
            <a:r>
              <a:rPr lang="ru-RU" sz="1400" dirty="0" smtClean="0"/>
              <a:t>Коэффициент корреляции')</a:t>
            </a:r>
          </a:p>
          <a:p>
            <a:r>
              <a:rPr lang="ru-RU" sz="1400" dirty="0" smtClean="0"/>
              <a:t>25. </a:t>
            </a:r>
            <a:r>
              <a:rPr lang="en-US" sz="1400" dirty="0" smtClean="0"/>
              <a:t>print(r)</a:t>
            </a:r>
          </a:p>
          <a:p>
            <a:r>
              <a:rPr lang="en-US" sz="1400" dirty="0" smtClean="0"/>
              <a:t>26. print('</a:t>
            </a:r>
            <a:r>
              <a:rPr lang="ru-RU" sz="1400" dirty="0" smtClean="0"/>
              <a:t>Корреляционное поле')</a:t>
            </a:r>
          </a:p>
          <a:p>
            <a:r>
              <a:rPr lang="ru-RU" sz="1400" dirty="0" smtClean="0"/>
              <a:t>27. </a:t>
            </a:r>
            <a:r>
              <a:rPr lang="en-US" sz="1400" dirty="0" err="1" smtClean="0"/>
              <a:t>plt.scatter</a:t>
            </a:r>
            <a:r>
              <a:rPr lang="en-US" sz="1400" dirty="0" smtClean="0"/>
              <a:t>(x, y, c='k')</a:t>
            </a:r>
          </a:p>
          <a:p>
            <a:r>
              <a:rPr lang="en-US" sz="1400" dirty="0" smtClean="0"/>
              <a:t>28. </a:t>
            </a:r>
            <a:r>
              <a:rPr lang="en-US" sz="1400" dirty="0" err="1" smtClean="0"/>
              <a:t>plt.grid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29. </a:t>
            </a:r>
            <a:r>
              <a:rPr lang="en-US" sz="1400" dirty="0" err="1" smtClean="0"/>
              <a:t>plt.xlabel</a:t>
            </a:r>
            <a:r>
              <a:rPr lang="en-US" sz="1400" dirty="0" smtClean="0"/>
              <a:t>('</a:t>
            </a:r>
            <a:r>
              <a:rPr lang="ru-RU" sz="1400" dirty="0" smtClean="0"/>
              <a:t>Испытуемый </a:t>
            </a:r>
            <a:r>
              <a:rPr lang="en-US" sz="1400" dirty="0" smtClean="0"/>
              <a:t>A (x)')</a:t>
            </a:r>
          </a:p>
          <a:p>
            <a:r>
              <a:rPr lang="en-US" sz="1400" dirty="0" smtClean="0"/>
              <a:t>30. </a:t>
            </a:r>
            <a:r>
              <a:rPr lang="en-US" sz="1400" dirty="0" err="1" smtClean="0"/>
              <a:t>plt.ylabel</a:t>
            </a:r>
            <a:r>
              <a:rPr lang="en-US" sz="1400" dirty="0" smtClean="0"/>
              <a:t>('</a:t>
            </a:r>
            <a:r>
              <a:rPr lang="ru-RU" sz="1400" dirty="0" smtClean="0"/>
              <a:t>Испытуемый </a:t>
            </a:r>
            <a:r>
              <a:rPr lang="en-US" sz="1400" dirty="0" smtClean="0"/>
              <a:t>B (y)')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07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1566</Words>
  <Application>Microsoft Office PowerPoint</Application>
  <PresentationFormat>Широкоэкранный</PresentationFormat>
  <Paragraphs>193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  <vt:lpstr>Теоретический материал</vt:lpstr>
      <vt:lpstr>Модель и моделирование в психологии</vt:lpstr>
      <vt:lpstr>Виды моделирования в психологии</vt:lpstr>
      <vt:lpstr>Постановка задачи</vt:lpstr>
      <vt:lpstr>Алгоритм решения</vt:lpstr>
      <vt:lpstr>Реализация в Excel </vt:lpstr>
      <vt:lpstr>Реализация на Python</vt:lpstr>
      <vt:lpstr>Результаты программы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10</cp:revision>
  <dcterms:created xsi:type="dcterms:W3CDTF">2021-05-29T21:50:51Z</dcterms:created>
  <dcterms:modified xsi:type="dcterms:W3CDTF">2021-05-30T12:48:15Z</dcterms:modified>
</cp:coreProperties>
</file>