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404A8-E0BC-4DEE-AD39-EE2CEE9A8826}" type="datetimeFigureOut">
              <a:rPr lang="ru-RU" smtClean="0"/>
              <a:t>23.12.2021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85A17-2AAD-46C0-90C7-7C9BF5192A9A}" type="slidenum">
              <a:rPr lang="ru-RU" smtClean="0"/>
              <a:t>‹#›</a:t>
            </a:fld>
            <a:endParaRPr lang="ru-RU"/>
          </a:p>
        </p:txBody>
      </p:sp>
    </p:spTree>
    <p:extLst>
      <p:ext uri="{BB962C8B-B14F-4D97-AF65-F5344CB8AC3E}">
        <p14:creationId xmlns:p14="http://schemas.microsoft.com/office/powerpoint/2010/main" val="2967400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 каждым годом сфера информационных технологий становится все более сложной. Их внедрение на предприятии является сложным и трудоемким процессом, на который приходится тратить достаточно большое количество времени и сил, но не в каждой компании могут позволить такие затраты. При этом соответствующий эффект предприятия не всегда получают, если сравнивать затраты, выполненные работы и полученный результат такой деятельности. Именно поэтому должен проводиться аудит информационных технологий.</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2</a:t>
            </a:fld>
            <a:endParaRPr lang="ru-RU"/>
          </a:p>
        </p:txBody>
      </p:sp>
    </p:spTree>
    <p:extLst>
      <p:ext uri="{BB962C8B-B14F-4D97-AF65-F5344CB8AC3E}">
        <p14:creationId xmlns:p14="http://schemas.microsoft.com/office/powerpoint/2010/main" val="265489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в процессе аудита можно выявить те места инфраструктуры информационных систем, которые могут повлечь за собой серию рисков для бизнеса. Также проводится оценка бизнес процессов и рабочей информации, проверка эффективности для деятельности компании. Важно понимать, что у руководства компании появятся доказательства, позволяющие понять целесообразность вносимых изменений. </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4</a:t>
            </a:fld>
            <a:endParaRPr lang="ru-RU"/>
          </a:p>
        </p:txBody>
      </p:sp>
    </p:spTree>
    <p:extLst>
      <p:ext uri="{BB962C8B-B14F-4D97-AF65-F5344CB8AC3E}">
        <p14:creationId xmlns:p14="http://schemas.microsoft.com/office/powerpoint/2010/main" val="388616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планирование ИТ аудита, можно включить анализ структуры различных бизнес процессов, платформы информационных систем, структуры ролей, распределения ответственности, бизнес-рисков и бизнес стратегий. </a:t>
            </a:r>
          </a:p>
          <a:p>
            <a:endParaRPr lang="ru-RU" dirty="0" smtClean="0"/>
          </a:p>
          <a:p>
            <a:r>
              <a:rPr lang="ru-RU" sz="1200" kern="1200" dirty="0" smtClean="0">
                <a:solidFill>
                  <a:schemeClr val="tx1"/>
                </a:solidFill>
                <a:effectLst/>
                <a:latin typeface="+mn-lt"/>
                <a:ea typeface="+mn-ea"/>
                <a:cs typeface="+mn-cs"/>
              </a:rPr>
              <a:t>в процессе проведения ИТ аудита информационных систем выполняется оценка эффективности имеющихся механизмов управления при выполнении поставленных задач. Кроме того, проводится подробное тестирование, позволяющее выполнить в дальнейшем корректирующие действия для обеспечения оптимального состояния системы управления ИТ. </a:t>
            </a: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6</a:t>
            </a:fld>
            <a:endParaRPr lang="ru-RU"/>
          </a:p>
        </p:txBody>
      </p:sp>
    </p:spTree>
    <p:extLst>
      <p:ext uri="{BB962C8B-B14F-4D97-AF65-F5344CB8AC3E}">
        <p14:creationId xmlns:p14="http://schemas.microsoft.com/office/powerpoint/2010/main" val="55878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fontAlgn="base"/>
            <a:r>
              <a:rPr lang="ru-RU" sz="1200" u="none" strike="noStrike" kern="1200" dirty="0" smtClean="0">
                <a:solidFill>
                  <a:schemeClr val="tx1"/>
                </a:solidFill>
                <a:effectLst/>
                <a:latin typeface="+mn-lt"/>
                <a:ea typeface="+mn-ea"/>
                <a:cs typeface="+mn-cs"/>
              </a:rPr>
              <a:t>Целостность. Является основой профессионализма. Аудиторам и лицу, осуществляющему управление программой аудита, следует: осуществлять свою работу честно, старательно и ответственно; выявлять все применимые правовые требования и действовать в соответствии с ними; демонстрировать свою компетентность при выполнении своей работы; осуществлять свою работу беспристрастно, </a:t>
            </a:r>
          </a:p>
          <a:p>
            <a:r>
              <a:rPr lang="ru-RU" sz="1200" kern="1200" dirty="0" smtClean="0">
                <a:solidFill>
                  <a:schemeClr val="tx1"/>
                </a:solidFill>
                <a:effectLst/>
                <a:latin typeface="+mn-lt"/>
                <a:ea typeface="+mn-ea"/>
                <a:cs typeface="+mn-cs"/>
              </a:rPr>
              <a:t>т.е. сохранять справедливость и объективность в отношении всего, с чем приходится иметь дело; быть чувствительными к любым воздействиям, которые, как можно ожидать, окажут давление на выработку суждений при проведении аудита. </a:t>
            </a:r>
          </a:p>
          <a:p>
            <a:pPr lvl="0" fontAlgn="base"/>
            <a:r>
              <a:rPr lang="ru-RU" sz="1200" u="none" strike="noStrike" kern="1200" dirty="0" smtClean="0">
                <a:solidFill>
                  <a:schemeClr val="tx1"/>
                </a:solidFill>
                <a:effectLst/>
                <a:latin typeface="+mn-lt"/>
                <a:ea typeface="+mn-ea"/>
                <a:cs typeface="+mn-cs"/>
              </a:rPr>
              <a:t>Беспристрастное представление результатов. Является обязательством представлять правдивые и точные отчеты. Результатам аудита, заключениям по аудиту и отчетам об аудитах следует правдиво и точно отражать деятельность по проведению аудитов. Существенные препятствия, встретившиеся в ходе аудита, а также неразрешенные расходящиеся мнения и разногласия между командой по аудиту и </a:t>
            </a:r>
            <a:r>
              <a:rPr lang="ru-RU" sz="1200" u="none" strike="noStrike" kern="1200" dirty="0" err="1" smtClean="0">
                <a:solidFill>
                  <a:schemeClr val="tx1"/>
                </a:solidFill>
                <a:effectLst/>
                <a:latin typeface="+mn-lt"/>
                <a:ea typeface="+mn-ea"/>
                <a:cs typeface="+mn-cs"/>
              </a:rPr>
              <a:t>аудитируемой</a:t>
            </a:r>
            <a:r>
              <a:rPr lang="ru-RU" sz="1200" u="none" strike="noStrike" kern="1200" dirty="0" smtClean="0">
                <a:solidFill>
                  <a:schemeClr val="tx1"/>
                </a:solidFill>
                <a:effectLst/>
                <a:latin typeface="+mn-lt"/>
                <a:ea typeface="+mn-ea"/>
                <a:cs typeface="+mn-cs"/>
              </a:rPr>
              <a:t> организацией следует отражать в отчете. Коммуникации следует быть честной, точной, объективной, своевременной, понятной и полной. </a:t>
            </a:r>
          </a:p>
          <a:p>
            <a:pPr lvl="0" fontAlgn="base"/>
            <a:r>
              <a:rPr lang="ru-RU" sz="1200" u="none" strike="noStrike" kern="1200" dirty="0" smtClean="0">
                <a:solidFill>
                  <a:schemeClr val="tx1"/>
                </a:solidFill>
                <a:effectLst/>
                <a:latin typeface="+mn-lt"/>
                <a:ea typeface="+mn-ea"/>
                <a:cs typeface="+mn-cs"/>
              </a:rPr>
              <a:t>Надлежащая профессиональная тщательность. Означает приложение усердия (прилежания) и проявление рассудительности при проведении аудита. Аудиторам следует проявлять заботу о тщательности, которая должна соответствовать важности выполняемого ими задания и доверию, оказываемому им заказчиком аудита и другими заинтересованными сторонами. Важным фактором осуществления их деятельности с надлежащей профессиональной тщательностью является наличие способности вырабатывать здравые суждения во всех ситуациях, возникающих во время аудита. </a:t>
            </a:r>
          </a:p>
          <a:p>
            <a:pPr lvl="0" fontAlgn="base"/>
            <a:r>
              <a:rPr lang="ru-RU" sz="1200" u="none" strike="noStrike" kern="1200" dirty="0" smtClean="0">
                <a:solidFill>
                  <a:schemeClr val="tx1"/>
                </a:solidFill>
                <a:effectLst/>
                <a:latin typeface="+mn-lt"/>
                <a:ea typeface="+mn-ea"/>
                <a:cs typeface="+mn-cs"/>
              </a:rPr>
              <a:t>Конфиденциальность. Означает обеспечение безопасности полученной информации. Аудиторам следует проявлять осторожность в использовании информации, запрашиваемой в связи с осуществляемой ими деятельностью, и защищать ее. Информацию, полученную в ходе аудита, не следует использовать в целях получения выгоды для аудиторов или заказчика аудита или таким образом, который наносит ущерб законным интересам </a:t>
            </a:r>
            <a:r>
              <a:rPr lang="ru-RU" sz="1200" u="none" strike="noStrike" kern="1200" dirty="0" err="1" smtClean="0">
                <a:solidFill>
                  <a:schemeClr val="tx1"/>
                </a:solidFill>
                <a:effectLst/>
                <a:latin typeface="+mn-lt"/>
                <a:ea typeface="+mn-ea"/>
                <a:cs typeface="+mn-cs"/>
              </a:rPr>
              <a:t>аудитируемой</a:t>
            </a:r>
            <a:r>
              <a:rPr lang="ru-RU" sz="1200" u="none" strike="noStrike" kern="1200" dirty="0" smtClean="0">
                <a:solidFill>
                  <a:schemeClr val="tx1"/>
                </a:solidFill>
                <a:effectLst/>
                <a:latin typeface="+mn-lt"/>
                <a:ea typeface="+mn-ea"/>
                <a:cs typeface="+mn-cs"/>
              </a:rPr>
              <a:t> организации. Данный подход включает в себя должное обращение с "чувствительной" или конфиденциальной информацией. </a:t>
            </a:r>
          </a:p>
          <a:p>
            <a:pPr lvl="0" fontAlgn="base"/>
            <a:r>
              <a:rPr lang="ru-RU" sz="1200" u="none" strike="noStrike" kern="1200" dirty="0" smtClean="0">
                <a:solidFill>
                  <a:schemeClr val="tx1"/>
                </a:solidFill>
                <a:effectLst/>
                <a:latin typeface="+mn-lt"/>
                <a:ea typeface="+mn-ea"/>
                <a:cs typeface="+mn-cs"/>
              </a:rPr>
              <a:t>Независимость. Это основа беспристрастности при проведении аудита и объективности заключений по аудиту. Аудиторам, где это только возможно, следует быть независимыми от деятельности, которая будет подвергаться аудиту, и во всех случаях действовать таким образом, чтобы быть свободными от предвзятости и конфликта интересов. При проведении внутренних аудитов аудиторам следует быть независимыми от руководителей функциональных структур, подлежащих аудиту. Аудиторам следует сохранять объективность во время всего процесса аудита для обеспечения того, чтобы результаты аудита и заключения по аудиту были основаны только на свидетельствах аудита. Для малых организаций, возможно, будет достаточно того, чтобы внутренние аудиторы были полностью независимыми от деятельности, подвергаемой аудиту, но при этом следует приложить все усилия, чтобы исключить предвзятость и обеспечить объективность. </a:t>
            </a:r>
          </a:p>
          <a:p>
            <a:pPr lvl="0" fontAlgn="base"/>
            <a:r>
              <a:rPr lang="ru-RU" sz="1200" u="none" strike="noStrike" kern="1200" dirty="0" smtClean="0">
                <a:solidFill>
                  <a:schemeClr val="tx1"/>
                </a:solidFill>
                <a:effectLst/>
                <a:latin typeface="+mn-lt"/>
                <a:ea typeface="+mn-ea"/>
                <a:cs typeface="+mn-cs"/>
              </a:rPr>
              <a:t>Подход, основанный на свидетельствах. Является разумным способом получения надежных и воспроизводимых заключений по аудиту в процессе систематически проводимых аудитов. Свидетельствам аудита следует быть верифицируемыми. Они в общем случае будут базироваться на выборках доступной (полученной в распоряжение) информации, поскольку аудит проводится в ограниченный период времени и с ограниченными ресурсами. Следует использовать соответствующие (уместные, подходящие) выборки примеров, поскольку это сильно влияет на доверие к заключениям по аудиту. </a:t>
            </a:r>
          </a:p>
          <a:p>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7</a:t>
            </a:fld>
            <a:endParaRPr lang="ru-RU"/>
          </a:p>
        </p:txBody>
      </p:sp>
    </p:spTree>
    <p:extLst>
      <p:ext uri="{BB962C8B-B14F-4D97-AF65-F5344CB8AC3E}">
        <p14:creationId xmlns:p14="http://schemas.microsoft.com/office/powerpoint/2010/main" val="16697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8</a:t>
            </a:fld>
            <a:endParaRPr lang="ru-RU"/>
          </a:p>
        </p:txBody>
      </p:sp>
    </p:spTree>
    <p:extLst>
      <p:ext uri="{BB962C8B-B14F-4D97-AF65-F5344CB8AC3E}">
        <p14:creationId xmlns:p14="http://schemas.microsoft.com/office/powerpoint/2010/main" val="14055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Согласно методологии,</a:t>
            </a:r>
            <a:r>
              <a:rPr lang="ru-RU" baseline="0" dirty="0" smtClean="0"/>
              <a:t> направления ИТ менеджмента подразделяются на следующие 3 основных области, которые в свою очередь делятся на 34 ИТ процесса</a:t>
            </a:r>
          </a:p>
          <a:p>
            <a:endParaRPr lang="ru-RU" baseline="0" dirty="0" smtClean="0"/>
          </a:p>
          <a:p>
            <a:r>
              <a:rPr lang="ru-RU" baseline="0" dirty="0" smtClean="0"/>
              <a:t>По каждой из перечисленных областей методология содержит детальное описание организации управления, а также </a:t>
            </a:r>
            <a:r>
              <a:rPr lang="ru-RU" baseline="0" dirty="0" err="1" smtClean="0"/>
              <a:t>рекомндации</a:t>
            </a:r>
            <a:r>
              <a:rPr lang="ru-RU" baseline="0" dirty="0" smtClean="0"/>
              <a:t> по оценке и совершенствованию внутреннего контроля за ИТ. Методология представляет собой набор из нескольких книг: руководство по аудиту, руководство для менеджмента, контрольные процедуры, руководство по внедрению.</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9</a:t>
            </a:fld>
            <a:endParaRPr lang="ru-RU"/>
          </a:p>
        </p:txBody>
      </p:sp>
    </p:spTree>
    <p:extLst>
      <p:ext uri="{BB962C8B-B14F-4D97-AF65-F5344CB8AC3E}">
        <p14:creationId xmlns:p14="http://schemas.microsoft.com/office/powerpoint/2010/main" val="307709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Обеспечивает</a:t>
            </a:r>
            <a:r>
              <a:rPr lang="ru-RU" baseline="0" dirty="0" smtClean="0"/>
              <a:t> профессионалов в области ИТ знаниями и ресурсами, которые используются для поддержания эффективной и рациональной инфраструктуры, при минимальных затратах полностью удовлетворяющей потребности клиентов.</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10</a:t>
            </a:fld>
            <a:endParaRPr lang="ru-RU"/>
          </a:p>
        </p:txBody>
      </p:sp>
    </p:spTree>
    <p:extLst>
      <p:ext uri="{BB962C8B-B14F-4D97-AF65-F5344CB8AC3E}">
        <p14:creationId xmlns:p14="http://schemas.microsoft.com/office/powerpoint/2010/main" val="151480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Айтил</a:t>
            </a:r>
            <a:r>
              <a:rPr lang="ru-RU" dirty="0" smtClean="0"/>
              <a:t> также как и </a:t>
            </a:r>
            <a:r>
              <a:rPr lang="ru-RU" dirty="0" err="1" smtClean="0"/>
              <a:t>КобИТ</a:t>
            </a:r>
            <a:r>
              <a:rPr lang="ru-RU" dirty="0" smtClean="0"/>
              <a:t> базируется</a:t>
            </a:r>
            <a:r>
              <a:rPr lang="ru-RU" baseline="0" dirty="0" smtClean="0"/>
              <a:t> на лучшей практике и опыте ведущих экспертов.</a:t>
            </a:r>
          </a:p>
          <a:p>
            <a:endParaRPr lang="ru-RU" baseline="0" dirty="0" smtClean="0"/>
          </a:p>
          <a:p>
            <a:r>
              <a:rPr lang="ru-RU" baseline="0" dirty="0" smtClean="0"/>
              <a:t>Необходимо отметить что внедрение подобных методологий является сложной задачей и не всегда может быть осуществлена без посторонней помощи. Это связано с тем что в процессе внедрения необходимо оценить последовательность действий и сформулировать систему приоритетов. </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11</a:t>
            </a:fld>
            <a:endParaRPr lang="ru-RU"/>
          </a:p>
        </p:txBody>
      </p:sp>
    </p:spTree>
    <p:extLst>
      <p:ext uri="{BB962C8B-B14F-4D97-AF65-F5344CB8AC3E}">
        <p14:creationId xmlns:p14="http://schemas.microsoft.com/office/powerpoint/2010/main" val="7203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Аудит Информационных процессов позволяет руководителю:</a:t>
            </a:r>
          </a:p>
          <a:p>
            <a:pPr lvl="0"/>
            <a:r>
              <a:rPr lang="ru-RU" sz="1200" kern="1200" dirty="0" smtClean="0">
                <a:solidFill>
                  <a:schemeClr val="tx1"/>
                </a:solidFill>
                <a:effectLst/>
                <a:latin typeface="+mn-lt"/>
                <a:ea typeface="+mn-ea"/>
                <a:cs typeface="+mn-cs"/>
              </a:rPr>
              <a:t>Оценить степень соответствия ИС требованиям бизнеса.</a:t>
            </a:r>
          </a:p>
          <a:p>
            <a:pPr lvl="0"/>
            <a:r>
              <a:rPr lang="ru-RU" sz="1200" kern="1200" dirty="0" smtClean="0">
                <a:solidFill>
                  <a:schemeClr val="tx1"/>
                </a:solidFill>
                <a:effectLst/>
                <a:latin typeface="+mn-lt"/>
                <a:ea typeface="+mn-ea"/>
                <a:cs typeface="+mn-cs"/>
              </a:rPr>
              <a:t>Определить приоритеты основных ИТ-процессов.</a:t>
            </a:r>
          </a:p>
          <a:p>
            <a:pPr lvl="0"/>
            <a:r>
              <a:rPr lang="ru-RU" sz="1200" kern="1200" dirty="0" smtClean="0">
                <a:solidFill>
                  <a:schemeClr val="tx1"/>
                </a:solidFill>
                <a:effectLst/>
                <a:latin typeface="+mn-lt"/>
                <a:ea typeface="+mn-ea"/>
                <a:cs typeface="+mn-cs"/>
              </a:rPr>
              <a:t>Выявить критически важные элементы ИТ.</a:t>
            </a:r>
          </a:p>
          <a:p>
            <a:pPr lvl="0"/>
            <a:r>
              <a:rPr lang="ru-RU" sz="1200" kern="1200" dirty="0" smtClean="0">
                <a:solidFill>
                  <a:schemeClr val="tx1"/>
                </a:solidFill>
                <a:effectLst/>
                <a:latin typeface="+mn-lt"/>
                <a:ea typeface="+mn-ea"/>
                <a:cs typeface="+mn-cs"/>
              </a:rPr>
              <a:t>Выявить и оценить факторы риска.</a:t>
            </a:r>
          </a:p>
          <a:p>
            <a:r>
              <a:rPr lang="ru-RU" sz="1200" kern="1200" dirty="0" smtClean="0">
                <a:solidFill>
                  <a:schemeClr val="tx1"/>
                </a:solidFill>
                <a:effectLst/>
                <a:latin typeface="+mn-lt"/>
                <a:ea typeface="+mn-ea"/>
                <a:cs typeface="+mn-cs"/>
              </a:rPr>
              <a:t>Оценить степень защищенности компании от чрезвычайных происшествий и их последствий.</a:t>
            </a:r>
          </a:p>
          <a:p>
            <a:r>
              <a:rPr lang="ru-RU" sz="1200" kern="1200" dirty="0" smtClean="0">
                <a:solidFill>
                  <a:schemeClr val="tx1"/>
                </a:solidFill>
                <a:effectLst/>
                <a:latin typeface="+mn-lt"/>
                <a:ea typeface="+mn-ea"/>
                <a:cs typeface="+mn-cs"/>
              </a:rPr>
              <a:t>Создать план работ по устранению недостатков и разработать способы их устранения.</a:t>
            </a:r>
          </a:p>
          <a:p>
            <a:r>
              <a:rPr lang="ru-RU" sz="1200" kern="1200" dirty="0" smtClean="0">
                <a:solidFill>
                  <a:schemeClr val="tx1"/>
                </a:solidFill>
                <a:effectLst/>
                <a:latin typeface="+mn-lt"/>
                <a:ea typeface="+mn-ea"/>
                <a:cs typeface="+mn-cs"/>
              </a:rPr>
              <a:t>Руководитель организации, заказавший аудит ИТ у внешней аудиторской компании, должен понимать, что через полгода-год (в зависимости от динамики развития) ситуация в организации изменится, результаты аудита потеряют свою актуальность.</a:t>
            </a:r>
          </a:p>
          <a:p>
            <a:r>
              <a:rPr lang="ru-RU" sz="1200" kern="1200" dirty="0" smtClean="0">
                <a:solidFill>
                  <a:schemeClr val="tx1"/>
                </a:solidFill>
                <a:effectLst/>
                <a:latin typeface="+mn-lt"/>
                <a:ea typeface="+mn-ea"/>
                <a:cs typeface="+mn-cs"/>
              </a:rPr>
              <a:t>Если в этот момент не провести повторный аудит для сравнения с предыдущими результатами, то деньги, вложенные в "первый" аудит, можно считать потерянными и придется проводить "первичный" аудит заново.</a:t>
            </a:r>
          </a:p>
          <a:p>
            <a:r>
              <a:rPr lang="ru-RU" sz="1200" kern="1200" dirty="0" smtClean="0">
                <a:solidFill>
                  <a:schemeClr val="tx1"/>
                </a:solidFill>
                <a:effectLst/>
                <a:latin typeface="+mn-lt"/>
                <a:ea typeface="+mn-ea"/>
                <a:cs typeface="+mn-cs"/>
              </a:rPr>
              <a:t>Основным преимуществом регулярного проведения аудита является накопление знаний организации, создание собственной базы знаний, которая позволит быстро и достоверно ответить на большинство вопросов, возникающих в организации.</a:t>
            </a:r>
            <a:endParaRPr lang="ru-RU" dirty="0"/>
          </a:p>
        </p:txBody>
      </p:sp>
      <p:sp>
        <p:nvSpPr>
          <p:cNvPr id="4" name="Номер слайда 3"/>
          <p:cNvSpPr>
            <a:spLocks noGrp="1"/>
          </p:cNvSpPr>
          <p:nvPr>
            <p:ph type="sldNum" sz="quarter" idx="10"/>
          </p:nvPr>
        </p:nvSpPr>
        <p:spPr/>
        <p:txBody>
          <a:bodyPr/>
          <a:lstStyle/>
          <a:p>
            <a:fld id="{B7885A17-2AAD-46C0-90C7-7C9BF5192A9A}" type="slidenum">
              <a:rPr lang="ru-RU" smtClean="0"/>
              <a:t>12</a:t>
            </a:fld>
            <a:endParaRPr lang="ru-RU"/>
          </a:p>
        </p:txBody>
      </p:sp>
    </p:spTree>
    <p:extLst>
      <p:ext uri="{BB962C8B-B14F-4D97-AF65-F5344CB8AC3E}">
        <p14:creationId xmlns:p14="http://schemas.microsoft.com/office/powerpoint/2010/main" val="4272453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6A42EF-E4AF-451E-AD7C-7787CE6CD516}" type="datetimeFigureOut">
              <a:rPr lang="ru-RU" smtClean="0"/>
              <a:t>23.12.2021</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336584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423456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279108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35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639495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B6A42EF-E4AF-451E-AD7C-7787CE6CD516}" type="datetimeFigureOut">
              <a:rPr lang="ru-RU" smtClean="0"/>
              <a:t>23.12.2021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00362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B6A42EF-E4AF-451E-AD7C-7787CE6CD516}" type="datetimeFigureOut">
              <a:rPr lang="ru-RU" smtClean="0"/>
              <a:t>23.12.2021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039838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B6A42EF-E4AF-451E-AD7C-7787CE6CD516}" type="datetimeFigureOut">
              <a:rPr lang="ru-RU" smtClean="0"/>
              <a:t>23.12.2021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3738978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B6A42EF-E4AF-451E-AD7C-7787CE6CD516}" type="datetimeFigureOut">
              <a:rPr lang="ru-RU" smtClean="0"/>
              <a:t>23.12.2021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7359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B6A42EF-E4AF-451E-AD7C-7787CE6CD516}" type="datetimeFigureOut">
              <a:rPr lang="ru-RU" smtClean="0"/>
              <a:t>23.12.2021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80504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B6A42EF-E4AF-451E-AD7C-7787CE6CD516}" type="datetimeFigureOut">
              <a:rPr lang="ru-RU" smtClean="0"/>
              <a:t>23.12.2021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342026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302046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B6A42EF-E4AF-451E-AD7C-7787CE6CD516}" type="datetimeFigureOut">
              <a:rPr lang="ru-RU" smtClean="0"/>
              <a:t>23.12.2021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204298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B6A42EF-E4AF-451E-AD7C-7787CE6CD516}" type="datetimeFigureOut">
              <a:rPr lang="ru-RU" smtClean="0"/>
              <a:t>23.12.2021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41206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A42EF-E4AF-451E-AD7C-7787CE6CD516}" type="datetimeFigureOut">
              <a:rPr lang="ru-RU" smtClean="0"/>
              <a:t>23.12.2021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186087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262547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B6A42EF-E4AF-451E-AD7C-7787CE6CD516}" type="datetimeFigureOut">
              <a:rPr lang="ru-RU" smtClean="0"/>
              <a:t>23.12.2021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B4FD22-A9D2-4336-A98F-B6DD49A6793D}" type="slidenum">
              <a:rPr lang="ru-RU" smtClean="0"/>
              <a:t>‹#›</a:t>
            </a:fld>
            <a:endParaRPr lang="ru-RU"/>
          </a:p>
        </p:txBody>
      </p:sp>
    </p:spTree>
    <p:extLst>
      <p:ext uri="{BB962C8B-B14F-4D97-AF65-F5344CB8AC3E}">
        <p14:creationId xmlns:p14="http://schemas.microsoft.com/office/powerpoint/2010/main" val="41990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6A42EF-E4AF-451E-AD7C-7787CE6CD516}" type="datetimeFigureOut">
              <a:rPr lang="ru-RU" smtClean="0"/>
              <a:t>23.12.2021</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B4FD22-A9D2-4336-A98F-B6DD49A6793D}" type="slidenum">
              <a:rPr lang="ru-RU" smtClean="0"/>
              <a:t>‹#›</a:t>
            </a:fld>
            <a:endParaRPr lang="ru-RU"/>
          </a:p>
        </p:txBody>
      </p:sp>
    </p:spTree>
    <p:extLst>
      <p:ext uri="{BB962C8B-B14F-4D97-AF65-F5344CB8AC3E}">
        <p14:creationId xmlns:p14="http://schemas.microsoft.com/office/powerpoint/2010/main" val="243624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036947" y="5946222"/>
            <a:ext cx="4528444" cy="911778"/>
          </a:xfrm>
        </p:spPr>
        <p:txBody>
          <a:bodyPr>
            <a:normAutofit/>
          </a:bodyPr>
          <a:lstStyle/>
          <a:p>
            <a:pPr algn="ctr"/>
            <a:r>
              <a:rPr lang="ru-RU" sz="1400" dirty="0"/>
              <a:t>Обучающегося 3 курса </a:t>
            </a:r>
          </a:p>
          <a:p>
            <a:pPr algn="ctr"/>
            <a:r>
              <a:rPr lang="ru-RU" sz="1400" dirty="0"/>
              <a:t>Войтенко Игоря Александровича </a:t>
            </a:r>
          </a:p>
          <a:p>
            <a:endParaRPr lang="ru-RU" dirty="0"/>
          </a:p>
        </p:txBody>
      </p:sp>
      <p:sp>
        <p:nvSpPr>
          <p:cNvPr id="4" name="Rectangle 14"/>
          <p:cNvSpPr>
            <a:spLocks noChangeArrowheads="1"/>
          </p:cNvSpPr>
          <p:nvPr/>
        </p:nvSpPr>
        <p:spPr bwMode="auto">
          <a:xfrm>
            <a:off x="-919095" y="6338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25"/>
          <p:cNvSpPr>
            <a:spLocks noChangeArrowheads="1"/>
          </p:cNvSpPr>
          <p:nvPr/>
        </p:nvSpPr>
        <p:spPr bwMode="auto">
          <a:xfrm>
            <a:off x="3027191" y="2675305"/>
            <a:ext cx="65479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730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73038"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effectLst/>
                <a:latin typeface="Arial" panose="020B0604020202020204" pitchFamily="34" charset="0"/>
                <a:ea typeface="Times New Roman" panose="02020603050405020304" pitchFamily="18" charset="0"/>
              </a:rPr>
              <a:t> </a:t>
            </a:r>
            <a:r>
              <a:rPr kumimoji="0" lang="ru-RU" altLang="ru-RU" sz="2400" b="1" i="0" u="none" strike="noStrike" cap="none" normalizeH="0" baseline="0" dirty="0" smtClean="0">
                <a:ln>
                  <a:noFill/>
                </a:ln>
                <a:effectLst/>
                <a:latin typeface="Arial" panose="020B0604020202020204" pitchFamily="34" charset="0"/>
                <a:ea typeface="Times New Roman" panose="02020603050405020304" pitchFamily="18" charset="0"/>
              </a:rPr>
              <a:t>«</a:t>
            </a:r>
            <a:r>
              <a:rPr kumimoji="0" lang="ru-RU" altLang="ru-RU" sz="2400" b="1" i="0" u="none" strike="noStrike" cap="none" normalizeH="0" baseline="0" dirty="0" smtClean="0">
                <a:ln>
                  <a:noFill/>
                </a:ln>
                <a:effectLst/>
                <a:latin typeface="Arial" panose="020B0604020202020204" pitchFamily="34" charset="0"/>
                <a:ea typeface="Times New Roman" panose="02020603050405020304" pitchFamily="18" charset="0"/>
              </a:rPr>
              <a:t>Управление и методологии аудита информационных технологий» </a:t>
            </a:r>
            <a:endParaRPr kumimoji="0" lang="ru-RU" altLang="ru-RU" sz="3200"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507126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57952" y="220953"/>
            <a:ext cx="872917" cy="772960"/>
          </a:xfrm>
        </p:spPr>
        <p:txBody>
          <a:bodyPr/>
          <a:lstStyle/>
          <a:p>
            <a:r>
              <a:rPr lang="en-US" dirty="0" smtClean="0"/>
              <a:t>ITIL</a:t>
            </a:r>
            <a:endParaRPr lang="ru-RU" dirty="0"/>
          </a:p>
        </p:txBody>
      </p:sp>
      <p:sp>
        <p:nvSpPr>
          <p:cNvPr id="3" name="Объект 2"/>
          <p:cNvSpPr>
            <a:spLocks noGrp="1"/>
          </p:cNvSpPr>
          <p:nvPr>
            <p:ph idx="1"/>
          </p:nvPr>
        </p:nvSpPr>
        <p:spPr>
          <a:xfrm>
            <a:off x="1141410" y="1785661"/>
            <a:ext cx="9905999" cy="3541714"/>
          </a:xfrm>
        </p:spPr>
        <p:txBody>
          <a:bodyPr/>
          <a:lstStyle/>
          <a:p>
            <a:pPr marL="0" indent="0">
              <a:buNone/>
            </a:pPr>
            <a:r>
              <a:rPr lang="ru-RU" dirty="0" smtClean="0"/>
              <a:t>Методология представляет собой набор документов по управлению обслуживанием и сопровождением ИС.</a:t>
            </a:r>
          </a:p>
          <a:p>
            <a:pPr marL="0" indent="0">
              <a:buNone/>
            </a:pPr>
            <a:r>
              <a:rPr lang="ru-RU" dirty="0" smtClean="0"/>
              <a:t>Является эталонной моделью для сравнения текущей практики управления ИТ-сервисами.</a:t>
            </a:r>
          </a:p>
          <a:p>
            <a:pPr marL="0" indent="0">
              <a:buNone/>
            </a:pPr>
            <a:r>
              <a:rPr lang="ru-RU" dirty="0" smtClean="0"/>
              <a:t>Включает в себя библиотеку более чем 40 книг.</a:t>
            </a:r>
            <a:endParaRPr lang="ru-RU" dirty="0"/>
          </a:p>
        </p:txBody>
      </p:sp>
    </p:spTree>
    <p:extLst>
      <p:ext uri="{BB962C8B-B14F-4D97-AF65-F5344CB8AC3E}">
        <p14:creationId xmlns:p14="http://schemas.microsoft.com/office/powerpoint/2010/main" val="2227728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16578" y="181197"/>
            <a:ext cx="6955665" cy="1478570"/>
          </a:xfrm>
        </p:spPr>
        <p:txBody>
          <a:bodyPr/>
          <a:lstStyle/>
          <a:p>
            <a:r>
              <a:rPr lang="en-US" dirty="0" smtClean="0"/>
              <a:t>ITIL</a:t>
            </a:r>
            <a:r>
              <a:rPr lang="ru-RU" dirty="0" smtClean="0"/>
              <a:t>: основные преимущества</a:t>
            </a:r>
            <a:endParaRPr lang="ru-RU" dirty="0"/>
          </a:p>
        </p:txBody>
      </p:sp>
      <p:sp>
        <p:nvSpPr>
          <p:cNvPr id="3" name="Объект 2"/>
          <p:cNvSpPr>
            <a:spLocks noGrp="1"/>
          </p:cNvSpPr>
          <p:nvPr>
            <p:ph idx="1"/>
          </p:nvPr>
        </p:nvSpPr>
        <p:spPr/>
        <p:txBody>
          <a:bodyPr/>
          <a:lstStyle/>
          <a:p>
            <a:r>
              <a:rPr lang="ru-RU" dirty="0" smtClean="0"/>
              <a:t>Предоставление клиенту более полного и качественного обслуживания;</a:t>
            </a:r>
          </a:p>
          <a:p>
            <a:r>
              <a:rPr lang="ru-RU" dirty="0" smtClean="0"/>
              <a:t>Уменьшение стоимости услуг;</a:t>
            </a:r>
          </a:p>
          <a:p>
            <a:r>
              <a:rPr lang="ru-RU" dirty="0" smtClean="0"/>
              <a:t>Улучшение взаимосвязи между персоналом ИТ-служб и клиентами;</a:t>
            </a:r>
          </a:p>
          <a:p>
            <a:r>
              <a:rPr lang="ru-RU" dirty="0" smtClean="0"/>
              <a:t>Повышение производительности обслуживания и максимально полное использование накопленных знаний и опыта.</a:t>
            </a:r>
            <a:endParaRPr lang="ru-RU" dirty="0"/>
          </a:p>
        </p:txBody>
      </p:sp>
    </p:spTree>
    <p:extLst>
      <p:ext uri="{BB962C8B-B14F-4D97-AF65-F5344CB8AC3E}">
        <p14:creationId xmlns:p14="http://schemas.microsoft.com/office/powerpoint/2010/main" val="793632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20718" y="2381057"/>
            <a:ext cx="3019770" cy="1478570"/>
          </a:xfrm>
        </p:spPr>
        <p:txBody>
          <a:bodyPr/>
          <a:lstStyle/>
          <a:p>
            <a:r>
              <a:rPr lang="ru-RU" dirty="0" smtClean="0"/>
              <a:t>Заключение</a:t>
            </a:r>
            <a:endParaRPr lang="ru-RU" dirty="0"/>
          </a:p>
        </p:txBody>
      </p:sp>
    </p:spTree>
    <p:extLst>
      <p:ext uri="{BB962C8B-B14F-4D97-AF65-F5344CB8AC3E}">
        <p14:creationId xmlns:p14="http://schemas.microsoft.com/office/powerpoint/2010/main" val="157685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09204" y="101683"/>
            <a:ext cx="2370413" cy="759708"/>
          </a:xfrm>
        </p:spPr>
        <p:txBody>
          <a:bodyPr/>
          <a:lstStyle/>
          <a:p>
            <a:r>
              <a:rPr lang="ru-RU" dirty="0" smtClean="0"/>
              <a:t>Введение</a:t>
            </a:r>
            <a:endParaRPr lang="ru-RU" dirty="0"/>
          </a:p>
        </p:txBody>
      </p:sp>
      <p:sp>
        <p:nvSpPr>
          <p:cNvPr id="3" name="Объект 2"/>
          <p:cNvSpPr>
            <a:spLocks noGrp="1"/>
          </p:cNvSpPr>
          <p:nvPr>
            <p:ph idx="1"/>
          </p:nvPr>
        </p:nvSpPr>
        <p:spPr>
          <a:xfrm>
            <a:off x="1141410" y="1931434"/>
            <a:ext cx="9905999" cy="3541714"/>
          </a:xfrm>
        </p:spPr>
        <p:txBody>
          <a:bodyPr/>
          <a:lstStyle/>
          <a:p>
            <a:pPr marL="0" indent="0">
              <a:buNone/>
            </a:pPr>
            <a:r>
              <a:rPr lang="ru-RU" dirty="0" smtClean="0"/>
              <a:t>ИТ позволяют:</a:t>
            </a:r>
          </a:p>
          <a:p>
            <a:r>
              <a:rPr lang="ru-RU" dirty="0" smtClean="0"/>
              <a:t>Повысить эффективность работы персонала;</a:t>
            </a:r>
          </a:p>
          <a:p>
            <a:r>
              <a:rPr lang="ru-RU" dirty="0" smtClean="0"/>
              <a:t>Обрабатывать большие объемы данных;</a:t>
            </a:r>
          </a:p>
          <a:p>
            <a:r>
              <a:rPr lang="ru-RU" dirty="0" smtClean="0"/>
              <a:t>Снизить риски связанные с человеческим фактором.</a:t>
            </a:r>
          </a:p>
          <a:p>
            <a:endParaRPr lang="ru-RU" dirty="0"/>
          </a:p>
        </p:txBody>
      </p:sp>
    </p:spTree>
    <p:extLst>
      <p:ext uri="{BB962C8B-B14F-4D97-AF65-F5344CB8AC3E}">
        <p14:creationId xmlns:p14="http://schemas.microsoft.com/office/powerpoint/2010/main" val="1771049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17117" y="114935"/>
            <a:ext cx="4954587" cy="1478570"/>
          </a:xfrm>
        </p:spPr>
        <p:txBody>
          <a:bodyPr/>
          <a:lstStyle/>
          <a:p>
            <a:pPr algn="ctr"/>
            <a:r>
              <a:rPr lang="ru-RU" dirty="0" smtClean="0"/>
              <a:t>Цель и актуальность</a:t>
            </a:r>
            <a:endParaRPr lang="ru-RU" dirty="0"/>
          </a:p>
        </p:txBody>
      </p:sp>
      <p:sp>
        <p:nvSpPr>
          <p:cNvPr id="3" name="Объект 2"/>
          <p:cNvSpPr>
            <a:spLocks noGrp="1"/>
          </p:cNvSpPr>
          <p:nvPr>
            <p:ph idx="1"/>
          </p:nvPr>
        </p:nvSpPr>
        <p:spPr>
          <a:xfrm>
            <a:off x="1141410" y="1759157"/>
            <a:ext cx="9905999" cy="3541714"/>
          </a:xfrm>
        </p:spPr>
        <p:txBody>
          <a:bodyPr>
            <a:normAutofit lnSpcReduction="10000"/>
          </a:bodyPr>
          <a:lstStyle/>
          <a:p>
            <a:pPr marL="0" indent="0">
              <a:buNone/>
            </a:pPr>
            <a:r>
              <a:rPr lang="ru-RU" b="1" dirty="0"/>
              <a:t>Цель работы: </a:t>
            </a:r>
            <a:r>
              <a:rPr lang="ru-RU" dirty="0"/>
              <a:t>рассмотреть методологии аудита информационных технологий (информационных систем</a:t>
            </a:r>
            <a:r>
              <a:rPr lang="ru-RU" dirty="0" smtClean="0"/>
              <a:t>), основные цели, принципы проведения и порядок его подготовки. </a:t>
            </a:r>
          </a:p>
          <a:p>
            <a:pPr marL="0" indent="0">
              <a:buNone/>
            </a:pPr>
            <a:r>
              <a:rPr lang="ru-RU" b="1" dirty="0"/>
              <a:t>Актуальность: </a:t>
            </a:r>
            <a:r>
              <a:rPr lang="ru-RU" dirty="0"/>
              <a:t>И</a:t>
            </a:r>
            <a:r>
              <a:rPr lang="ru-RU" dirty="0" smtClean="0"/>
              <a:t>нформационные </a:t>
            </a:r>
            <a:r>
              <a:rPr lang="ru-RU" dirty="0"/>
              <a:t>технологии быстрыми шагами внедряются на различные предприятия поэтому, чтобы минимизировать риски для бизнеса, в процессе аудита можно выявить те места инфраструктуры информационных систем, которые могут повлечь за собой эти риски. </a:t>
            </a:r>
          </a:p>
        </p:txBody>
      </p:sp>
    </p:spTree>
    <p:extLst>
      <p:ext uri="{BB962C8B-B14F-4D97-AF65-F5344CB8AC3E}">
        <p14:creationId xmlns:p14="http://schemas.microsoft.com/office/powerpoint/2010/main" val="1042290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6213" y="0"/>
            <a:ext cx="9905998" cy="944149"/>
          </a:xfrm>
        </p:spPr>
        <p:txBody>
          <a:bodyPr/>
          <a:lstStyle/>
          <a:p>
            <a:r>
              <a:rPr lang="ru-RU" dirty="0"/>
              <a:t>Основные цели проведения аудита ИТ </a:t>
            </a:r>
          </a:p>
        </p:txBody>
      </p:sp>
      <p:sp>
        <p:nvSpPr>
          <p:cNvPr id="3" name="Объект 2"/>
          <p:cNvSpPr>
            <a:spLocks noGrp="1"/>
          </p:cNvSpPr>
          <p:nvPr>
            <p:ph idx="1"/>
          </p:nvPr>
        </p:nvSpPr>
        <p:spPr>
          <a:xfrm>
            <a:off x="1181168" y="1195940"/>
            <a:ext cx="9905999" cy="4847052"/>
          </a:xfrm>
        </p:spPr>
        <p:txBody>
          <a:bodyPr>
            <a:normAutofit fontScale="77500" lnSpcReduction="20000"/>
          </a:bodyPr>
          <a:lstStyle/>
          <a:p>
            <a:r>
              <a:rPr lang="ru-RU" dirty="0" smtClean="0"/>
              <a:t>Оценить </a:t>
            </a:r>
            <a:r>
              <a:rPr lang="ru-RU" dirty="0"/>
              <a:t>эффективность расходуемого на ИТ-задачи бюджета (включает в себя анализ затрат на зарплаты специалистов, капитальных затрат на оборудование, переменных затрат на лицензии, подписки в сервисах, хостинги, сервера и так далее); </a:t>
            </a:r>
          </a:p>
          <a:p>
            <a:r>
              <a:rPr lang="ru-RU" dirty="0" smtClean="0"/>
              <a:t>Оценить </a:t>
            </a:r>
            <a:r>
              <a:rPr lang="ru-RU" dirty="0"/>
              <a:t>эффективность работы ИТ-отдела, а также общий уровень подготовки кадров; </a:t>
            </a:r>
          </a:p>
          <a:p>
            <a:r>
              <a:rPr lang="ru-RU" dirty="0" smtClean="0"/>
              <a:t>Определить </a:t>
            </a:r>
            <a:r>
              <a:rPr lang="ru-RU" dirty="0"/>
              <a:t>места в инфраструктуре и бизнес-процессах, где </a:t>
            </a:r>
            <a:r>
              <a:rPr lang="ru-RU" dirty="0" smtClean="0"/>
              <a:t>ИТ системы </a:t>
            </a:r>
            <a:r>
              <a:rPr lang="ru-RU" dirty="0"/>
              <a:t>используются недостаточно эффективно, выработать рекомендации по повышению эффективности, перераспределению </a:t>
            </a:r>
            <a:r>
              <a:rPr lang="ru-RU" dirty="0" smtClean="0"/>
              <a:t>нагрузки</a:t>
            </a:r>
            <a:r>
              <a:rPr lang="ru-RU" dirty="0"/>
              <a:t>; </a:t>
            </a:r>
          </a:p>
          <a:p>
            <a:r>
              <a:rPr lang="ru-RU" dirty="0" smtClean="0"/>
              <a:t>Оценить </a:t>
            </a:r>
            <a:r>
              <a:rPr lang="ru-RU" dirty="0"/>
              <a:t>работу систем и процессов, которые обеспечивают безопасность данных компании; </a:t>
            </a:r>
          </a:p>
          <a:p>
            <a:r>
              <a:rPr lang="ru-RU" dirty="0" smtClean="0"/>
              <a:t>Оценить </a:t>
            </a:r>
            <a:r>
              <a:rPr lang="ru-RU" dirty="0"/>
              <a:t>риски для информационных активов компании, определить методы минимизации этих рисков; </a:t>
            </a:r>
          </a:p>
          <a:p>
            <a:r>
              <a:rPr lang="ru-RU" dirty="0" smtClean="0"/>
              <a:t>Обеспечить</a:t>
            </a:r>
            <a:r>
              <a:rPr lang="ru-RU" dirty="0"/>
              <a:t>, чтобы все связанные с ИТ-системой процессы соответствовали законам и стандартам отрасли. </a:t>
            </a:r>
          </a:p>
          <a:p>
            <a:endParaRPr lang="ru-RU" dirty="0"/>
          </a:p>
        </p:txBody>
      </p:sp>
    </p:spTree>
    <p:extLst>
      <p:ext uri="{BB962C8B-B14F-4D97-AF65-F5344CB8AC3E}">
        <p14:creationId xmlns:p14="http://schemas.microsoft.com/office/powerpoint/2010/main" val="2253681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62282" y="0"/>
            <a:ext cx="4464257" cy="918734"/>
          </a:xfrm>
        </p:spPr>
        <p:txBody>
          <a:bodyPr/>
          <a:lstStyle/>
          <a:p>
            <a:pPr algn="ctr"/>
            <a:r>
              <a:rPr lang="ru-RU" dirty="0" smtClean="0"/>
              <a:t>Аудит </a:t>
            </a:r>
            <a:r>
              <a:rPr lang="ru-RU" dirty="0" err="1" smtClean="0"/>
              <a:t>ит</a:t>
            </a:r>
            <a:r>
              <a:rPr lang="ru-RU" dirty="0" smtClean="0"/>
              <a:t> требуется</a:t>
            </a:r>
            <a:endParaRPr lang="ru-RU" dirty="0"/>
          </a:p>
        </p:txBody>
      </p:sp>
      <p:sp>
        <p:nvSpPr>
          <p:cNvPr id="3" name="Объект 2"/>
          <p:cNvSpPr>
            <a:spLocks noGrp="1"/>
          </p:cNvSpPr>
          <p:nvPr>
            <p:ph idx="1"/>
          </p:nvPr>
        </p:nvSpPr>
        <p:spPr>
          <a:xfrm>
            <a:off x="1141410" y="1091013"/>
            <a:ext cx="9905999" cy="4872467"/>
          </a:xfrm>
        </p:spPr>
        <p:txBody>
          <a:bodyPr>
            <a:normAutofit fontScale="85000" lnSpcReduction="20000"/>
          </a:bodyPr>
          <a:lstStyle/>
          <a:p>
            <a:pPr marL="0" indent="0">
              <a:buNone/>
            </a:pPr>
            <a:r>
              <a:rPr lang="ru-RU" dirty="0" smtClean="0"/>
              <a:t>•У </a:t>
            </a:r>
            <a:r>
              <a:rPr lang="ru-RU" dirty="0"/>
              <a:t>вас уже есть свидетельства того, что ИТ-инфраструктура работает плохо, в ней есть слабые места. </a:t>
            </a:r>
          </a:p>
          <a:p>
            <a:pPr marL="0" indent="0">
              <a:buNone/>
            </a:pPr>
            <a:r>
              <a:rPr lang="ru-RU" dirty="0" smtClean="0"/>
              <a:t>•Глобально </a:t>
            </a:r>
            <a:r>
              <a:rPr lang="ru-RU" dirty="0"/>
              <a:t>меняется структура компании — например, появились новые подразделения. Требуется аудит деятельности, чтобы решить, что оставить как есть, что нужно добавить, от чего, возможно, отказаться. </a:t>
            </a:r>
          </a:p>
          <a:p>
            <a:pPr marL="0" indent="0">
              <a:buNone/>
            </a:pPr>
            <a:r>
              <a:rPr lang="ru-RU" dirty="0"/>
              <a:t>Это поможет принять решения о централизации определенных сервисов, стандартизации оборудования, общему снижению рисков и удобству администрирования. </a:t>
            </a:r>
          </a:p>
          <a:p>
            <a:pPr marL="0" indent="0">
              <a:buNone/>
            </a:pPr>
            <a:r>
              <a:rPr lang="ru-RU" dirty="0" smtClean="0"/>
              <a:t>•У </a:t>
            </a:r>
            <a:r>
              <a:rPr lang="ru-RU" dirty="0"/>
              <a:t>компании поменялись владельцы или топ-менеджмент и новому руководству необходима актуальная информация о состоянии </a:t>
            </a:r>
            <a:r>
              <a:rPr lang="ru-RU" dirty="0" smtClean="0"/>
              <a:t>ИТ инфраструктуры</a:t>
            </a:r>
            <a:r>
              <a:rPr lang="ru-RU" dirty="0"/>
              <a:t>, нужно пройти аудит. </a:t>
            </a:r>
          </a:p>
          <a:p>
            <a:pPr marL="0" indent="0">
              <a:buNone/>
            </a:pPr>
            <a:r>
              <a:rPr lang="ru-RU" dirty="0" smtClean="0"/>
              <a:t>•Готовится </a:t>
            </a:r>
            <a:r>
              <a:rPr lang="ru-RU" dirty="0"/>
              <a:t>внедрение новой для компании информационной системы или технологии, к примеру, ERP или CRM-системы, системы документооборота, в таком случае понадобится аудит ИТ. </a:t>
            </a:r>
          </a:p>
          <a:p>
            <a:pPr marL="0" indent="0">
              <a:buNone/>
            </a:pPr>
            <a:endParaRPr lang="ru-RU" dirty="0"/>
          </a:p>
        </p:txBody>
      </p:sp>
    </p:spTree>
    <p:extLst>
      <p:ext uri="{BB962C8B-B14F-4D97-AF65-F5344CB8AC3E}">
        <p14:creationId xmlns:p14="http://schemas.microsoft.com/office/powerpoint/2010/main" val="204447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0"/>
            <a:ext cx="9905998" cy="1276543"/>
          </a:xfrm>
        </p:spPr>
        <p:txBody>
          <a:bodyPr/>
          <a:lstStyle/>
          <a:p>
            <a:pPr algn="ctr"/>
            <a:r>
              <a:rPr lang="ru-RU" dirty="0" smtClean="0"/>
              <a:t>Порядок подготовки и проведение аудита ИТ</a:t>
            </a:r>
            <a:endParaRPr lang="ru-RU" dirty="0"/>
          </a:p>
        </p:txBody>
      </p:sp>
      <p:sp>
        <p:nvSpPr>
          <p:cNvPr id="3" name="Объект 2"/>
          <p:cNvSpPr>
            <a:spLocks noGrp="1"/>
          </p:cNvSpPr>
          <p:nvPr>
            <p:ph idx="1"/>
          </p:nvPr>
        </p:nvSpPr>
        <p:spPr>
          <a:xfrm>
            <a:off x="1141411" y="2819330"/>
            <a:ext cx="9905999" cy="1686409"/>
          </a:xfrm>
        </p:spPr>
        <p:txBody>
          <a:bodyPr/>
          <a:lstStyle/>
          <a:p>
            <a:pPr marL="0" indent="0">
              <a:buNone/>
            </a:pPr>
            <a:r>
              <a:rPr lang="ru-RU" dirty="0"/>
              <a:t>При проведении аудита информационных технологий можно выделить два основных этапа – это планирование ИТ аудита и проведение ИТ аудита. </a:t>
            </a:r>
          </a:p>
        </p:txBody>
      </p:sp>
    </p:spTree>
    <p:extLst>
      <p:ext uri="{BB962C8B-B14F-4D97-AF65-F5344CB8AC3E}">
        <p14:creationId xmlns:p14="http://schemas.microsoft.com/office/powerpoint/2010/main" val="229202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66630" y="167945"/>
            <a:ext cx="6968917" cy="1478570"/>
          </a:xfrm>
        </p:spPr>
        <p:txBody>
          <a:bodyPr/>
          <a:lstStyle/>
          <a:p>
            <a:r>
              <a:rPr lang="ru-RU" dirty="0" smtClean="0"/>
              <a:t>Принципы проведения аудита</a:t>
            </a:r>
            <a:endParaRPr lang="ru-RU" dirty="0"/>
          </a:p>
        </p:txBody>
      </p:sp>
      <p:sp>
        <p:nvSpPr>
          <p:cNvPr id="3" name="Объект 2"/>
          <p:cNvSpPr>
            <a:spLocks noGrp="1"/>
          </p:cNvSpPr>
          <p:nvPr>
            <p:ph idx="1"/>
          </p:nvPr>
        </p:nvSpPr>
        <p:spPr>
          <a:xfrm>
            <a:off x="998088" y="1646515"/>
            <a:ext cx="9905999" cy="3541714"/>
          </a:xfrm>
        </p:spPr>
        <p:txBody>
          <a:bodyPr/>
          <a:lstStyle/>
          <a:p>
            <a:r>
              <a:rPr lang="ru-RU" dirty="0" smtClean="0"/>
              <a:t>Целостность;</a:t>
            </a:r>
          </a:p>
          <a:p>
            <a:r>
              <a:rPr lang="ru-RU" dirty="0" smtClean="0"/>
              <a:t>Беспристрастное представление результатов;</a:t>
            </a:r>
          </a:p>
          <a:p>
            <a:r>
              <a:rPr lang="ru-RU" dirty="0" smtClean="0"/>
              <a:t>Надлежащая профессиональная тщательность;</a:t>
            </a:r>
          </a:p>
          <a:p>
            <a:r>
              <a:rPr lang="ru-RU" dirty="0" smtClean="0"/>
              <a:t>Конфиденциальность;</a:t>
            </a:r>
          </a:p>
          <a:p>
            <a:r>
              <a:rPr lang="ru-RU" dirty="0" smtClean="0"/>
              <a:t>Независимость;</a:t>
            </a:r>
          </a:p>
          <a:p>
            <a:r>
              <a:rPr lang="ru-RU" dirty="0" smtClean="0"/>
              <a:t>Подход, основанный на свидетельствах.</a:t>
            </a:r>
            <a:endParaRPr lang="ru-RU" dirty="0"/>
          </a:p>
        </p:txBody>
      </p:sp>
    </p:spTree>
    <p:extLst>
      <p:ext uri="{BB962C8B-B14F-4D97-AF65-F5344CB8AC3E}">
        <p14:creationId xmlns:p14="http://schemas.microsoft.com/office/powerpoint/2010/main" val="14082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3274" y="92765"/>
            <a:ext cx="1522274" cy="785124"/>
          </a:xfrm>
        </p:spPr>
        <p:txBody>
          <a:bodyPr/>
          <a:lstStyle/>
          <a:p>
            <a:r>
              <a:rPr lang="en-US" dirty="0" err="1" smtClean="0"/>
              <a:t>CObit</a:t>
            </a:r>
            <a:endParaRPr lang="ru-RU" dirty="0"/>
          </a:p>
        </p:txBody>
      </p:sp>
      <p:sp>
        <p:nvSpPr>
          <p:cNvPr id="3" name="Объект 2"/>
          <p:cNvSpPr>
            <a:spLocks noGrp="1"/>
          </p:cNvSpPr>
          <p:nvPr>
            <p:ph idx="1"/>
          </p:nvPr>
        </p:nvSpPr>
        <p:spPr>
          <a:xfrm>
            <a:off x="1141411" y="1070043"/>
            <a:ext cx="9905999" cy="5556043"/>
          </a:xfrm>
        </p:spPr>
        <p:txBody>
          <a:bodyPr/>
          <a:lstStyle/>
          <a:p>
            <a:pPr marL="0" indent="0">
              <a:buNone/>
            </a:pPr>
            <a:r>
              <a:rPr lang="en-US" dirty="0" smtClean="0"/>
              <a:t>Controls Objective for Information and related Technologies — </a:t>
            </a:r>
            <a:r>
              <a:rPr lang="ru-RU" dirty="0" smtClean="0"/>
              <a:t>методология управления, контроля и аудита информационных систем.</a:t>
            </a:r>
          </a:p>
          <a:p>
            <a:pPr marL="0" indent="0">
              <a:buNone/>
            </a:pPr>
            <a:r>
              <a:rPr lang="ru-RU" dirty="0" smtClean="0"/>
              <a:t>Отличительные черты: </a:t>
            </a:r>
            <a:endParaRPr lang="ru-RU" dirty="0" smtClean="0"/>
          </a:p>
          <a:p>
            <a:r>
              <a:rPr lang="ru-RU" dirty="0" smtClean="0"/>
              <a:t>основана </a:t>
            </a:r>
            <a:r>
              <a:rPr lang="ru-RU" dirty="0" smtClean="0"/>
              <a:t>на общепринятых правилах и принципах управления информацией и </a:t>
            </a:r>
            <a:r>
              <a:rPr lang="ru-RU" dirty="0" smtClean="0"/>
              <a:t>ИТ</a:t>
            </a:r>
            <a:r>
              <a:rPr lang="ru-RU" dirty="0"/>
              <a:t>;</a:t>
            </a:r>
            <a:endParaRPr lang="ru-RU" dirty="0" smtClean="0"/>
          </a:p>
          <a:p>
            <a:r>
              <a:rPr lang="ru-RU" dirty="0" smtClean="0"/>
              <a:t>Позволяет правильно провести аудит, организовать управление и контроль за ИТ; </a:t>
            </a:r>
          </a:p>
          <a:p>
            <a:r>
              <a:rPr lang="ru-RU" dirty="0" smtClean="0"/>
              <a:t>Охватывает все циклы операций в области ИТ (от планирования до поддержки и контроля);</a:t>
            </a:r>
          </a:p>
          <a:p>
            <a:r>
              <a:rPr lang="ru-RU" dirty="0" smtClean="0"/>
              <a:t>Ориентирована на менеджмент организации и решение задач бизнеса.</a:t>
            </a:r>
            <a:endParaRPr lang="ru-RU" dirty="0"/>
          </a:p>
        </p:txBody>
      </p:sp>
    </p:spTree>
    <p:extLst>
      <p:ext uri="{BB962C8B-B14F-4D97-AF65-F5344CB8AC3E}">
        <p14:creationId xmlns:p14="http://schemas.microsoft.com/office/powerpoint/2010/main" val="4070150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86282" y="101683"/>
            <a:ext cx="1416258" cy="918734"/>
          </a:xfrm>
        </p:spPr>
        <p:txBody>
          <a:bodyPr/>
          <a:lstStyle/>
          <a:p>
            <a:r>
              <a:rPr lang="en-US" dirty="0" err="1" smtClean="0"/>
              <a:t>Cobit</a:t>
            </a:r>
            <a:endParaRPr lang="ru-RU" dirty="0"/>
          </a:p>
        </p:txBody>
      </p:sp>
      <p:pic>
        <p:nvPicPr>
          <p:cNvPr id="4" name="Рисунок 3"/>
          <p:cNvPicPr>
            <a:picLocks noChangeAspect="1"/>
          </p:cNvPicPr>
          <p:nvPr/>
        </p:nvPicPr>
        <p:blipFill>
          <a:blip r:embed="rId3"/>
          <a:stretch>
            <a:fillRect/>
          </a:stretch>
        </p:blipFill>
        <p:spPr>
          <a:xfrm>
            <a:off x="1270757" y="1699590"/>
            <a:ext cx="4115525" cy="2103783"/>
          </a:xfrm>
          <a:prstGeom prst="rect">
            <a:avLst/>
          </a:prstGeom>
        </p:spPr>
      </p:pic>
      <p:sp>
        <p:nvSpPr>
          <p:cNvPr id="5" name="TextBox 4"/>
          <p:cNvSpPr txBox="1"/>
          <p:nvPr/>
        </p:nvSpPr>
        <p:spPr>
          <a:xfrm>
            <a:off x="1431235" y="1364974"/>
            <a:ext cx="3670852" cy="369332"/>
          </a:xfrm>
          <a:prstGeom prst="rect">
            <a:avLst/>
          </a:prstGeom>
          <a:noFill/>
        </p:spPr>
        <p:txBody>
          <a:bodyPr wrap="square" rtlCol="0">
            <a:spAutoFit/>
          </a:bodyPr>
          <a:lstStyle/>
          <a:p>
            <a:r>
              <a:rPr lang="ru-RU" dirty="0" smtClean="0"/>
              <a:t>Планирование и организация</a:t>
            </a:r>
            <a:endParaRPr lang="ru-RU" dirty="0"/>
          </a:p>
        </p:txBody>
      </p:sp>
      <p:pic>
        <p:nvPicPr>
          <p:cNvPr id="6" name="Рисунок 5"/>
          <p:cNvPicPr>
            <a:picLocks noChangeAspect="1"/>
          </p:cNvPicPr>
          <p:nvPr/>
        </p:nvPicPr>
        <p:blipFill>
          <a:blip r:embed="rId4"/>
          <a:stretch>
            <a:fillRect/>
          </a:stretch>
        </p:blipFill>
        <p:spPr>
          <a:xfrm>
            <a:off x="6288363" y="1837081"/>
            <a:ext cx="4293760" cy="1316936"/>
          </a:xfrm>
          <a:prstGeom prst="rect">
            <a:avLst/>
          </a:prstGeom>
        </p:spPr>
      </p:pic>
      <p:sp>
        <p:nvSpPr>
          <p:cNvPr id="7" name="TextBox 6"/>
          <p:cNvSpPr txBox="1"/>
          <p:nvPr/>
        </p:nvSpPr>
        <p:spPr>
          <a:xfrm>
            <a:off x="6288363" y="1514924"/>
            <a:ext cx="3988904" cy="369332"/>
          </a:xfrm>
          <a:prstGeom prst="rect">
            <a:avLst/>
          </a:prstGeom>
          <a:noFill/>
        </p:spPr>
        <p:txBody>
          <a:bodyPr wrap="square" rtlCol="0">
            <a:spAutoFit/>
          </a:bodyPr>
          <a:lstStyle/>
          <a:p>
            <a:r>
              <a:rPr lang="ru-RU" dirty="0" smtClean="0"/>
              <a:t>Приобретение и внедрение</a:t>
            </a:r>
            <a:endParaRPr lang="ru-RU" dirty="0"/>
          </a:p>
        </p:txBody>
      </p:sp>
      <p:pic>
        <p:nvPicPr>
          <p:cNvPr id="8" name="Рисунок 7"/>
          <p:cNvPicPr>
            <a:picLocks noChangeAspect="1"/>
          </p:cNvPicPr>
          <p:nvPr/>
        </p:nvPicPr>
        <p:blipFill>
          <a:blip r:embed="rId5"/>
          <a:stretch>
            <a:fillRect/>
          </a:stretch>
        </p:blipFill>
        <p:spPr>
          <a:xfrm>
            <a:off x="6221421" y="4028660"/>
            <a:ext cx="4427643" cy="2397778"/>
          </a:xfrm>
          <a:prstGeom prst="rect">
            <a:avLst/>
          </a:prstGeom>
        </p:spPr>
      </p:pic>
      <p:sp>
        <p:nvSpPr>
          <p:cNvPr id="9" name="TextBox 8"/>
          <p:cNvSpPr txBox="1"/>
          <p:nvPr/>
        </p:nvSpPr>
        <p:spPr>
          <a:xfrm>
            <a:off x="6288363" y="3591339"/>
            <a:ext cx="3677272" cy="369332"/>
          </a:xfrm>
          <a:prstGeom prst="rect">
            <a:avLst/>
          </a:prstGeom>
          <a:noFill/>
        </p:spPr>
        <p:txBody>
          <a:bodyPr wrap="square" rtlCol="0">
            <a:spAutoFit/>
          </a:bodyPr>
          <a:lstStyle/>
          <a:p>
            <a:r>
              <a:rPr lang="ru-RU" dirty="0" smtClean="0"/>
              <a:t>Сопровождение и поддержка</a:t>
            </a:r>
            <a:endParaRPr lang="ru-RU" dirty="0"/>
          </a:p>
        </p:txBody>
      </p:sp>
      <p:pic>
        <p:nvPicPr>
          <p:cNvPr id="10" name="Рисунок 9"/>
          <p:cNvPicPr>
            <a:picLocks noChangeAspect="1"/>
          </p:cNvPicPr>
          <p:nvPr/>
        </p:nvPicPr>
        <p:blipFill>
          <a:blip r:embed="rId6"/>
          <a:stretch>
            <a:fillRect/>
          </a:stretch>
        </p:blipFill>
        <p:spPr>
          <a:xfrm>
            <a:off x="1431235" y="5031458"/>
            <a:ext cx="3570894" cy="1044033"/>
          </a:xfrm>
          <a:prstGeom prst="rect">
            <a:avLst/>
          </a:prstGeom>
        </p:spPr>
      </p:pic>
      <p:sp>
        <p:nvSpPr>
          <p:cNvPr id="11" name="TextBox 10"/>
          <p:cNvSpPr txBox="1"/>
          <p:nvPr/>
        </p:nvSpPr>
        <p:spPr>
          <a:xfrm>
            <a:off x="1431235" y="4651513"/>
            <a:ext cx="3154017" cy="369332"/>
          </a:xfrm>
          <a:prstGeom prst="rect">
            <a:avLst/>
          </a:prstGeom>
          <a:noFill/>
        </p:spPr>
        <p:txBody>
          <a:bodyPr wrap="square" rtlCol="0">
            <a:spAutoFit/>
          </a:bodyPr>
          <a:lstStyle/>
          <a:p>
            <a:r>
              <a:rPr lang="ru-RU" dirty="0" smtClean="0"/>
              <a:t>Мониторинг</a:t>
            </a:r>
            <a:endParaRPr lang="ru-RU" dirty="0"/>
          </a:p>
        </p:txBody>
      </p:sp>
    </p:spTree>
    <p:extLst>
      <p:ext uri="{BB962C8B-B14F-4D97-AF65-F5344CB8AC3E}">
        <p14:creationId xmlns:p14="http://schemas.microsoft.com/office/powerpoint/2010/main" val="3171308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TM04033919[[fn=Контур]]</Template>
  <TotalTime>146</TotalTime>
  <Words>1544</Words>
  <Application>Microsoft Office PowerPoint</Application>
  <PresentationFormat>Широкоэкранный</PresentationFormat>
  <Paragraphs>93</Paragraphs>
  <Slides>12</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Calibri</vt:lpstr>
      <vt:lpstr>Times New Roman</vt:lpstr>
      <vt:lpstr>Trebuchet MS</vt:lpstr>
      <vt:lpstr>Tw Cen MT</vt:lpstr>
      <vt:lpstr>Контур</vt:lpstr>
      <vt:lpstr>Презентация PowerPoint</vt:lpstr>
      <vt:lpstr>Введение</vt:lpstr>
      <vt:lpstr>Цель и актуальность</vt:lpstr>
      <vt:lpstr>Основные цели проведения аудита ИТ </vt:lpstr>
      <vt:lpstr>Аудит ит требуется</vt:lpstr>
      <vt:lpstr>Порядок подготовки и проведение аудита ИТ</vt:lpstr>
      <vt:lpstr>Принципы проведения аудита</vt:lpstr>
      <vt:lpstr>CObit</vt:lpstr>
      <vt:lpstr>Cobit</vt:lpstr>
      <vt:lpstr>ITIL</vt:lpstr>
      <vt:lpstr>ITIL: основные преимущества</vt:lpstr>
      <vt:lpstr>Заключение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Windows User</dc:creator>
  <cp:lastModifiedBy>Windows User</cp:lastModifiedBy>
  <cp:revision>12</cp:revision>
  <dcterms:created xsi:type="dcterms:W3CDTF">2021-12-22T22:44:32Z</dcterms:created>
  <dcterms:modified xsi:type="dcterms:W3CDTF">2021-12-23T07:49:11Z</dcterms:modified>
</cp:coreProperties>
</file>