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0" r:id="rId8"/>
    <p:sldId id="261" r:id="rId9"/>
    <p:sldId id="274" r:id="rId10"/>
    <p:sldId id="263" r:id="rId11"/>
    <p:sldId id="265" r:id="rId12"/>
    <p:sldId id="272" r:id="rId13"/>
    <p:sldId id="269" r:id="rId14"/>
    <p:sldId id="270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1E277-1D63-45F5-9796-1570A5C3301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B074584-F775-466B-A003-63DBD508ABFF}">
      <dgm:prSet phldrT="[Texto]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r>
            <a:rPr lang="pt-BR" dirty="0" smtClean="0"/>
            <a:t>Políticas de qualidade</a:t>
          </a:r>
          <a:endParaRPr lang="pt-BR" dirty="0"/>
        </a:p>
      </dgm:t>
    </dgm:pt>
    <dgm:pt modelId="{7CE750FE-6CE7-4BE2-9B58-32A3ABACA291}" type="parTrans" cxnId="{B08945BC-E909-47CA-B986-F82B6DD1BEDE}">
      <dgm:prSet/>
      <dgm:spPr/>
      <dgm:t>
        <a:bodyPr/>
        <a:lstStyle/>
        <a:p>
          <a:endParaRPr lang="pt-BR"/>
        </a:p>
      </dgm:t>
    </dgm:pt>
    <dgm:pt modelId="{A1CDD351-8A7F-4244-BF3A-EECA4F3355AF}" type="sibTrans" cxnId="{B08945BC-E909-47CA-B986-F82B6DD1BEDE}">
      <dgm:prSet/>
      <dgm:spPr/>
      <dgm:t>
        <a:bodyPr/>
        <a:lstStyle/>
        <a:p>
          <a:endParaRPr lang="pt-BR"/>
        </a:p>
      </dgm:t>
    </dgm:pt>
    <dgm:pt modelId="{4F505207-E879-4E9F-92E2-74E9F6495221}">
      <dgm:prSet phldrT="[Texto]"/>
      <dgm:spPr>
        <a:ln>
          <a:solidFill>
            <a:srgbClr val="0070C0"/>
          </a:solidFill>
        </a:ln>
      </dgm:spPr>
      <dgm:t>
        <a:bodyPr/>
        <a:lstStyle/>
        <a:p>
          <a:r>
            <a:rPr lang="pt-BR" dirty="0" smtClean="0">
              <a:latin typeface="Arial" pitchFamily="34" charset="0"/>
              <a:cs typeface="Arial" pitchFamily="34" charset="0"/>
            </a:rPr>
            <a:t>Para garantir o cumprimento de qualidade os membros do projeto devem garantir as entregas do projeto e produto conforme o escopo definido.</a:t>
          </a:r>
          <a:endParaRPr lang="pt-BR" dirty="0"/>
        </a:p>
      </dgm:t>
    </dgm:pt>
    <dgm:pt modelId="{EFA9BBCB-904A-47BA-88E6-24721B22F513}" type="parTrans" cxnId="{7BE34DE0-C96B-43FB-B105-6D1351891E52}">
      <dgm:prSet/>
      <dgm:spPr/>
      <dgm:t>
        <a:bodyPr/>
        <a:lstStyle/>
        <a:p>
          <a:endParaRPr lang="pt-BR"/>
        </a:p>
      </dgm:t>
    </dgm:pt>
    <dgm:pt modelId="{7013BCC3-FF42-4100-806C-DDF335CC2998}" type="sibTrans" cxnId="{7BE34DE0-C96B-43FB-B105-6D1351891E52}">
      <dgm:prSet/>
      <dgm:spPr/>
      <dgm:t>
        <a:bodyPr/>
        <a:lstStyle/>
        <a:p>
          <a:endParaRPr lang="pt-BR"/>
        </a:p>
      </dgm:t>
    </dgm:pt>
    <dgm:pt modelId="{BE63F585-3CD9-4E5A-A493-FDC79768A5DC}">
      <dgm:prSet phldrT="[Texto]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r>
            <a:rPr lang="pt-BR" dirty="0" smtClean="0"/>
            <a:t>Garantia e controle de qualidade</a:t>
          </a:r>
          <a:endParaRPr lang="pt-BR" dirty="0"/>
        </a:p>
      </dgm:t>
    </dgm:pt>
    <dgm:pt modelId="{F9C272CA-EE7B-42C7-BF6E-42AC584AF88C}" type="parTrans" cxnId="{0D27DB21-70DF-4FA7-A689-2410CDDD5530}">
      <dgm:prSet/>
      <dgm:spPr/>
      <dgm:t>
        <a:bodyPr/>
        <a:lstStyle/>
        <a:p>
          <a:endParaRPr lang="pt-BR"/>
        </a:p>
      </dgm:t>
    </dgm:pt>
    <dgm:pt modelId="{6A42B776-02F7-4CEF-A78B-6F4CB029B87D}" type="sibTrans" cxnId="{0D27DB21-70DF-4FA7-A689-2410CDDD5530}">
      <dgm:prSet/>
      <dgm:spPr/>
      <dgm:t>
        <a:bodyPr/>
        <a:lstStyle/>
        <a:p>
          <a:endParaRPr lang="pt-BR"/>
        </a:p>
      </dgm:t>
    </dgm:pt>
    <dgm:pt modelId="{2B89B387-13FC-4AE1-A702-C87439185474}">
      <dgm:prSet phldrT="[Texto]"/>
      <dgm:spPr>
        <a:ln>
          <a:solidFill>
            <a:srgbClr val="0070C0"/>
          </a:solidFill>
        </a:ln>
      </dgm:spPr>
      <dgm:t>
        <a:bodyPr/>
        <a:lstStyle/>
        <a:p>
          <a:r>
            <a:rPr lang="pt-BR" dirty="0" smtClean="0">
              <a:latin typeface="Arial" pitchFamily="34" charset="0"/>
              <a:cs typeface="Arial" pitchFamily="34" charset="0"/>
            </a:rPr>
            <a:t>GP inspeciona semanalmente o cumprimento das métricas de qualidade;  </a:t>
          </a:r>
          <a:endParaRPr lang="pt-BR" dirty="0"/>
        </a:p>
      </dgm:t>
    </dgm:pt>
    <dgm:pt modelId="{D4C16A4A-2E51-45ED-AAC9-D9B1EAA13457}" type="parTrans" cxnId="{F0CE36AE-476F-4445-92B8-4CA0DF5EE2FF}">
      <dgm:prSet/>
      <dgm:spPr/>
      <dgm:t>
        <a:bodyPr/>
        <a:lstStyle/>
        <a:p>
          <a:endParaRPr lang="pt-BR"/>
        </a:p>
      </dgm:t>
    </dgm:pt>
    <dgm:pt modelId="{CE6F300B-9E4A-44E6-BD77-E8686749A4B6}" type="sibTrans" cxnId="{F0CE36AE-476F-4445-92B8-4CA0DF5EE2FF}">
      <dgm:prSet/>
      <dgm:spPr/>
      <dgm:t>
        <a:bodyPr/>
        <a:lstStyle/>
        <a:p>
          <a:endParaRPr lang="pt-BR"/>
        </a:p>
      </dgm:t>
    </dgm:pt>
    <dgm:pt modelId="{29121CB3-64D4-404E-8A19-08BBA964F603}">
      <dgm:prSet phldrT="[Texto]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r>
            <a:rPr lang="pt-BR" dirty="0" smtClean="0"/>
            <a:t>Métricas</a:t>
          </a:r>
          <a:endParaRPr lang="pt-BR" dirty="0"/>
        </a:p>
      </dgm:t>
    </dgm:pt>
    <dgm:pt modelId="{E71C9E6A-02FB-4904-B383-CB881C350064}" type="parTrans" cxnId="{C78A9F0C-DA49-47BF-A71B-B636BF738D56}">
      <dgm:prSet/>
      <dgm:spPr/>
      <dgm:t>
        <a:bodyPr/>
        <a:lstStyle/>
        <a:p>
          <a:endParaRPr lang="pt-BR"/>
        </a:p>
      </dgm:t>
    </dgm:pt>
    <dgm:pt modelId="{992CE7AF-AF25-45AE-85ED-C301634EAEF2}" type="sibTrans" cxnId="{C78A9F0C-DA49-47BF-A71B-B636BF738D56}">
      <dgm:prSet/>
      <dgm:spPr/>
      <dgm:t>
        <a:bodyPr/>
        <a:lstStyle/>
        <a:p>
          <a:endParaRPr lang="pt-BR"/>
        </a:p>
      </dgm:t>
    </dgm:pt>
    <dgm:pt modelId="{8B10062B-951B-4CC5-BF83-64AA80EBDAF0}">
      <dgm:prSet phldrT="[Texto]"/>
      <dgm:spPr>
        <a:ln>
          <a:solidFill>
            <a:srgbClr val="0070C0"/>
          </a:solidFill>
        </a:ln>
      </dgm:spPr>
      <dgm:t>
        <a:bodyPr/>
        <a:lstStyle/>
        <a:p>
          <a:r>
            <a:rPr lang="pt-BR" dirty="0" smtClean="0">
              <a:latin typeface="Arial" pitchFamily="34" charset="0"/>
              <a:cs typeface="Arial" pitchFamily="34" charset="0"/>
            </a:rPr>
            <a:t>Para este projeto foram definidas indicadores para avaliar, verificar ou medir a evolução, projeto e o cumprimento de processos e qualidade nas entregas dos equipamentos realizadas.</a:t>
          </a:r>
          <a:endParaRPr lang="pt-BR" dirty="0"/>
        </a:p>
      </dgm:t>
    </dgm:pt>
    <dgm:pt modelId="{B815C262-B3A9-4CE9-AB71-99901671328F}" type="parTrans" cxnId="{B16DAB86-AFCE-46C7-8DBD-8496748954E7}">
      <dgm:prSet/>
      <dgm:spPr/>
      <dgm:t>
        <a:bodyPr/>
        <a:lstStyle/>
        <a:p>
          <a:endParaRPr lang="pt-BR"/>
        </a:p>
      </dgm:t>
    </dgm:pt>
    <dgm:pt modelId="{4449D88D-9701-45F5-B2C5-73BA585D89DD}" type="sibTrans" cxnId="{B16DAB86-AFCE-46C7-8DBD-8496748954E7}">
      <dgm:prSet/>
      <dgm:spPr/>
      <dgm:t>
        <a:bodyPr/>
        <a:lstStyle/>
        <a:p>
          <a:endParaRPr lang="pt-BR"/>
        </a:p>
      </dgm:t>
    </dgm:pt>
    <dgm:pt modelId="{72360670-3242-4A98-A70C-EDB5DEAED9ED}">
      <dgm:prSet/>
      <dgm:spPr>
        <a:ln>
          <a:solidFill>
            <a:srgbClr val="0070C0"/>
          </a:solidFill>
        </a:ln>
      </dgm:spPr>
      <dgm:t>
        <a:bodyPr/>
        <a:lstStyle/>
        <a:p>
          <a:r>
            <a:rPr lang="pt-BR" dirty="0" smtClean="0">
              <a:latin typeface="Arial" pitchFamily="34" charset="0"/>
              <a:cs typeface="Arial" pitchFamily="34" charset="0"/>
            </a:rPr>
            <a:t>O fornecedor de software possui u politica que será seguida que diz ’’Qualidade sempre, na busca de superação dos resultados esperados por nossos clientes, participantes, acionistas, fornecedores, parceiros e pela sociedade a qual estamos inseridos”;   </a:t>
          </a:r>
          <a:endParaRPr lang="pt-BR" dirty="0">
            <a:latin typeface="Arial" pitchFamily="34" charset="0"/>
            <a:cs typeface="Arial" pitchFamily="34" charset="0"/>
          </a:endParaRPr>
        </a:p>
      </dgm:t>
    </dgm:pt>
    <dgm:pt modelId="{9409DA6A-7F9C-41A2-B7BF-2418B9C91B0E}" type="parTrans" cxnId="{35260D5F-8FCA-4FDF-9E33-F9A4EA02F24E}">
      <dgm:prSet/>
      <dgm:spPr/>
      <dgm:t>
        <a:bodyPr/>
        <a:lstStyle/>
        <a:p>
          <a:endParaRPr lang="pt-BR"/>
        </a:p>
      </dgm:t>
    </dgm:pt>
    <dgm:pt modelId="{776574D4-F799-4C75-B1F6-5B66EF35C2FE}" type="sibTrans" cxnId="{35260D5F-8FCA-4FDF-9E33-F9A4EA02F24E}">
      <dgm:prSet/>
      <dgm:spPr/>
      <dgm:t>
        <a:bodyPr/>
        <a:lstStyle/>
        <a:p>
          <a:endParaRPr lang="pt-BR"/>
        </a:p>
      </dgm:t>
    </dgm:pt>
    <dgm:pt modelId="{B7CF9F97-727E-46E8-A401-01BC8FEF8701}">
      <dgm:prSet/>
      <dgm:spPr>
        <a:ln>
          <a:solidFill>
            <a:srgbClr val="0070C0"/>
          </a:solidFill>
        </a:ln>
      </dgm:spPr>
      <dgm:t>
        <a:bodyPr/>
        <a:lstStyle/>
        <a:p>
          <a:r>
            <a:rPr lang="pt-BR" smtClean="0">
              <a:latin typeface="Arial" pitchFamily="34" charset="0"/>
              <a:cs typeface="Arial" pitchFamily="34" charset="0"/>
            </a:rPr>
            <a:t>GP define planos de ação para combinar problemas de qualidade e monitora a execução, atualizando os resultados conforme forem resolvidos;</a:t>
          </a:r>
          <a:endParaRPr lang="pt-BR" dirty="0">
            <a:latin typeface="Arial" pitchFamily="34" charset="0"/>
            <a:cs typeface="Arial" pitchFamily="34" charset="0"/>
          </a:endParaRPr>
        </a:p>
      </dgm:t>
    </dgm:pt>
    <dgm:pt modelId="{9FA54AE5-FE5D-40DF-A6A5-41F4AA4D7372}" type="parTrans" cxnId="{90E0C5CA-AC96-4BB5-8F8F-516DFD23597E}">
      <dgm:prSet/>
      <dgm:spPr/>
      <dgm:t>
        <a:bodyPr/>
        <a:lstStyle/>
        <a:p>
          <a:endParaRPr lang="pt-BR"/>
        </a:p>
      </dgm:t>
    </dgm:pt>
    <dgm:pt modelId="{CA71331A-F33E-4976-92CE-1E09ACF224E3}" type="sibTrans" cxnId="{90E0C5CA-AC96-4BB5-8F8F-516DFD23597E}">
      <dgm:prSet/>
      <dgm:spPr/>
      <dgm:t>
        <a:bodyPr/>
        <a:lstStyle/>
        <a:p>
          <a:endParaRPr lang="pt-BR"/>
        </a:p>
      </dgm:t>
    </dgm:pt>
    <dgm:pt modelId="{4965C2DC-DF3D-4E07-8DBD-9999890C2B88}">
      <dgm:prSet/>
      <dgm:spPr>
        <a:ln>
          <a:solidFill>
            <a:srgbClr val="0070C0"/>
          </a:solidFill>
        </a:ln>
      </dgm:spPr>
      <dgm:t>
        <a:bodyPr/>
        <a:lstStyle/>
        <a:p>
          <a:r>
            <a:rPr lang="pt-BR" dirty="0" smtClean="0">
              <a:latin typeface="Arial" pitchFamily="34" charset="0"/>
              <a:cs typeface="Arial" pitchFamily="34" charset="0"/>
            </a:rPr>
            <a:t>Uso do MIT;</a:t>
          </a:r>
          <a:endParaRPr lang="pt-BR" dirty="0">
            <a:latin typeface="Arial" pitchFamily="34" charset="0"/>
            <a:cs typeface="Arial" pitchFamily="34" charset="0"/>
          </a:endParaRPr>
        </a:p>
      </dgm:t>
    </dgm:pt>
    <dgm:pt modelId="{C024B616-08DA-4929-A4C8-EC7D937FC62F}" type="parTrans" cxnId="{DF29C81D-E463-4B74-9D8F-73B438CAB206}">
      <dgm:prSet/>
      <dgm:spPr/>
      <dgm:t>
        <a:bodyPr/>
        <a:lstStyle/>
        <a:p>
          <a:endParaRPr lang="pt-BR"/>
        </a:p>
      </dgm:t>
    </dgm:pt>
    <dgm:pt modelId="{97F0C00D-5325-4EE9-AF3C-DA46B6D49A40}" type="sibTrans" cxnId="{DF29C81D-E463-4B74-9D8F-73B438CAB206}">
      <dgm:prSet/>
      <dgm:spPr/>
      <dgm:t>
        <a:bodyPr/>
        <a:lstStyle/>
        <a:p>
          <a:endParaRPr lang="pt-BR"/>
        </a:p>
      </dgm:t>
    </dgm:pt>
    <dgm:pt modelId="{B69678AE-B66A-4D7F-BFF9-4E72E4BD2F24}" type="pres">
      <dgm:prSet presAssocID="{9551E277-1D63-45F5-9796-1570A5C3301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66836DA-FD47-40EB-B332-398E5CDD4D6B}" type="pres">
      <dgm:prSet presAssocID="{6B074584-F775-466B-A003-63DBD508ABFF}" presName="composite" presStyleCnt="0"/>
      <dgm:spPr/>
    </dgm:pt>
    <dgm:pt modelId="{11696371-418D-49A0-86EA-C883DB186682}" type="pres">
      <dgm:prSet presAssocID="{6B074584-F775-466B-A003-63DBD508ABF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B4070AF-7A3C-4AB4-93FF-ABCEB8F11C1E}" type="pres">
      <dgm:prSet presAssocID="{6B074584-F775-466B-A003-63DBD508ABF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05DFF3-5614-4CAE-8E5A-1B6B871360A3}" type="pres">
      <dgm:prSet presAssocID="{A1CDD351-8A7F-4244-BF3A-EECA4F3355AF}" presName="sp" presStyleCnt="0"/>
      <dgm:spPr/>
    </dgm:pt>
    <dgm:pt modelId="{28A75B58-24BD-4F14-AF26-44884CCEF844}" type="pres">
      <dgm:prSet presAssocID="{BE63F585-3CD9-4E5A-A493-FDC79768A5DC}" presName="composite" presStyleCnt="0"/>
      <dgm:spPr/>
    </dgm:pt>
    <dgm:pt modelId="{AEDD6007-0110-4993-A841-49D9F096EE2B}" type="pres">
      <dgm:prSet presAssocID="{BE63F585-3CD9-4E5A-A493-FDC79768A5D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DA95D63-BB76-4F11-89FF-02E083F56926}" type="pres">
      <dgm:prSet presAssocID="{BE63F585-3CD9-4E5A-A493-FDC79768A5D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65C9BBF-2B24-4202-912C-04FA8AD58395}" type="pres">
      <dgm:prSet presAssocID="{6A42B776-02F7-4CEF-A78B-6F4CB029B87D}" presName="sp" presStyleCnt="0"/>
      <dgm:spPr/>
    </dgm:pt>
    <dgm:pt modelId="{6DD3F717-FC16-42AF-9449-B6AA0265306A}" type="pres">
      <dgm:prSet presAssocID="{29121CB3-64D4-404E-8A19-08BBA964F603}" presName="composite" presStyleCnt="0"/>
      <dgm:spPr/>
    </dgm:pt>
    <dgm:pt modelId="{206A5BFE-C89A-4593-9661-A2B79A86C0C2}" type="pres">
      <dgm:prSet presAssocID="{29121CB3-64D4-404E-8A19-08BBA964F60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FC1D411-9FCD-4F86-A479-79155E0DE245}" type="pres">
      <dgm:prSet presAssocID="{29121CB3-64D4-404E-8A19-08BBA964F60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68F9D84-C241-4540-9921-67A6DE8469B4}" type="presOf" srcId="{8B10062B-951B-4CC5-BF83-64AA80EBDAF0}" destId="{9FC1D411-9FCD-4F86-A479-79155E0DE245}" srcOrd="0" destOrd="0" presId="urn:microsoft.com/office/officeart/2005/8/layout/chevron2"/>
    <dgm:cxn modelId="{F0CE36AE-476F-4445-92B8-4CA0DF5EE2FF}" srcId="{BE63F585-3CD9-4E5A-A493-FDC79768A5DC}" destId="{2B89B387-13FC-4AE1-A702-C87439185474}" srcOrd="0" destOrd="0" parTransId="{D4C16A4A-2E51-45ED-AAC9-D9B1EAA13457}" sibTransId="{CE6F300B-9E4A-44E6-BD77-E8686749A4B6}"/>
    <dgm:cxn modelId="{0044E96E-BA6E-4D4A-B556-98573A412B62}" type="presOf" srcId="{9551E277-1D63-45F5-9796-1570A5C33013}" destId="{B69678AE-B66A-4D7F-BFF9-4E72E4BD2F24}" srcOrd="0" destOrd="0" presId="urn:microsoft.com/office/officeart/2005/8/layout/chevron2"/>
    <dgm:cxn modelId="{B08945BC-E909-47CA-B986-F82B6DD1BEDE}" srcId="{9551E277-1D63-45F5-9796-1570A5C33013}" destId="{6B074584-F775-466B-A003-63DBD508ABFF}" srcOrd="0" destOrd="0" parTransId="{7CE750FE-6CE7-4BE2-9B58-32A3ABACA291}" sibTransId="{A1CDD351-8A7F-4244-BF3A-EECA4F3355AF}"/>
    <dgm:cxn modelId="{5DC2F9D8-26B8-4104-A5E8-4289239DCF88}" type="presOf" srcId="{29121CB3-64D4-404E-8A19-08BBA964F603}" destId="{206A5BFE-C89A-4593-9661-A2B79A86C0C2}" srcOrd="0" destOrd="0" presId="urn:microsoft.com/office/officeart/2005/8/layout/chevron2"/>
    <dgm:cxn modelId="{35260D5F-8FCA-4FDF-9E33-F9A4EA02F24E}" srcId="{6B074584-F775-466B-A003-63DBD508ABFF}" destId="{72360670-3242-4A98-A70C-EDB5DEAED9ED}" srcOrd="1" destOrd="0" parTransId="{9409DA6A-7F9C-41A2-B7BF-2418B9C91B0E}" sibTransId="{776574D4-F799-4C75-B1F6-5B66EF35C2FE}"/>
    <dgm:cxn modelId="{B16DAB86-AFCE-46C7-8DBD-8496748954E7}" srcId="{29121CB3-64D4-404E-8A19-08BBA964F603}" destId="{8B10062B-951B-4CC5-BF83-64AA80EBDAF0}" srcOrd="0" destOrd="0" parTransId="{B815C262-B3A9-4CE9-AB71-99901671328F}" sibTransId="{4449D88D-9701-45F5-B2C5-73BA585D89DD}"/>
    <dgm:cxn modelId="{B5C62BCD-6582-4F65-B187-47CE2C6702AE}" type="presOf" srcId="{4965C2DC-DF3D-4E07-8DBD-9999890C2B88}" destId="{6DA95D63-BB76-4F11-89FF-02E083F56926}" srcOrd="0" destOrd="2" presId="urn:microsoft.com/office/officeart/2005/8/layout/chevron2"/>
    <dgm:cxn modelId="{51C11214-B065-46A3-863B-21928217B10C}" type="presOf" srcId="{4F505207-E879-4E9F-92E2-74E9F6495221}" destId="{CB4070AF-7A3C-4AB4-93FF-ABCEB8F11C1E}" srcOrd="0" destOrd="0" presId="urn:microsoft.com/office/officeart/2005/8/layout/chevron2"/>
    <dgm:cxn modelId="{90E0C5CA-AC96-4BB5-8F8F-516DFD23597E}" srcId="{BE63F585-3CD9-4E5A-A493-FDC79768A5DC}" destId="{B7CF9F97-727E-46E8-A401-01BC8FEF8701}" srcOrd="1" destOrd="0" parTransId="{9FA54AE5-FE5D-40DF-A6A5-41F4AA4D7372}" sibTransId="{CA71331A-F33E-4976-92CE-1E09ACF224E3}"/>
    <dgm:cxn modelId="{0E3D22B0-C967-4B82-8341-FE504FE5D4CE}" type="presOf" srcId="{B7CF9F97-727E-46E8-A401-01BC8FEF8701}" destId="{6DA95D63-BB76-4F11-89FF-02E083F56926}" srcOrd="0" destOrd="1" presId="urn:microsoft.com/office/officeart/2005/8/layout/chevron2"/>
    <dgm:cxn modelId="{9746A654-B8C1-4347-ACE3-DEDD7726BDD9}" type="presOf" srcId="{BE63F585-3CD9-4E5A-A493-FDC79768A5DC}" destId="{AEDD6007-0110-4993-A841-49D9F096EE2B}" srcOrd="0" destOrd="0" presId="urn:microsoft.com/office/officeart/2005/8/layout/chevron2"/>
    <dgm:cxn modelId="{D56B5461-EF0D-4AC0-834B-E63142C40CDE}" type="presOf" srcId="{6B074584-F775-466B-A003-63DBD508ABFF}" destId="{11696371-418D-49A0-86EA-C883DB186682}" srcOrd="0" destOrd="0" presId="urn:microsoft.com/office/officeart/2005/8/layout/chevron2"/>
    <dgm:cxn modelId="{BB3A3A22-274F-45D1-9876-45C785C172C8}" type="presOf" srcId="{72360670-3242-4A98-A70C-EDB5DEAED9ED}" destId="{CB4070AF-7A3C-4AB4-93FF-ABCEB8F11C1E}" srcOrd="0" destOrd="1" presId="urn:microsoft.com/office/officeart/2005/8/layout/chevron2"/>
    <dgm:cxn modelId="{DF29C81D-E463-4B74-9D8F-73B438CAB206}" srcId="{BE63F585-3CD9-4E5A-A493-FDC79768A5DC}" destId="{4965C2DC-DF3D-4E07-8DBD-9999890C2B88}" srcOrd="2" destOrd="0" parTransId="{C024B616-08DA-4929-A4C8-EC7D937FC62F}" sibTransId="{97F0C00D-5325-4EE9-AF3C-DA46B6D49A40}"/>
    <dgm:cxn modelId="{C78A9F0C-DA49-47BF-A71B-B636BF738D56}" srcId="{9551E277-1D63-45F5-9796-1570A5C33013}" destId="{29121CB3-64D4-404E-8A19-08BBA964F603}" srcOrd="2" destOrd="0" parTransId="{E71C9E6A-02FB-4904-B383-CB881C350064}" sibTransId="{992CE7AF-AF25-45AE-85ED-C301634EAEF2}"/>
    <dgm:cxn modelId="{0D27DB21-70DF-4FA7-A689-2410CDDD5530}" srcId="{9551E277-1D63-45F5-9796-1570A5C33013}" destId="{BE63F585-3CD9-4E5A-A493-FDC79768A5DC}" srcOrd="1" destOrd="0" parTransId="{F9C272CA-EE7B-42C7-BF6E-42AC584AF88C}" sibTransId="{6A42B776-02F7-4CEF-A78B-6F4CB029B87D}"/>
    <dgm:cxn modelId="{7BE34DE0-C96B-43FB-B105-6D1351891E52}" srcId="{6B074584-F775-466B-A003-63DBD508ABFF}" destId="{4F505207-E879-4E9F-92E2-74E9F6495221}" srcOrd="0" destOrd="0" parTransId="{EFA9BBCB-904A-47BA-88E6-24721B22F513}" sibTransId="{7013BCC3-FF42-4100-806C-DDF335CC2998}"/>
    <dgm:cxn modelId="{274F3463-3B61-44F9-A3A4-E468241AB6D9}" type="presOf" srcId="{2B89B387-13FC-4AE1-A702-C87439185474}" destId="{6DA95D63-BB76-4F11-89FF-02E083F56926}" srcOrd="0" destOrd="0" presId="urn:microsoft.com/office/officeart/2005/8/layout/chevron2"/>
    <dgm:cxn modelId="{491DBA93-C610-4A22-82D0-293B51605FBA}" type="presParOf" srcId="{B69678AE-B66A-4D7F-BFF9-4E72E4BD2F24}" destId="{E66836DA-FD47-40EB-B332-398E5CDD4D6B}" srcOrd="0" destOrd="0" presId="urn:microsoft.com/office/officeart/2005/8/layout/chevron2"/>
    <dgm:cxn modelId="{43DEAD87-CB27-4C26-966A-ED9B06CA19F4}" type="presParOf" srcId="{E66836DA-FD47-40EB-B332-398E5CDD4D6B}" destId="{11696371-418D-49A0-86EA-C883DB186682}" srcOrd="0" destOrd="0" presId="urn:microsoft.com/office/officeart/2005/8/layout/chevron2"/>
    <dgm:cxn modelId="{568A70FE-FD92-44BA-BC63-EF055E8DEC62}" type="presParOf" srcId="{E66836DA-FD47-40EB-B332-398E5CDD4D6B}" destId="{CB4070AF-7A3C-4AB4-93FF-ABCEB8F11C1E}" srcOrd="1" destOrd="0" presId="urn:microsoft.com/office/officeart/2005/8/layout/chevron2"/>
    <dgm:cxn modelId="{B79C1417-364C-4AC3-8339-4A4BE1EFDC42}" type="presParOf" srcId="{B69678AE-B66A-4D7F-BFF9-4E72E4BD2F24}" destId="{4105DFF3-5614-4CAE-8E5A-1B6B871360A3}" srcOrd="1" destOrd="0" presId="urn:microsoft.com/office/officeart/2005/8/layout/chevron2"/>
    <dgm:cxn modelId="{BE0D2CF2-55EE-446A-AAA3-D2CF6F0D16B7}" type="presParOf" srcId="{B69678AE-B66A-4D7F-BFF9-4E72E4BD2F24}" destId="{28A75B58-24BD-4F14-AF26-44884CCEF844}" srcOrd="2" destOrd="0" presId="urn:microsoft.com/office/officeart/2005/8/layout/chevron2"/>
    <dgm:cxn modelId="{F1D992FB-4243-4F0D-AEA1-E41823C223E0}" type="presParOf" srcId="{28A75B58-24BD-4F14-AF26-44884CCEF844}" destId="{AEDD6007-0110-4993-A841-49D9F096EE2B}" srcOrd="0" destOrd="0" presId="urn:microsoft.com/office/officeart/2005/8/layout/chevron2"/>
    <dgm:cxn modelId="{CE6C93FA-304C-47F8-99E9-260EE2BAC0C8}" type="presParOf" srcId="{28A75B58-24BD-4F14-AF26-44884CCEF844}" destId="{6DA95D63-BB76-4F11-89FF-02E083F56926}" srcOrd="1" destOrd="0" presId="urn:microsoft.com/office/officeart/2005/8/layout/chevron2"/>
    <dgm:cxn modelId="{9E3121CF-DCDB-4AE9-93C5-18AB2C4F66EF}" type="presParOf" srcId="{B69678AE-B66A-4D7F-BFF9-4E72E4BD2F24}" destId="{B65C9BBF-2B24-4202-912C-04FA8AD58395}" srcOrd="3" destOrd="0" presId="urn:microsoft.com/office/officeart/2005/8/layout/chevron2"/>
    <dgm:cxn modelId="{8672D38E-C63A-498A-85A5-C56B26AE3AC2}" type="presParOf" srcId="{B69678AE-B66A-4D7F-BFF9-4E72E4BD2F24}" destId="{6DD3F717-FC16-42AF-9449-B6AA0265306A}" srcOrd="4" destOrd="0" presId="urn:microsoft.com/office/officeart/2005/8/layout/chevron2"/>
    <dgm:cxn modelId="{03034B11-6E1E-4237-8149-7CCDC3515CD8}" type="presParOf" srcId="{6DD3F717-FC16-42AF-9449-B6AA0265306A}" destId="{206A5BFE-C89A-4593-9661-A2B79A86C0C2}" srcOrd="0" destOrd="0" presId="urn:microsoft.com/office/officeart/2005/8/layout/chevron2"/>
    <dgm:cxn modelId="{8E100B63-07FB-47B1-A47E-B94C716E88D5}" type="presParOf" srcId="{6DD3F717-FC16-42AF-9449-B6AA0265306A}" destId="{9FC1D411-9FCD-4F86-A479-79155E0DE24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D141345-20A4-41F1-A180-7BAFC7E20232}" type="datetimeFigureOut">
              <a:rPr lang="pt-BR" smtClean="0"/>
              <a:t>07/08/2020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442D206-5CE8-45D1-B624-D9EDFF951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52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345-20A4-41F1-A180-7BAFC7E20232}" type="datetimeFigureOut">
              <a:rPr lang="pt-BR" smtClean="0"/>
              <a:t>07/08/2020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206-5CE8-45D1-B624-D9EDFF951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57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345-20A4-41F1-A180-7BAFC7E20232}" type="datetimeFigureOut">
              <a:rPr lang="pt-BR" smtClean="0"/>
              <a:t>07/08/2020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206-5CE8-45D1-B624-D9EDFF951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517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345-20A4-41F1-A180-7BAFC7E20232}" type="datetimeFigureOut">
              <a:rPr lang="pt-BR" smtClean="0"/>
              <a:t>07/08/2020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206-5CE8-45D1-B624-D9EDFF951D52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158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345-20A4-41F1-A180-7BAFC7E20232}" type="datetimeFigureOut">
              <a:rPr lang="pt-BR" smtClean="0"/>
              <a:t>07/08/2020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206-5CE8-45D1-B624-D9EDFF951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52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345-20A4-41F1-A180-7BAFC7E20232}" type="datetimeFigureOut">
              <a:rPr lang="pt-BR" smtClean="0"/>
              <a:t>07/08/2020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206-5CE8-45D1-B624-D9EDFF951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38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345-20A4-41F1-A180-7BAFC7E20232}" type="datetimeFigureOut">
              <a:rPr lang="pt-BR" smtClean="0"/>
              <a:t>07/08/2020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206-5CE8-45D1-B624-D9EDFF951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233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345-20A4-41F1-A180-7BAFC7E20232}" type="datetimeFigureOut">
              <a:rPr lang="pt-BR" smtClean="0"/>
              <a:t>07/08/2020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206-5CE8-45D1-B624-D9EDFF951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906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345-20A4-41F1-A180-7BAFC7E20232}" type="datetimeFigureOut">
              <a:rPr lang="pt-BR" smtClean="0"/>
              <a:t>07/08/2020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206-5CE8-45D1-B624-D9EDFF951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05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345-20A4-41F1-A180-7BAFC7E20232}" type="datetimeFigureOut">
              <a:rPr lang="pt-BR" smtClean="0"/>
              <a:t>07/08/2020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206-5CE8-45D1-B624-D9EDFF951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7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345-20A4-41F1-A180-7BAFC7E20232}" type="datetimeFigureOut">
              <a:rPr lang="pt-BR" smtClean="0"/>
              <a:t>07/08/2020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206-5CE8-45D1-B624-D9EDFF951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79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345-20A4-41F1-A180-7BAFC7E20232}" type="datetimeFigureOut">
              <a:rPr lang="pt-BR" smtClean="0"/>
              <a:t>07/08/2020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206-5CE8-45D1-B624-D9EDFF951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22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345-20A4-41F1-A180-7BAFC7E20232}" type="datetimeFigureOut">
              <a:rPr lang="pt-BR" smtClean="0"/>
              <a:t>07/08/2020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206-5CE8-45D1-B624-D9EDFF951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6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345-20A4-41F1-A180-7BAFC7E20232}" type="datetimeFigureOut">
              <a:rPr lang="pt-BR" smtClean="0"/>
              <a:t>07/08/2020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206-5CE8-45D1-B624-D9EDFF951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06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345-20A4-41F1-A180-7BAFC7E20232}" type="datetimeFigureOut">
              <a:rPr lang="pt-BR" smtClean="0"/>
              <a:t>07/08/2020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206-5CE8-45D1-B624-D9EDFF951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41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345-20A4-41F1-A180-7BAFC7E20232}" type="datetimeFigureOut">
              <a:rPr lang="pt-BR" smtClean="0"/>
              <a:t>07/08/2020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206-5CE8-45D1-B624-D9EDFF951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42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1345-20A4-41F1-A180-7BAFC7E20232}" type="datetimeFigureOut">
              <a:rPr lang="pt-BR" smtClean="0"/>
              <a:t>07/08/2020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206-5CE8-45D1-B624-D9EDFF951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43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41345-20A4-41F1-A180-7BAFC7E20232}" type="datetimeFigureOut">
              <a:rPr lang="pt-BR" smtClean="0"/>
              <a:t>07/08/2020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D206-5CE8-45D1-B624-D9EDFF951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056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868392" y="1672937"/>
            <a:ext cx="4644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sz="3600" dirty="0">
                <a:latin typeface="Berlin Sans FB Demi" panose="020E0802020502020306" pitchFamily="34" charset="0"/>
              </a:rPr>
              <a:t>Projeto </a:t>
            </a:r>
            <a:r>
              <a:rPr lang="pt-BR" sz="3600" dirty="0" smtClean="0">
                <a:latin typeface="Berlin Sans FB Demi" panose="020E0802020502020306" pitchFamily="34" charset="0"/>
              </a:rPr>
              <a:t>Integrador turma </a:t>
            </a:r>
            <a:r>
              <a:rPr lang="pt-BR" sz="3600" dirty="0">
                <a:latin typeface="Berlin Sans FB Demi" panose="020E0802020502020306" pitchFamily="34" charset="0"/>
              </a:rPr>
              <a:t>0025</a:t>
            </a:r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7855527" y="3508520"/>
            <a:ext cx="3065317" cy="1655762"/>
          </a:xfrm>
        </p:spPr>
        <p:txBody>
          <a:bodyPr>
            <a:noAutofit/>
          </a:bodyPr>
          <a:lstStyle/>
          <a:p>
            <a:pPr algn="r"/>
            <a:r>
              <a:rPr lang="pt-BR" cap="none" dirty="0" smtClean="0">
                <a:solidFill>
                  <a:schemeClr val="tx1"/>
                </a:solidFill>
              </a:rPr>
              <a:t>Integrantes: Igor Gabriel</a:t>
            </a:r>
          </a:p>
          <a:p>
            <a:pPr algn="r"/>
            <a:r>
              <a:rPr lang="pt-BR" cap="none" dirty="0">
                <a:solidFill>
                  <a:schemeClr val="tx1"/>
                </a:solidFill>
              </a:rPr>
              <a:t> </a:t>
            </a:r>
            <a:r>
              <a:rPr lang="pt-BR" cap="none" dirty="0" smtClean="0">
                <a:solidFill>
                  <a:schemeClr val="tx1"/>
                </a:solidFill>
              </a:rPr>
              <a:t>                 Thiago Matos</a:t>
            </a:r>
          </a:p>
          <a:p>
            <a:pPr algn="r"/>
            <a:r>
              <a:rPr lang="pt-BR" cap="none" dirty="0">
                <a:solidFill>
                  <a:schemeClr val="tx1"/>
                </a:solidFill>
              </a:rPr>
              <a:t> </a:t>
            </a:r>
            <a:r>
              <a:rPr lang="pt-BR" cap="none" dirty="0" smtClean="0">
                <a:solidFill>
                  <a:schemeClr val="tx1"/>
                </a:solidFill>
              </a:rPr>
              <a:t>                 Lhuiky Ferreira                </a:t>
            </a:r>
          </a:p>
          <a:p>
            <a:r>
              <a:rPr lang="pt-BR" dirty="0" smtClean="0"/>
              <a:t>                     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56" y="3150265"/>
            <a:ext cx="3926941" cy="267032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459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8743" y="355628"/>
            <a:ext cx="9905998" cy="1478570"/>
          </a:xfrm>
        </p:spPr>
        <p:txBody>
          <a:bodyPr/>
          <a:lstStyle/>
          <a:p>
            <a:r>
              <a:rPr lang="pt-BR" b="1" dirty="0"/>
              <a:t>Computadores de </a:t>
            </a:r>
            <a:r>
              <a:rPr lang="pt-BR" b="1" dirty="0" smtClean="0"/>
              <a:t>9°Geração (X30) 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914400" y="1961226"/>
            <a:ext cx="6629400" cy="422240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sz="4000" b="1" i="1" dirty="0"/>
              <a:t>Especificações do Hardware </a:t>
            </a:r>
          </a:p>
          <a:p>
            <a:pPr marL="0" indent="0">
              <a:buNone/>
            </a:pPr>
            <a:r>
              <a:rPr lang="pt-BR" sz="3500" dirty="0"/>
              <a:t> </a:t>
            </a:r>
          </a:p>
          <a:p>
            <a:pPr lvl="0"/>
            <a:r>
              <a:rPr lang="pt-BR" sz="3500" dirty="0" err="1"/>
              <a:t>Placa-Mãe</a:t>
            </a:r>
            <a:r>
              <a:rPr lang="pt-BR" sz="3500" dirty="0"/>
              <a:t> Asus TUF H310M-Plus </a:t>
            </a:r>
            <a:r>
              <a:rPr lang="pt-BR" sz="3500" dirty="0" err="1"/>
              <a:t>Gaming</a:t>
            </a:r>
            <a:r>
              <a:rPr lang="pt-BR" sz="3500" dirty="0"/>
              <a:t>/BR, Intel LGA 1151;</a:t>
            </a:r>
          </a:p>
          <a:p>
            <a:pPr lvl="0"/>
            <a:r>
              <a:rPr lang="pt-BR" sz="3500" dirty="0"/>
              <a:t>Processador Intel Core i3-9100F </a:t>
            </a:r>
            <a:r>
              <a:rPr lang="pt-BR" sz="3500" dirty="0" err="1"/>
              <a:t>Quad</a:t>
            </a:r>
            <a:r>
              <a:rPr lang="pt-BR" sz="3500" dirty="0"/>
              <a:t>-Core 3.6Ghz  (Max Turbo 4.2Ghz) 6MB Cache;</a:t>
            </a:r>
          </a:p>
          <a:p>
            <a:pPr lvl="0"/>
            <a:r>
              <a:rPr lang="pt-BR" sz="3500" dirty="0"/>
              <a:t>Memória </a:t>
            </a:r>
            <a:r>
              <a:rPr lang="pt-BR" sz="3500" dirty="0" err="1"/>
              <a:t>Ram</a:t>
            </a:r>
            <a:r>
              <a:rPr lang="pt-BR" sz="3500" dirty="0"/>
              <a:t>  DDR4 Crucial, 8GB 2666MHz;</a:t>
            </a:r>
          </a:p>
          <a:p>
            <a:pPr lvl="0"/>
            <a:r>
              <a:rPr lang="pt-BR" sz="3500" dirty="0"/>
              <a:t>HD </a:t>
            </a:r>
            <a:r>
              <a:rPr lang="pt-BR" sz="3500" dirty="0" err="1"/>
              <a:t>Sata</a:t>
            </a:r>
            <a:r>
              <a:rPr lang="pt-BR" sz="3500" dirty="0"/>
              <a:t> Interno 500Gb Western Digital Wd5000avvs;</a:t>
            </a:r>
          </a:p>
          <a:p>
            <a:pPr lvl="0"/>
            <a:r>
              <a:rPr lang="pt-BR" sz="3500" dirty="0"/>
              <a:t>Fonte Gamer </a:t>
            </a:r>
            <a:r>
              <a:rPr lang="pt-BR" sz="3500" dirty="0" err="1"/>
              <a:t>PCYes</a:t>
            </a:r>
            <a:r>
              <a:rPr lang="pt-BR" sz="3500" dirty="0"/>
              <a:t> </a:t>
            </a:r>
            <a:r>
              <a:rPr lang="pt-BR" sz="3500" dirty="0" err="1"/>
              <a:t>Spark</a:t>
            </a:r>
            <a:r>
              <a:rPr lang="pt-BR" sz="3500" dirty="0"/>
              <a:t> 400W PFC Ativo 75+;</a:t>
            </a:r>
          </a:p>
          <a:p>
            <a:pPr lvl="0"/>
            <a:r>
              <a:rPr lang="pt-BR" sz="3500" dirty="0"/>
              <a:t>Gabinete ATX SC501BK Preto FORTREK;</a:t>
            </a:r>
          </a:p>
          <a:p>
            <a:pPr lvl="0"/>
            <a:r>
              <a:rPr lang="pt-BR" sz="3500" dirty="0"/>
              <a:t>Kit Mouse e Teclado </a:t>
            </a:r>
            <a:r>
              <a:rPr lang="pt-BR" sz="3500" dirty="0" err="1"/>
              <a:t>Mousepad</a:t>
            </a:r>
            <a:r>
              <a:rPr lang="pt-BR" sz="3500" dirty="0"/>
              <a:t> </a:t>
            </a:r>
            <a:r>
              <a:rPr lang="pt-BR" sz="3500" dirty="0" err="1"/>
              <a:t>Usb</a:t>
            </a:r>
            <a:r>
              <a:rPr lang="pt-BR" sz="3500" dirty="0"/>
              <a:t> C3tech Ultra Resistente;</a:t>
            </a:r>
          </a:p>
          <a:p>
            <a:pPr lvl="0"/>
            <a:r>
              <a:rPr lang="pt-BR" sz="3500" dirty="0"/>
              <a:t>Monitor “Itautec </a:t>
            </a:r>
            <a:r>
              <a:rPr lang="pt-BR" sz="3500" dirty="0" err="1"/>
              <a:t>Infoway</a:t>
            </a:r>
            <a:r>
              <a:rPr lang="pt-BR" sz="3500" dirty="0"/>
              <a:t> Lt1742t 17”.</a:t>
            </a:r>
          </a:p>
          <a:p>
            <a:endParaRPr lang="pt-BR" dirty="0"/>
          </a:p>
        </p:txBody>
      </p:sp>
      <p:pic>
        <p:nvPicPr>
          <p:cNvPr id="2056" name="Picture 8" descr="HP PRODESK 290 G2 MT + MONITOR 20.7″ i5 3.0GHZ/4GB/500GB - Kosprod -  Electronic Sh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51" y="1834198"/>
            <a:ext cx="5458319" cy="36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8252460" y="5443947"/>
            <a:ext cx="284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Preço: </a:t>
            </a:r>
            <a:r>
              <a:rPr lang="pt-BR" dirty="0"/>
              <a:t>R$ 54.000,00</a:t>
            </a:r>
          </a:p>
        </p:txBody>
      </p:sp>
    </p:spTree>
    <p:extLst>
      <p:ext uri="{BB962C8B-B14F-4D97-AF65-F5344CB8AC3E}">
        <p14:creationId xmlns:p14="http://schemas.microsoft.com/office/powerpoint/2010/main" val="2013786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1443" y="0"/>
            <a:ext cx="9905998" cy="1478570"/>
          </a:xfrm>
        </p:spPr>
        <p:txBody>
          <a:bodyPr/>
          <a:lstStyle/>
          <a:p>
            <a:r>
              <a:rPr lang="pt-BR" dirty="0" smtClean="0"/>
              <a:t>ORÇAMENTO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16" y="347248"/>
            <a:ext cx="5780153" cy="6251797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>
            <a:off x="4495416" y="347248"/>
            <a:ext cx="0" cy="625179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4495416" y="347248"/>
            <a:ext cx="578015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2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0023" y="392285"/>
            <a:ext cx="4390707" cy="98837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Gerenciamento de riscos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830" y="1060623"/>
            <a:ext cx="5593431" cy="566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4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7161" y="596307"/>
            <a:ext cx="9905998" cy="707362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Gerenciamento de qualidade</a:t>
            </a:r>
            <a:br>
              <a:rPr lang="pt-BR" b="1" dirty="0"/>
            </a:br>
            <a:endParaRPr lang="pt-BR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646427092"/>
              </p:ext>
            </p:extLst>
          </p:nvPr>
        </p:nvGraphicFramePr>
        <p:xfrm>
          <a:off x="2296160" y="130366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22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8337" y="274320"/>
            <a:ext cx="9905998" cy="1478570"/>
          </a:xfrm>
        </p:spPr>
        <p:txBody>
          <a:bodyPr/>
          <a:lstStyle/>
          <a:p>
            <a:r>
              <a:rPr lang="pt-BR" b="1" dirty="0"/>
              <a:t>Métricas de qualidade</a:t>
            </a:r>
            <a:br>
              <a:rPr lang="pt-BR" b="1" dirty="0"/>
            </a:b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76562"/>
              </p:ext>
            </p:extLst>
          </p:nvPr>
        </p:nvGraphicFramePr>
        <p:xfrm>
          <a:off x="1938337" y="1270518"/>
          <a:ext cx="8883650" cy="5486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88810"/>
                <a:gridCol w="4223140"/>
                <a:gridCol w="2171700"/>
              </a:tblGrid>
              <a:tr h="5842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Indicador </a:t>
                      </a:r>
                      <a:endParaRPr lang="pt-BR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Objetivo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Periodicidade 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28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IDP - Índice de desempenho de prazos</a:t>
                      </a:r>
                      <a:endParaRPr lang="pt-BR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Medir eficiências do cronograma em relação aos</a:t>
                      </a:r>
                      <a:r>
                        <a:rPr lang="pt-BR" sz="1400" baseline="0" dirty="0" smtClean="0"/>
                        <a:t> prazos </a:t>
                      </a:r>
                      <a:endParaRPr lang="pt-BR" sz="1400" dirty="0" smtClean="0"/>
                    </a:p>
                    <a:p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Semanal</a:t>
                      </a: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2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IDT -</a:t>
                      </a:r>
                      <a:r>
                        <a:rPr lang="pt-BR" sz="1400" baseline="0" dirty="0" smtClean="0"/>
                        <a:t> índice de desempenho de trabalho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Medir</a:t>
                      </a:r>
                      <a:r>
                        <a:rPr lang="pt-BR" sz="1400" baseline="0" dirty="0" smtClean="0"/>
                        <a:t> eficiências do trabalho realizado em relação ao planejado </a:t>
                      </a:r>
                      <a:endParaRPr lang="pt-BR" sz="1400" dirty="0" smtClean="0"/>
                    </a:p>
                    <a:p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Semanal  </a:t>
                      </a: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67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TED – Tempo médio para encontrar um</a:t>
                      </a:r>
                      <a:r>
                        <a:rPr lang="pt-BR" sz="1400" baseline="0" dirty="0" smtClean="0"/>
                        <a:t> defeito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Tempo para encontrar um defeito </a:t>
                      </a:r>
                    </a:p>
                    <a:p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Diário</a:t>
                      </a:r>
                      <a:r>
                        <a:rPr lang="pt-BR" sz="1400" baseline="0" dirty="0" smtClean="0"/>
                        <a:t> durante ciclos de testes </a:t>
                      </a: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2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QPTD –</a:t>
                      </a:r>
                      <a:r>
                        <a:rPr lang="pt-BR" sz="1400" baseline="0" dirty="0" smtClean="0"/>
                        <a:t> Defeito pós teste </a:t>
                      </a:r>
                      <a:endParaRPr lang="pt-BR" sz="14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Verificar</a:t>
                      </a:r>
                      <a:r>
                        <a:rPr lang="pt-BR" sz="1400" baseline="0" dirty="0" smtClean="0"/>
                        <a:t> a </a:t>
                      </a:r>
                      <a:r>
                        <a:rPr lang="pt-BR" sz="1400" dirty="0" smtClean="0"/>
                        <a:t>quantidade</a:t>
                      </a:r>
                      <a:r>
                        <a:rPr lang="pt-BR" sz="1400" baseline="0" dirty="0" smtClean="0"/>
                        <a:t> de defeitos encontrados na execução após os testes </a:t>
                      </a:r>
                      <a:endParaRPr lang="pt-BR" sz="1400" dirty="0" smtClean="0"/>
                    </a:p>
                    <a:p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Semanal</a:t>
                      </a: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23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GP – Gerenciar as partes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O</a:t>
                      </a:r>
                      <a:r>
                        <a:rPr lang="pt-BR" sz="1400" baseline="0" dirty="0" smtClean="0"/>
                        <a:t> grupo inspecionar as partes do projeto feitas, e em andamento  </a:t>
                      </a:r>
                      <a:endParaRPr lang="pt-BR" sz="1400" dirty="0" smtClean="0"/>
                    </a:p>
                    <a:p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Semanal </a:t>
                      </a: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28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VE - Verificação dos equipamentos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Verificar</a:t>
                      </a:r>
                      <a:r>
                        <a:rPr lang="pt-BR" sz="1400" baseline="0" dirty="0" smtClean="0"/>
                        <a:t> e checar os equipamentos </a:t>
                      </a:r>
                      <a:endParaRPr lang="pt-BR" sz="1400" dirty="0" smtClean="0"/>
                    </a:p>
                    <a:p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Diário</a:t>
                      </a: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28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CQ - Controle de Qualidade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Controlar a</a:t>
                      </a:r>
                      <a:r>
                        <a:rPr lang="pt-BR" sz="1400" baseline="0" dirty="0" smtClean="0"/>
                        <a:t> qualidade dos planos a serem executados </a:t>
                      </a:r>
                      <a:endParaRPr lang="pt-BR" sz="1400" dirty="0" smtClean="0"/>
                    </a:p>
                    <a:p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Diário</a:t>
                      </a: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3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2" y="0"/>
            <a:ext cx="9905998" cy="1165949"/>
          </a:xfrm>
        </p:spPr>
        <p:txBody>
          <a:bodyPr/>
          <a:lstStyle/>
          <a:p>
            <a:r>
              <a:rPr lang="pt-BR" dirty="0" smtClean="0"/>
              <a:t>PLANTA BAIXA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570" y="954880"/>
            <a:ext cx="7875270" cy="5743619"/>
          </a:xfrm>
        </p:spPr>
      </p:pic>
    </p:spTree>
    <p:extLst>
      <p:ext uri="{BB962C8B-B14F-4D97-AF65-F5344CB8AC3E}">
        <p14:creationId xmlns:p14="http://schemas.microsoft.com/office/powerpoint/2010/main" val="25131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7815" y="914400"/>
            <a:ext cx="2996247" cy="1478570"/>
          </a:xfrm>
        </p:spPr>
        <p:txBody>
          <a:bodyPr/>
          <a:lstStyle/>
          <a:p>
            <a:r>
              <a:rPr lang="pt-BR" dirty="0" smtClean="0"/>
              <a:t>VERSÃO 3d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67" y="3843338"/>
            <a:ext cx="5801043" cy="26376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55" y="417502"/>
            <a:ext cx="6191250" cy="28381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023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7173" y="161318"/>
            <a:ext cx="9905998" cy="1478570"/>
          </a:xfrm>
        </p:spPr>
        <p:txBody>
          <a:bodyPr/>
          <a:lstStyle/>
          <a:p>
            <a:r>
              <a:rPr lang="pt-BR" dirty="0" smtClean="0"/>
              <a:t>TOPOLOGIA de rede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22" y="1460709"/>
            <a:ext cx="9401297" cy="455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5086350" y="618518"/>
            <a:ext cx="1280160" cy="96012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ÍNICIO</a:t>
            </a:r>
            <a:endParaRPr lang="pt-B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Conector de seta reta 7"/>
          <p:cNvCxnSpPr>
            <a:stCxn id="5" idx="4"/>
            <a:endCxn id="9" idx="0"/>
          </p:cNvCxnSpPr>
          <p:nvPr/>
        </p:nvCxnSpPr>
        <p:spPr>
          <a:xfrm>
            <a:off x="5726430" y="1578638"/>
            <a:ext cx="0" cy="59339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4017645" y="2172033"/>
            <a:ext cx="3417570" cy="4914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ANALISAR AS NECESSIDADES</a:t>
            </a:r>
            <a:endParaRPr lang="pt-B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7049452" y="3855706"/>
            <a:ext cx="101727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8066722" y="3606096"/>
            <a:ext cx="2034540" cy="4914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CONSTRUÇÃO</a:t>
            </a:r>
            <a:endParaRPr lang="pt-BR" sz="1600" dirty="0"/>
          </a:p>
        </p:txBody>
      </p:sp>
      <p:sp>
        <p:nvSpPr>
          <p:cNvPr id="34" name="Fluxograma: Decisão 33"/>
          <p:cNvSpPr/>
          <p:nvPr/>
        </p:nvSpPr>
        <p:spPr>
          <a:xfrm>
            <a:off x="4426267" y="3247522"/>
            <a:ext cx="2623185" cy="1216218"/>
          </a:xfrm>
          <a:prstGeom prst="flowChartDecisi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PREPARAÇÃO</a:t>
            </a:r>
            <a:endParaRPr lang="pt-BR" sz="1600" dirty="0"/>
          </a:p>
        </p:txBody>
      </p:sp>
      <p:cxnSp>
        <p:nvCxnSpPr>
          <p:cNvPr id="36" name="Conector de seta reta 35"/>
          <p:cNvCxnSpPr>
            <a:stCxn id="30" idx="2"/>
            <a:endCxn id="37" idx="0"/>
          </p:cNvCxnSpPr>
          <p:nvPr/>
        </p:nvCxnSpPr>
        <p:spPr>
          <a:xfrm flipH="1">
            <a:off x="8463915" y="4097586"/>
            <a:ext cx="620077" cy="126297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7049452" y="5360562"/>
            <a:ext cx="2828925" cy="4914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APLICAÇÃO DO PROJETO</a:t>
            </a:r>
            <a:endParaRPr lang="pt-BR" dirty="0"/>
          </a:p>
        </p:txBody>
      </p:sp>
      <p:cxnSp>
        <p:nvCxnSpPr>
          <p:cNvPr id="42" name="Conector de seta reta 41"/>
          <p:cNvCxnSpPr/>
          <p:nvPr/>
        </p:nvCxnSpPr>
        <p:spPr>
          <a:xfrm flipH="1">
            <a:off x="6320790" y="5606305"/>
            <a:ext cx="86296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xograma: Entrada manual 42"/>
          <p:cNvSpPr/>
          <p:nvPr/>
        </p:nvSpPr>
        <p:spPr>
          <a:xfrm>
            <a:off x="5074920" y="5254743"/>
            <a:ext cx="1245870" cy="703125"/>
          </a:xfrm>
          <a:prstGeom prst="flowChartManualInpu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PROJETO CONCLUÍDO</a:t>
            </a:r>
            <a:endParaRPr lang="pt-BR" sz="1600" dirty="0"/>
          </a:p>
        </p:txBody>
      </p:sp>
      <p:cxnSp>
        <p:nvCxnSpPr>
          <p:cNvPr id="47" name="Conector de seta reta 46"/>
          <p:cNvCxnSpPr/>
          <p:nvPr/>
        </p:nvCxnSpPr>
        <p:spPr>
          <a:xfrm flipH="1" flipV="1">
            <a:off x="3846195" y="5466378"/>
            <a:ext cx="1228725" cy="1399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2566035" y="4986318"/>
            <a:ext cx="1280160" cy="96012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FIM</a:t>
            </a:r>
            <a:endParaRPr lang="pt-B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Título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</a:t>
            </a:r>
            <a:endParaRPr lang="pt-BR" dirty="0"/>
          </a:p>
        </p:txBody>
      </p:sp>
      <p:cxnSp>
        <p:nvCxnSpPr>
          <p:cNvPr id="58" name="Conector de seta reta 57"/>
          <p:cNvCxnSpPr/>
          <p:nvPr/>
        </p:nvCxnSpPr>
        <p:spPr>
          <a:xfrm>
            <a:off x="5737859" y="2654127"/>
            <a:ext cx="0" cy="59339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 OBJETIVO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38057"/>
            <a:ext cx="9905999" cy="3541714"/>
          </a:xfrm>
        </p:spPr>
        <p:txBody>
          <a:bodyPr/>
          <a:lstStyle/>
          <a:p>
            <a:r>
              <a:rPr lang="pt-BR" dirty="0"/>
              <a:t>Apresentar o equipamento necessário de acordo com o pedido do cliente suprindo todas as suas </a:t>
            </a:r>
            <a:r>
              <a:rPr lang="pt-BR" dirty="0" smtClean="0"/>
              <a:t>necessidade;</a:t>
            </a:r>
            <a:endParaRPr lang="pt-BR" dirty="0"/>
          </a:p>
          <a:p>
            <a:r>
              <a:rPr lang="pt-BR" dirty="0"/>
              <a:t>Sistema de segurança com CFTV que proporcionam uma melhor segurança para os clientes e para o contratante;</a:t>
            </a:r>
          </a:p>
          <a:p>
            <a:r>
              <a:rPr lang="pt-BR" dirty="0" smtClean="0"/>
              <a:t>Infraestrutura </a:t>
            </a:r>
            <a:r>
              <a:rPr lang="pt-BR" dirty="0"/>
              <a:t>adequada para evitar situações que possam representar um risco à integridade do evento.</a:t>
            </a:r>
          </a:p>
        </p:txBody>
      </p:sp>
    </p:spTree>
    <p:extLst>
      <p:ext uri="{BB962C8B-B14F-4D97-AF65-F5344CB8AC3E}">
        <p14:creationId xmlns:p14="http://schemas.microsoft.com/office/powerpoint/2010/main" val="30380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4575" y="113353"/>
            <a:ext cx="4662344" cy="1478570"/>
          </a:xfrm>
        </p:spPr>
        <p:txBody>
          <a:bodyPr/>
          <a:lstStyle/>
          <a:p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equipamentos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40" y="4097228"/>
            <a:ext cx="3825240" cy="2151698"/>
          </a:xfrm>
        </p:spPr>
      </p:pic>
      <p:sp>
        <p:nvSpPr>
          <p:cNvPr id="20" name="CaixaDeTexto 19"/>
          <p:cNvSpPr txBox="1"/>
          <p:nvPr/>
        </p:nvSpPr>
        <p:spPr>
          <a:xfrm>
            <a:off x="1151252" y="1595076"/>
            <a:ext cx="7752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9 Câmeras </a:t>
            </a:r>
            <a:r>
              <a:rPr lang="pt-BR" dirty="0" err="1" smtClean="0"/>
              <a:t>Full</a:t>
            </a:r>
            <a:r>
              <a:rPr lang="pt-BR" dirty="0" smtClean="0"/>
              <a:t> HD 1080p 20m Infravermelho de Visão Noturna + Fonte, Cabos e Acessórios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Switch 16 Portas TP-Link Gigabit 10/100/1000 Mbps Rack/Desk - TL-SG1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Nobreak TX </a:t>
            </a:r>
            <a:r>
              <a:rPr lang="pt-BR" dirty="0" err="1" smtClean="0"/>
              <a:t>Shara</a:t>
            </a:r>
            <a:r>
              <a:rPr lang="pt-BR" dirty="0" smtClean="0"/>
              <a:t> UPS Professional (15 unidades)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30 computadores de alta qualidade (5 reservas)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Kit PDV Completo (inclui leitores de código de barras; impressoras e gavetas)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Gerador Honda EP2500CX à Gasolina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Balcões de Caixa (x25)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Microsoft Windows Server 2019 Essentials 64 Bits G3S-01294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Servidor Rack Dell R540 Intel Xeon Silver 4210 16Gb 2X960Gb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Modem Roteador D-Link DSL-2740E 300Mbps 4 Portas 2 Antenas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Mikrotik</a:t>
            </a:r>
            <a:r>
              <a:rPr lang="pt-BR" dirty="0" smtClean="0"/>
              <a:t> </a:t>
            </a:r>
            <a:r>
              <a:rPr lang="pt-BR" dirty="0" err="1" smtClean="0"/>
              <a:t>Routerboard</a:t>
            </a:r>
            <a:r>
              <a:rPr lang="pt-BR" dirty="0" smtClean="0"/>
              <a:t> RB4011IGS + 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Cabo LAN Furukawa CAT 5E CMX Azul </a:t>
            </a:r>
            <a:r>
              <a:rPr lang="pt-BR" dirty="0" err="1" smtClean="0"/>
              <a:t>Soho</a:t>
            </a:r>
            <a:r>
              <a:rPr lang="pt-BR" dirty="0" smtClean="0"/>
              <a:t> Plus 305m – 1 caixas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Rack 19" Para Parede 6U x 470mm Com Porta Frontal Acrílica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20" y="-2564"/>
            <a:ext cx="3446493" cy="27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Kit 4</a:t>
            </a:r>
            <a:r>
              <a:rPr lang="pt-BR" b="1" dirty="0" smtClean="0"/>
              <a:t> </a:t>
            </a:r>
            <a:r>
              <a:rPr lang="pt-BR" b="1" dirty="0"/>
              <a:t>Câmeras DE SEGURANÇA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95013" y="2097088"/>
            <a:ext cx="7400925" cy="2517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Principais </a:t>
            </a:r>
            <a:r>
              <a:rPr lang="pt-BR" sz="1600" dirty="0"/>
              <a:t>Características:</a:t>
            </a:r>
          </a:p>
          <a:p>
            <a:r>
              <a:rPr lang="pt-BR" sz="1600" dirty="0"/>
              <a:t>L</a:t>
            </a:r>
            <a:r>
              <a:rPr lang="pt-BR" sz="1600" dirty="0" smtClean="0"/>
              <a:t>ivre </a:t>
            </a:r>
            <a:r>
              <a:rPr lang="pt-BR" sz="1600" dirty="0"/>
              <a:t>de problemas de fiação de longa </a:t>
            </a:r>
            <a:r>
              <a:rPr lang="pt-BR" sz="1600" dirty="0" smtClean="0"/>
              <a:t>distância</a:t>
            </a:r>
          </a:p>
          <a:p>
            <a:r>
              <a:rPr lang="pt-BR" sz="1600" dirty="0"/>
              <a:t>Acesso remoto &amp; Detecção de </a:t>
            </a:r>
            <a:r>
              <a:rPr lang="pt-BR" sz="1600" dirty="0" smtClean="0"/>
              <a:t>Movimento</a:t>
            </a:r>
          </a:p>
          <a:p>
            <a:r>
              <a:rPr lang="pt-BR" sz="1600" dirty="0" smtClean="0"/>
              <a:t>Suporte </a:t>
            </a:r>
            <a:r>
              <a:rPr lang="pt-BR" sz="1600" dirty="0"/>
              <a:t>a múltiplos idiomas: Inglês, Russo, Japonês, Espanhol, Alemão, Português, </a:t>
            </a:r>
            <a:r>
              <a:rPr lang="pt-BR" sz="1600" dirty="0" smtClean="0"/>
              <a:t>francês</a:t>
            </a:r>
            <a:r>
              <a:rPr lang="pt-BR" sz="1600" dirty="0"/>
              <a:t>.</a:t>
            </a:r>
          </a:p>
          <a:p>
            <a:endParaRPr lang="pt-BR" sz="1600" dirty="0" smtClean="0"/>
          </a:p>
        </p:txBody>
      </p:sp>
      <p:pic>
        <p:nvPicPr>
          <p:cNvPr id="2052" name="Picture 4" descr="Best Online Store of Wireless Security System - Security Camera System -  ZO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16" y="1601655"/>
            <a:ext cx="3852988" cy="351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577590" y="5223510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TOTAL: R$5.400,00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210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6104" y="135082"/>
            <a:ext cx="9905998" cy="980758"/>
          </a:xfrm>
        </p:spPr>
        <p:txBody>
          <a:bodyPr/>
          <a:lstStyle/>
          <a:p>
            <a:r>
              <a:rPr lang="pt-BR" b="1" dirty="0"/>
              <a:t>Gerador Honda EP2500CX à Gasolina</a:t>
            </a:r>
          </a:p>
        </p:txBody>
      </p:sp>
      <p:pic>
        <p:nvPicPr>
          <p:cNvPr id="4" name="Picture 2" descr="Categoria Geradores | Produtos de Forç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5" y="1115840"/>
            <a:ext cx="5329212" cy="340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266104" y="4152178"/>
            <a:ext cx="5820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Potência máxima	</a:t>
            </a:r>
            <a:r>
              <a:rPr lang="pt-BR" dirty="0" smtClean="0"/>
              <a:t> 2500W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Potência nominal	</a:t>
            </a:r>
            <a:r>
              <a:rPr lang="pt-BR" dirty="0" smtClean="0"/>
              <a:t> 2300W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Capacidade do tanque de </a:t>
            </a:r>
            <a:r>
              <a:rPr lang="pt-BR" dirty="0" smtClean="0"/>
              <a:t>combustível 14L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Voltímetro	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Medidor </a:t>
            </a:r>
            <a:r>
              <a:rPr lang="pt-BR" dirty="0"/>
              <a:t>de Combustível	</a:t>
            </a:r>
            <a:endParaRPr lang="pt-BR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5226627" y="1808019"/>
            <a:ext cx="5777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Caso </a:t>
            </a:r>
            <a:r>
              <a:rPr lang="pt-BR" dirty="0"/>
              <a:t>ocorra uma queda de energia, garantiremos o funcionamento do evento através da instalação de um gerador de energia reserva, assim evitando que o fluxo do negócio seja impactado de forma negativa.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176496" y="3534096"/>
            <a:ext cx="241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Preço: </a:t>
            </a:r>
            <a:r>
              <a:rPr lang="pt-BR" b="1" dirty="0"/>
              <a:t>R$ 7.640,62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74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5723" y="0"/>
            <a:ext cx="4070667" cy="1478570"/>
          </a:xfrm>
        </p:spPr>
        <p:txBody>
          <a:bodyPr/>
          <a:lstStyle/>
          <a:p>
            <a:r>
              <a:rPr lang="pt-BR" dirty="0" smtClean="0"/>
              <a:t>SERVIDOR DELL</a:t>
            </a:r>
            <a:endParaRPr lang="pt-BR" dirty="0"/>
          </a:p>
        </p:txBody>
      </p:sp>
      <p:pic>
        <p:nvPicPr>
          <p:cNvPr id="2058" name="Picture 10" descr="Workstation em rack Precision 7920 com processador Intel Xeon | Dell Bras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715" y="-273244"/>
            <a:ext cx="4599305" cy="322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515745" y="3227582"/>
            <a:ext cx="69395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Processador: Intel Xeon Silver 4210 2.2G, 13.75M Cache, Turbo, HT (85W) DDR4-2400;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Memoria </a:t>
            </a:r>
            <a:r>
              <a:rPr lang="pt-BR" dirty="0" err="1" smtClean="0"/>
              <a:t>Ram</a:t>
            </a:r>
            <a:r>
              <a:rPr lang="pt-BR" dirty="0" smtClean="0"/>
              <a:t>: 2x 16GB RDIMM, 2666MT/s, Dual </a:t>
            </a:r>
            <a:r>
              <a:rPr lang="pt-BR" dirty="0" err="1" smtClean="0"/>
              <a:t>Rank</a:t>
            </a:r>
            <a:r>
              <a:rPr lang="pt-BR" dirty="0" smtClean="0"/>
              <a:t>, com suporte ate 16 pentes de memoria;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Disco: 2x 960GB SSD Mix Use SATA de 6Gbps;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Controladora: Controladora PERC H730P+ RAID, 2GB de Cache;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Interface de Rede: Placa de rede On-Board Dual </a:t>
            </a:r>
            <a:r>
              <a:rPr lang="pt-BR" dirty="0" err="1" smtClean="0"/>
              <a:t>Port</a:t>
            </a:r>
            <a:r>
              <a:rPr lang="pt-BR" dirty="0" smtClean="0"/>
              <a:t> de 1GbE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Intel Ethernet I350 DP 1Gb Server </a:t>
            </a:r>
            <a:r>
              <a:rPr lang="pt-BR" dirty="0" err="1" smtClean="0"/>
              <a:t>Adapter</a:t>
            </a:r>
            <a:r>
              <a:rPr lang="pt-BR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Alimentação: 2x Fonte de energia (1+1) Dual, Hot-</a:t>
            </a:r>
            <a:r>
              <a:rPr lang="pt-BR" dirty="0" err="1" smtClean="0"/>
              <a:t>Plug</a:t>
            </a:r>
            <a:r>
              <a:rPr lang="pt-BR" dirty="0" smtClean="0"/>
              <a:t>, 750w;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Gabinete: Formato: rack 2U;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909560" y="1897380"/>
            <a:ext cx="259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Preço: R</a:t>
            </a:r>
            <a:r>
              <a:rPr lang="pt-BR" dirty="0"/>
              <a:t>$ 23.380,00</a:t>
            </a:r>
          </a:p>
        </p:txBody>
      </p:sp>
    </p:spTree>
    <p:extLst>
      <p:ext uri="{BB962C8B-B14F-4D97-AF65-F5344CB8AC3E}">
        <p14:creationId xmlns:p14="http://schemas.microsoft.com/office/powerpoint/2010/main" val="241115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2883" y="412778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/>
              <a:t>Switch 16 </a:t>
            </a:r>
            <a:r>
              <a:rPr lang="en-US" sz="3200" dirty="0" err="1"/>
              <a:t>Portas</a:t>
            </a:r>
            <a:r>
              <a:rPr lang="en-US" sz="3200" dirty="0"/>
              <a:t> TP-Link </a:t>
            </a:r>
            <a:r>
              <a:rPr lang="en-US" sz="3200" dirty="0" smtClean="0"/>
              <a:t>Gigabit (X2)</a:t>
            </a:r>
            <a:endParaRPr lang="pt-BR" sz="3200" dirty="0"/>
          </a:p>
        </p:txBody>
      </p:sp>
      <p:pic>
        <p:nvPicPr>
          <p:cNvPr id="3074" name="Picture 2" descr="Switch 16 Portas Gigabite TP-Link TL-SG1016D Velocidade 10/100/1000 Mbps -  na Tudo Forte | Câmera, DVR, Stand Alone, Segurança e Mais 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02" y="1165259"/>
            <a:ext cx="4376057" cy="30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278573" y="2297430"/>
            <a:ext cx="8368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Marca: TP-Link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Modelo: TL-SG1016D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388870" y="4549676"/>
            <a:ext cx="6942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Capacidade de Comutação: 32 </a:t>
            </a:r>
            <a:r>
              <a:rPr lang="pt-BR" dirty="0" err="1"/>
              <a:t>Gbps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Taxa de Encaminhamento de Pacotes: 23.8 </a:t>
            </a:r>
            <a:r>
              <a:rPr lang="pt-BR" dirty="0" err="1"/>
              <a:t>Mpps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Tabela de Endereços MAC: 8K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Jumbo Frame: 10KB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Tecnologia Green: Tecnologias energéticas eficientes e inovadoras economizam até 15% de energia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Método de Transferência: Armazena e Encaminha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392180" y="4235132"/>
            <a:ext cx="413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Desempenho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835390" y="3623310"/>
            <a:ext cx="229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Preço: </a:t>
            </a:r>
            <a:r>
              <a:rPr lang="pt-BR" dirty="0"/>
              <a:t>R$ </a:t>
            </a:r>
            <a:r>
              <a:rPr lang="pt-BR" dirty="0" smtClean="0"/>
              <a:t>950,00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51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4303" y="270479"/>
            <a:ext cx="9905998" cy="1478570"/>
          </a:xfrm>
        </p:spPr>
        <p:txBody>
          <a:bodyPr/>
          <a:lstStyle/>
          <a:p>
            <a:r>
              <a:rPr lang="pt-BR" dirty="0"/>
              <a:t>Cabo LAN Furukawa CAT 5E CMX Azul </a:t>
            </a:r>
            <a:r>
              <a:rPr lang="pt-BR" dirty="0" err="1"/>
              <a:t>Soho</a:t>
            </a:r>
            <a:r>
              <a:rPr lang="pt-BR" dirty="0"/>
              <a:t> Plus 305m – 1 caixas</a:t>
            </a:r>
          </a:p>
        </p:txBody>
      </p:sp>
      <p:pic>
        <p:nvPicPr>
          <p:cNvPr id="1026" name="Picture 2" descr="Krista Tecnologia e Requinte | Soluções de redes e infraestrutura |  Fechaduras eletrônicas | FURUKAWA | Caixa de Cabo UTP Furukawa Multilan 4  Pares CAT.5E CMX | FURUKAW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811" y="1357803"/>
            <a:ext cx="3161876" cy="271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T5E UTP 20M Cable @ Matrix Computer Wareh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25" y="3024505"/>
            <a:ext cx="3239135" cy="323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668780" y="2205990"/>
            <a:ext cx="531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 Pode ser utilizado com os seguintes padrões atuais de redes citados abaixo:</a:t>
            </a:r>
            <a:br>
              <a:rPr lang="pt-BR" dirty="0"/>
            </a:br>
            <a:r>
              <a:rPr lang="pt-BR" dirty="0"/>
              <a:t>- a. ATM -155 (UTP), AF-PHY-OO15.000 y AF-PHY-0018.000, 155/51/25 Mbps</a:t>
            </a:r>
            <a:br>
              <a:rPr lang="pt-BR" dirty="0"/>
            </a:br>
            <a:r>
              <a:rPr lang="pt-BR" dirty="0"/>
              <a:t>- b. TP-PMD , ANSI X3T9.5, 100 Mbps</a:t>
            </a:r>
            <a:br>
              <a:rPr lang="pt-BR" dirty="0"/>
            </a:br>
            <a:r>
              <a:rPr lang="pt-BR" dirty="0"/>
              <a:t>- c. GIGABIT ETHERNET, IEEE 802.3z, 1000 Mbps</a:t>
            </a:r>
            <a:br>
              <a:rPr lang="pt-BR" dirty="0"/>
            </a:br>
            <a:r>
              <a:rPr lang="pt-BR" dirty="0"/>
              <a:t>- d. 100BASE-TX, IEEE 802.3u, 100 Mbps</a:t>
            </a:r>
            <a:br>
              <a:rPr lang="pt-BR" dirty="0"/>
            </a:br>
            <a:r>
              <a:rPr lang="pt-BR" dirty="0"/>
              <a:t>- e. 100BASE-T4, IEEE 802.3u ,100 Mbps</a:t>
            </a:r>
            <a:br>
              <a:rPr lang="pt-BR" dirty="0"/>
            </a:br>
            <a:r>
              <a:rPr lang="pt-BR" dirty="0"/>
              <a:t>- f. 100vg-AnyLAN, IEEE802.12, 100 Mbps</a:t>
            </a:r>
            <a:br>
              <a:rPr lang="pt-BR" dirty="0"/>
            </a:br>
            <a:r>
              <a:rPr lang="pt-BR" dirty="0"/>
              <a:t>- g. 10BASE-T , IEEE802.3, 10 Mbps</a:t>
            </a:r>
            <a:br>
              <a:rPr lang="pt-BR" dirty="0"/>
            </a:br>
            <a:r>
              <a:rPr lang="pt-BR" dirty="0"/>
              <a:t>- h. TOKEN RING, IEEE802.5 , 4/16 Mbps</a:t>
            </a:r>
            <a:br>
              <a:rPr lang="pt-BR" dirty="0"/>
            </a:br>
            <a:r>
              <a:rPr lang="pt-BR" dirty="0"/>
              <a:t>- i. 3X-AS400, IBM, 10 Mbps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192966" y="3914150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Preço: </a:t>
            </a:r>
            <a:r>
              <a:rPr lang="pt-BR" dirty="0"/>
              <a:t>R$ 430,00</a:t>
            </a:r>
          </a:p>
        </p:txBody>
      </p:sp>
    </p:spTree>
    <p:extLst>
      <p:ext uri="{BB962C8B-B14F-4D97-AF65-F5344CB8AC3E}">
        <p14:creationId xmlns:p14="http://schemas.microsoft.com/office/powerpoint/2010/main" val="2122209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603</TotalTime>
  <Words>781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Berlin Sans FB Demi</vt:lpstr>
      <vt:lpstr>Trebuchet MS</vt:lpstr>
      <vt:lpstr>Tw Cen MT</vt:lpstr>
      <vt:lpstr>Circuito</vt:lpstr>
      <vt:lpstr>Apresentação do PowerPoint</vt:lpstr>
      <vt:lpstr>diagrama</vt:lpstr>
      <vt:lpstr>O OBJETIVO</vt:lpstr>
      <vt:lpstr>equipamentos</vt:lpstr>
      <vt:lpstr>Kit 4 Câmeras DE SEGURANÇA </vt:lpstr>
      <vt:lpstr>Gerador Honda EP2500CX à Gasolina</vt:lpstr>
      <vt:lpstr>SERVIDOR DELL</vt:lpstr>
      <vt:lpstr>Switch 16 Portas TP-Link Gigabit (X2)</vt:lpstr>
      <vt:lpstr>Cabo LAN Furukawa CAT 5E CMX Azul Soho Plus 305m – 1 caixas</vt:lpstr>
      <vt:lpstr>Computadores de 9°Geração (X30) </vt:lpstr>
      <vt:lpstr>ORÇAMENTO</vt:lpstr>
      <vt:lpstr>Gerenciamento de riscos</vt:lpstr>
      <vt:lpstr>Gerenciamento de qualidade </vt:lpstr>
      <vt:lpstr>Métricas de qualidade </vt:lpstr>
      <vt:lpstr>PLANTA BAIXA</vt:lpstr>
      <vt:lpstr>VERSÃO 3d</vt:lpstr>
      <vt:lpstr>TOPOLOGIA de rede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Lhuiky Souza</dc:creator>
  <cp:lastModifiedBy>Lhuiky Souza</cp:lastModifiedBy>
  <cp:revision>47</cp:revision>
  <dcterms:created xsi:type="dcterms:W3CDTF">2020-08-06T18:34:12Z</dcterms:created>
  <dcterms:modified xsi:type="dcterms:W3CDTF">2020-08-07T21:30:25Z</dcterms:modified>
</cp:coreProperties>
</file>