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4"/>
    <p:restoredTop sz="94699"/>
  </p:normalViewPr>
  <p:slideViewPr>
    <p:cSldViewPr snapToGrid="0">
      <p:cViewPr>
        <p:scale>
          <a:sx n="142" d="100"/>
          <a:sy n="142" d="100"/>
        </p:scale>
        <p:origin x="52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61D3-DCF5-A7CA-A7F7-76707708F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A46BC0-4EE3-BDC6-9F18-23C82449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EDD38-AA00-982E-461D-DEB40101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5E674-4F82-8840-C2BA-7CEFCFA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94D57B-73E2-5E93-581F-54DD9A8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B2775-2A96-32F8-8768-5355F0E0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C542A6-2BF5-EC3C-1516-B434C1E3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95545-699A-A8A3-5425-EF1A2E12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3614E-2605-9BCB-A9DE-C83E2B0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D0F8A-1205-D4F5-617A-39726ADE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03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2F7C6E-0EF6-2C67-64AF-38C009A4A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8898D2-C787-6A19-DC8D-468D240D6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0B299E-9D35-C549-50CE-E0E09165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4D1F5-697F-316C-478C-9A0D4262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27748-2700-B093-C5CE-041DBF3E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1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C6108-B836-CA50-D170-C9A198C2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4BF5D-59DF-77DA-DEBC-514384832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83D51-82D3-8A16-0ABA-073CCBE0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81E87-6371-32D9-8603-22972EF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1CBAC3-31F7-8761-5142-58BC094F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F3E2F-4DCB-2ED6-2A70-DD94D590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D5F44-EC13-B8D8-73EC-C4E580F3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729CFD-86F7-2F4C-5DAF-366C1AE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0F6654-43C5-D127-1735-9EAFB01E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DF56F-4D64-BBF0-5225-2A79A26C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9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21A04-6BD6-3DED-FE32-E6CEA34B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48316-095D-70D7-B8EF-8B3B8AE75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7DD49-5B0A-6440-A33E-A0ACC7FED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3B2F3B-F3DE-A3AD-4950-5E11E5AA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A490A5-72A2-0464-F993-E0773C1F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7B777-BBD5-A341-D496-1CEA8C86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3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45C69-0706-B13F-EA7D-318A2F8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6A318C-6091-B6A0-ACE6-BEF66102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C899E3-D0D9-C939-A51D-F6109F96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8CCE53-AE9E-4479-80F9-B6D2BDDB1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983B75-CAD6-0605-6CA4-3E41644B4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7B7B5-977D-C953-AD00-E07A73C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AA5FC8-A8E8-2AA9-A40E-73E3F653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F0A2AA-DD9F-C4F7-CDC7-6F76E61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75760-CB6D-A1E6-43E1-AD7945B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EF43E1-5BC7-42FE-B8A3-09D34E41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5296AA-2160-EDFD-61DE-02A1323E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6B3B91-3320-55C6-DC3E-31EEA08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641B62-FC74-507D-486D-3A5986B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954D1B-99B0-5A7F-AE62-F29289B5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B03BCC-DE71-6E30-7F85-23B2A53C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54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FC7B4-86B6-AE69-3B77-13FAB4F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758AB-DD9E-65C1-1808-2B3FE5FA6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1F1E5-BA04-7C65-A15A-85E9F2244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6760E1-FAF2-35E9-2539-FD6565CA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D8B71B-778C-D1EB-49CA-1859A8F9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61AE3-8138-7B82-0C75-130492D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4FB47-2309-F041-39EC-AA59B95B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E742F0-8F69-58F2-7499-18894BA38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884E0-FC26-41C7-2BCD-5DA7E58E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79524F-DB6C-EBDC-9E07-3DAB7178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7E2CD-DED9-E080-D6E9-A40CE558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48D72-BD00-DFD1-A4E6-5753CFF5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4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1676E-4634-951D-573F-DDCDF05B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4092B-84DD-9CA0-2B78-589284700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D3914-52F5-EE87-8E00-5DA4FA72D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1CA3-D301-3D4F-8336-9E6D455E2024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ABFD9-92E4-C2EA-1846-8FD6D2610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E6B9C-7ECF-3B7F-A89A-1AE770FD6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F66DF-1D09-454D-AB57-915151992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91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A5E08-F821-A076-B9B5-1A4AC5A9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Формирование стратегии крупного агрегатора такси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4A0A0B-F786-EA7E-082C-C9A2C304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7459"/>
            <a:ext cx="9144000" cy="941293"/>
          </a:xfrm>
        </p:spPr>
        <p:txBody>
          <a:bodyPr>
            <a:normAutofit/>
          </a:bodyPr>
          <a:lstStyle/>
          <a:p>
            <a:r>
              <a:rPr lang="ru-RU" dirty="0"/>
              <a:t>Евсюков Игорь Валерьевич</a:t>
            </a:r>
          </a:p>
          <a:p>
            <a:r>
              <a:rPr lang="ru-RU" dirty="0"/>
              <a:t>29.06.2025</a:t>
            </a:r>
          </a:p>
        </p:txBody>
      </p:sp>
    </p:spTree>
    <p:extLst>
      <p:ext uri="{BB962C8B-B14F-4D97-AF65-F5344CB8AC3E}">
        <p14:creationId xmlns:p14="http://schemas.microsoft.com/office/powerpoint/2010/main" val="19751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16C23-6DB3-4D41-329E-90023F1D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Прогноз количества смертей для 25</a:t>
            </a:r>
            <a:r>
              <a:rPr lang="en-US" dirty="0"/>
              <a:t>,</a:t>
            </a:r>
            <a:r>
              <a:rPr lang="ru-RU" dirty="0"/>
              <a:t>000</a:t>
            </a:r>
            <a:r>
              <a:rPr lang="en-US" dirty="0"/>
              <a:t>,</a:t>
            </a:r>
            <a:r>
              <a:rPr lang="ru-RU" dirty="0"/>
              <a:t>000 случаев заражений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A1DEAF-9323-4C8E-0372-E0A78847B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6525" y="1658512"/>
            <a:ext cx="7236205" cy="4924886"/>
          </a:xfr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EED530D-3FCB-FBF7-D682-B73162639928}"/>
              </a:ext>
            </a:extLst>
          </p:cNvPr>
          <p:cNvCxnSpPr>
            <a:cxnSpLocks/>
          </p:cNvCxnSpPr>
          <p:nvPr/>
        </p:nvCxnSpPr>
        <p:spPr>
          <a:xfrm flipV="1">
            <a:off x="5967334" y="2241176"/>
            <a:ext cx="5390949" cy="35024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6AF071-9AB6-31B5-3556-6793A1B80AF8}"/>
              </a:ext>
            </a:extLst>
          </p:cNvPr>
          <p:cNvSpPr txBox="1"/>
          <p:nvPr/>
        </p:nvSpPr>
        <p:spPr>
          <a:xfrm>
            <a:off x="277907" y="2438134"/>
            <a:ext cx="41310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Модель предсказывает 582420 смертей для 25.000.000 случаев заражений, то есть примерно 2,33% заражённых могут умереть.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46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437EC-0CDF-BBE1-5C76-18725368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Количество поездок такси по классам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13DD7D2-7148-67BB-C8A1-2E9FD0BEF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865830"/>
              </p:ext>
            </p:extLst>
          </p:nvPr>
        </p:nvGraphicFramePr>
        <p:xfrm>
          <a:off x="730623" y="1999129"/>
          <a:ext cx="1051559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65">
                  <a:extLst>
                    <a:ext uri="{9D8B030D-6E8A-4147-A177-3AD203B41FA5}">
                      <a16:colId xmlns:a16="http://schemas.microsoft.com/office/drawing/2014/main" val="2948758158"/>
                    </a:ext>
                  </a:extLst>
                </a:gridCol>
                <a:gridCol w="4634753">
                  <a:extLst>
                    <a:ext uri="{9D8B030D-6E8A-4147-A177-3AD203B41FA5}">
                      <a16:colId xmlns:a16="http://schemas.microsoft.com/office/drawing/2014/main" val="135433822"/>
                    </a:ext>
                  </a:extLst>
                </a:gridCol>
                <a:gridCol w="4424079">
                  <a:extLst>
                    <a:ext uri="{9D8B030D-6E8A-4147-A177-3AD203B41FA5}">
                      <a16:colId xmlns:a16="http://schemas.microsoft.com/office/drawing/2014/main" val="3527408363"/>
                    </a:ext>
                  </a:extLst>
                </a:gridCol>
              </a:tblGrid>
              <a:tr h="260089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Класс такси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записей в базе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Количество состоявшихся поездок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8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Economy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8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2400" dirty="0" err="1"/>
                        <a:t>Premiu</a:t>
                      </a:r>
                      <a:r>
                        <a:rPr lang="en-US" sz="2400" dirty="0"/>
                        <a:t>m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69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Comfort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62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2400" dirty="0"/>
                        <a:t>Delivery 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364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0BC382-8DAA-2BFC-E6B5-99DDB09FF601}"/>
              </a:ext>
            </a:extLst>
          </p:cNvPr>
          <p:cNvSpPr txBox="1"/>
          <p:nvPr/>
        </p:nvSpPr>
        <p:spPr>
          <a:xfrm>
            <a:off x="1622611" y="5544235"/>
            <a:ext cx="8946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Чем выше класс такси, тем больше совершенных поездок.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785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813B-B476-7DCA-74E0-5B8530FC9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F5456-571C-961D-B251-52FC028F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Распределение дистанций поездок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5C4A2-AE2A-E42B-342A-E7BA539C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6626"/>
            <a:ext cx="77724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0E5F6-08F1-24D3-482E-D9E80AC2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994A9-CBDD-F330-B641-DA35EA80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970616"/>
          </a:xfrm>
        </p:spPr>
        <p:txBody>
          <a:bodyPr/>
          <a:lstStyle/>
          <a:p>
            <a:pPr algn="ctr"/>
            <a:r>
              <a:rPr lang="ru-RU" dirty="0"/>
              <a:t>Распределение дистанций поездок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C5CBA7-2887-99F0-727F-1DA10982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7483"/>
            <a:ext cx="7772400" cy="4138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5E04C7-F642-0B38-5634-02B37E383E99}"/>
              </a:ext>
            </a:extLst>
          </p:cNvPr>
          <p:cNvSpPr txBox="1"/>
          <p:nvPr/>
        </p:nvSpPr>
        <p:spPr>
          <a:xfrm>
            <a:off x="838200" y="5504348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1) Большинство поездок совершаются на короткие дистанции.</a:t>
            </a:r>
          </a:p>
          <a:p>
            <a:pPr algn="l"/>
            <a:r>
              <a:rPr lang="ru-R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2) Дистанция поездки не влияет на её отмену.</a:t>
            </a:r>
          </a:p>
        </p:txBody>
      </p:sp>
    </p:spTree>
    <p:extLst>
      <p:ext uri="{BB962C8B-B14F-4D97-AF65-F5344CB8AC3E}">
        <p14:creationId xmlns:p14="http://schemas.microsoft.com/office/powerpoint/2010/main" val="4036053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54BC6-D448-CFA5-7FBB-C8A7F1CF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Распределения дистанций поездок, по каждому классу такси в отдельности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5FF0A-AD34-ACE6-7F79-C3F04477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8" y="1237130"/>
            <a:ext cx="7772400" cy="551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82759-A4B7-BF00-F1CC-8C1F7F44BCEF}"/>
              </a:ext>
            </a:extLst>
          </p:cNvPr>
          <p:cNvSpPr txBox="1"/>
          <p:nvPr/>
        </p:nvSpPr>
        <p:spPr>
          <a:xfrm>
            <a:off x="8054788" y="2052410"/>
            <a:ext cx="41372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000000"/>
                </a:solidFill>
                <a:latin typeface="Helvetica Neue" panose="02000503000000020004" pitchFamily="2" charset="0"/>
              </a:rPr>
              <a:t>1) 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Для эконом-класса и премиум-класса распределение смещено в сторону коротких поездок.</a:t>
            </a:r>
          </a:p>
          <a:p>
            <a:pPr marL="342900" indent="-342900" algn="l">
              <a:buAutoNum type="arabicParenR"/>
            </a:pP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2) В дальних поездках чаще заказывают комфорт-класс.</a:t>
            </a:r>
          </a:p>
          <a:p>
            <a:pPr algn="l">
              <a:buNone/>
            </a:pPr>
            <a:endParaRPr lang="ru-R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3) Распределение поездок эконом-класса имеет явную левостороннюю асимметрию, как и распределение комфорт-класса, при этом у последнего более высокое среднее значение дистанции. </a:t>
            </a:r>
          </a:p>
        </p:txBody>
      </p:sp>
    </p:spTree>
    <p:extLst>
      <p:ext uri="{BB962C8B-B14F-4D97-AF65-F5344CB8AC3E}">
        <p14:creationId xmlns:p14="http://schemas.microsoft.com/office/powerpoint/2010/main" val="39323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19C6-1E83-50FB-662E-3C8741F7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52" y="737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Пересечение интервалов дистанций эконом- и комфорт-классов 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4BE300-AB89-3669-A855-4FA918F6F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652" y="1399273"/>
            <a:ext cx="7274502" cy="45099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8D0963-115D-918D-C401-2415FAF461EC}"/>
              </a:ext>
            </a:extLst>
          </p:cNvPr>
          <p:cNvSpPr txBox="1"/>
          <p:nvPr/>
        </p:nvSpPr>
        <p:spPr>
          <a:xfrm>
            <a:off x="277905" y="2882153"/>
            <a:ext cx="409274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Р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аспределения дистанций для эконом- и комфорт-классов имеют большую область пересечения, но комфорт-класс статистически значимо предпочитают заказывать для более длительных поездок.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E4BB1-8AB6-AE0F-1CAA-65EE71F12536}"/>
              </a:ext>
            </a:extLst>
          </p:cNvPr>
          <p:cNvSpPr txBox="1"/>
          <p:nvPr/>
        </p:nvSpPr>
        <p:spPr>
          <a:xfrm>
            <a:off x="5235388" y="59969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Средняя дистанция эконом-класса: 26.28309799999998 Средняя дистанция комфорт-класса: 29.758915999999985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A75BE-001F-9BC6-D780-CE56758B2D19}"/>
              </a:ext>
            </a:extLst>
          </p:cNvPr>
          <p:cNvSpPr txBox="1"/>
          <p:nvPr/>
        </p:nvSpPr>
        <p:spPr>
          <a:xfrm>
            <a:off x="488934" y="1678158"/>
            <a:ext cx="3881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T-statistic: -3.1706426042389815 </a:t>
            </a:r>
            <a:endParaRPr lang="ru-RU" dirty="0"/>
          </a:p>
          <a:p>
            <a:r>
              <a:rPr lang="en" dirty="0"/>
              <a:t>P-value: 0.0015673809987275479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74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568F7-64BA-A0AC-E780-3E878297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185830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Обобщающие 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9213B-D9D3-A8E1-8738-298D3D5B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Клиенты, вызывающие такси премиум класса значительно реже отказываются от поездки.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Дистанция поездки не </a:t>
            </a:r>
            <a:r>
              <a:rPr lang="ru-RU" dirty="0" err="1"/>
              <a:t>вияет</a:t>
            </a:r>
            <a:r>
              <a:rPr lang="ru-RU" dirty="0"/>
              <a:t> на отказ клиента.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Комфорт-класс используется для более дальних поездок чаще, чем эконом.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Клиенты, </a:t>
            </a:r>
            <a:r>
              <a:rPr lang="ru-RU" dirty="0" err="1"/>
              <a:t>используещие</a:t>
            </a:r>
            <a:r>
              <a:rPr lang="ru-RU" dirty="0"/>
              <a:t> такси в качестве доставки значительно реже отказываются от заказа, чем клиенты, вызывающие эконом и комфорт класс.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28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44E17-256E-2661-2EE7-58598F85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831"/>
            <a:ext cx="10515600" cy="952687"/>
          </a:xfrm>
        </p:spPr>
        <p:txBody>
          <a:bodyPr>
            <a:normAutofit/>
          </a:bodyPr>
          <a:lstStyle/>
          <a:p>
            <a:r>
              <a:rPr lang="ru-RU" dirty="0"/>
              <a:t>Рекомендации: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CBE46-E479-4662-B09F-7CD39FD1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29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1) Добавить класс комфорт+, что должно стать более </a:t>
            </a:r>
            <a:r>
              <a:rPr lang="ru-RU" sz="2400" dirty="0" err="1"/>
              <a:t>пирвлекательным</a:t>
            </a:r>
            <a:r>
              <a:rPr lang="ru-RU" sz="2400" dirty="0"/>
              <a:t> для большего числа водителей.</a:t>
            </a:r>
          </a:p>
          <a:p>
            <a:pPr marL="0" indent="0">
              <a:buNone/>
            </a:pPr>
            <a:r>
              <a:rPr lang="ru-RU" sz="2400" dirty="0"/>
              <a:t>2) Уменьшить количество автомобилей эконом класса для поездок с пассажирами. Таким образом спрос на эконом вырастет, что </a:t>
            </a:r>
            <a:r>
              <a:rPr lang="ru-RU" sz="2400" dirty="0" err="1"/>
              <a:t>повлият</a:t>
            </a:r>
            <a:r>
              <a:rPr lang="ru-RU" sz="2400" dirty="0"/>
              <a:t> на его цену. Это, в свою очередь, спровоцирует повышенный спрос на комфорт и комфорт+, которых согласно п. 1 должно стать больше.</a:t>
            </a:r>
          </a:p>
          <a:p>
            <a:pPr marL="0" indent="0">
              <a:buNone/>
            </a:pPr>
            <a:r>
              <a:rPr lang="ru-RU" sz="2400" dirty="0"/>
              <a:t>3) Использовать автомобили эконом класса для доставки.</a:t>
            </a:r>
          </a:p>
          <a:p>
            <a:pPr marL="0" indent="0">
              <a:buNone/>
            </a:pPr>
            <a:r>
              <a:rPr lang="ru-RU" sz="2400" dirty="0"/>
              <a:t>4) Уменьшить разницу в цене на эконом и комфорт (а может быть даже комфорт+) классы для дальних поездок.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75219-7583-D229-2F87-07920C3AA22A}"/>
              </a:ext>
            </a:extLst>
          </p:cNvPr>
          <p:cNvSpPr txBox="1"/>
          <p:nvPr/>
        </p:nvSpPr>
        <p:spPr>
          <a:xfrm>
            <a:off x="838200" y="4953471"/>
            <a:ext cx="109862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Эти меры должны позволить сократить общее количество отказов, повысить удовлетворенность пользователей от нашего сервиса, увеличить коэффициент удержания клиентов и максимизировать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22660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60A22-D3D0-20FD-7293-57821D90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Динамики заболеваемости и смертности</a:t>
            </a:r>
            <a:r>
              <a:rPr lang="en-US" dirty="0"/>
              <a:t> COVID-19</a:t>
            </a:r>
            <a:r>
              <a:rPr lang="ru-RU" dirty="0"/>
              <a:t> по России и США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42FCF8-CC2E-0181-BB2A-26281D90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13" y="1690688"/>
            <a:ext cx="10188574" cy="50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91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389</Words>
  <Application>Microsoft Macintosh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Тема Office</vt:lpstr>
      <vt:lpstr>Формирование стратегии крупного агрегатора такси </vt:lpstr>
      <vt:lpstr>Количество поездок такси по классам</vt:lpstr>
      <vt:lpstr>Распределение дистанций поездок</vt:lpstr>
      <vt:lpstr>Распределение дистанций поездок</vt:lpstr>
      <vt:lpstr>Распределения дистанций поездок, по каждому классу такси в отдельности</vt:lpstr>
      <vt:lpstr>Пересечение интервалов дистанций эконом- и комфорт-классов </vt:lpstr>
      <vt:lpstr>Обобщающие выводы:</vt:lpstr>
      <vt:lpstr>Рекомендации:</vt:lpstr>
      <vt:lpstr>Динамики заболеваемости и смертности COVID-19 по России и США</vt:lpstr>
      <vt:lpstr>Прогноз количества смертей для 25,000,000 случаев заражений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Evsiukov</dc:creator>
  <cp:lastModifiedBy>Igor Evsiukov</cp:lastModifiedBy>
  <cp:revision>2</cp:revision>
  <dcterms:created xsi:type="dcterms:W3CDTF">2025-06-29T20:50:09Z</dcterms:created>
  <dcterms:modified xsi:type="dcterms:W3CDTF">2025-06-29T22:03:55Z</dcterms:modified>
</cp:coreProperties>
</file>