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6" r:id="rId5"/>
    <p:sldId id="267" r:id="rId6"/>
    <p:sldId id="260" r:id="rId7"/>
    <p:sldId id="272" r:id="rId8"/>
    <p:sldId id="271" r:id="rId9"/>
    <p:sldId id="261" r:id="rId10"/>
    <p:sldId id="273" r:id="rId11"/>
    <p:sldId id="269" r:id="rId12"/>
    <p:sldId id="270" r:id="rId13"/>
    <p:sldId id="264" r:id="rId14"/>
    <p:sldId id="274" r:id="rId15"/>
    <p:sldId id="265" r:id="rId16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ErpbnUQzviq9SXzomvllVuWY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2F2"/>
    <a:srgbClr val="D5B8EA"/>
    <a:srgbClr val="BF95DF"/>
    <a:srgbClr val="E5A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2DDA62-21A4-4802-A198-DA825ABDA69A}">
  <a:tblStyle styleId="{012DDA62-21A4-4802-A198-DA825ABDA6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9"/>
    <p:restoredTop sz="94648"/>
  </p:normalViewPr>
  <p:slideViewPr>
    <p:cSldViewPr snapToGrid="0">
      <p:cViewPr varScale="1">
        <p:scale>
          <a:sx n="77" d="100"/>
          <a:sy n="77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625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9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955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6DEA3B85-362B-9947-F23B-28389B19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6E7B0E3-B30D-C3F6-FC39-1560B693B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AF2AC857-8FFA-68EA-6F95-C238FEF1B2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142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C0FC3AB-81A9-2C25-502B-808DDACF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36178E2-7A52-7173-B126-C9F735E217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0FEC6944-03A2-442F-BB40-87EF8A62A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5753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077FA5D-EB1D-4F7E-D40F-1B96B4C50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6DADF72E-8C15-B7A8-7F84-01620800B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6:notes">
            <a:extLst>
              <a:ext uri="{FF2B5EF4-FFF2-40B4-BE49-F238E27FC236}">
                <a16:creationId xmlns:a16="http://schemas.microsoft.com/office/drawing/2014/main" id="{F5E34694-31C7-B4F9-42BB-2567F41B16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171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1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376943" y="4756289"/>
            <a:ext cx="8256762" cy="90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Удалов Игорь Дмитриевич </a:t>
            </a:r>
            <a:r>
              <a:rPr lang="ru-RU" sz="16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гр. М092301(75)</a:t>
            </a:r>
          </a:p>
          <a:p>
            <a:pPr marL="228600">
              <a:buClr>
                <a:schemeClr val="dk1"/>
              </a:buClr>
              <a:buSzPts val="1400"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профессор, д.т.н. Докучаев Владимир Анатольевич</a:t>
            </a:r>
            <a:endParaRPr lang="ru-RU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336962" y="678572"/>
            <a:ext cx="10058400" cy="132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ЦИФРОВОГО РАЗВИТИЯ, СВЯЗИ И</a:t>
            </a:r>
            <a:r>
              <a:rPr lang="ru-RU" sz="1800" b="0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8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МАССОВЫХ</a:t>
            </a:r>
            <a:br>
              <a:rPr lang="ru-RU" sz="18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КОММУНИКАЦИЙ РОССИЙСКОЙ ФЕДЕРАЦИИ</a:t>
            </a:r>
            <a:endParaRPr sz="1800" b="0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Ордена Трудового Красного Знамени федеральное государственное</a:t>
            </a:r>
            <a:br>
              <a:rPr lang="ru-RU" sz="18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8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бюджетное образовательное учреждение высшего образования</a:t>
            </a:r>
            <a:endParaRPr sz="1800" b="0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ru-RU" sz="18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технический университет связи и информатики»</a:t>
            </a:r>
            <a:endParaRPr sz="1800" b="0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85849" y="2609442"/>
            <a:ext cx="10058400" cy="177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456581" y="3261024"/>
            <a:ext cx="927883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1803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Тема </a:t>
            </a:r>
            <a:r>
              <a:rPr lang="ru-RU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магистерской диссертации</a:t>
            </a:r>
            <a:r>
              <a:rPr lang="ru-RU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:</a:t>
            </a:r>
          </a:p>
          <a:p>
            <a:pPr marL="0" marR="0" lvl="0" indent="1803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«Исследование и разработка алгоритма поиска пути для большого пространства с использованием параллельного вычисления»</a:t>
            </a:r>
            <a:endParaRPr lang="ru-RU" sz="2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326468" y="6105580"/>
            <a:ext cx="3192431" cy="38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2025</a:t>
            </a:r>
            <a:endParaRPr sz="14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70A69E4E-3C1D-42B4-B508-1CA302C71DA9}"/>
              </a:ext>
            </a:extLst>
          </p:cNvPr>
          <p:cNvSpPr txBox="1"/>
          <p:nvPr/>
        </p:nvSpPr>
        <p:spPr>
          <a:xfrm>
            <a:off x="611044" y="2135091"/>
            <a:ext cx="1062327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1803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Кафедра «Сетевые информационные технологии и сервисы»</a:t>
            </a:r>
          </a:p>
          <a:p>
            <a:pPr marL="0" marR="0" lvl="0" indent="1803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Направление подготовки 09.0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4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.0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1</a:t>
            </a:r>
            <a:r>
              <a:rPr lang="ru-RU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 Полужирный"/>
                <a:cs typeface="Times New Roman" panose="02020603050405020304" pitchFamily="18" charset="0"/>
                <a:sym typeface="Times New Roman Полужирный"/>
              </a:rPr>
              <a:t> –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Информатика и вычислительная техника</a:t>
            </a:r>
            <a:endParaRPr lang="ru-RU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 Полужирный"/>
              <a:cs typeface="Times New Roman" panose="02020603050405020304" pitchFamily="18" charset="0"/>
              <a:sym typeface="Times New Roman Полужирный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5D1858FC-728D-7F55-AF13-0A062929B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>
            <a:extLst>
              <a:ext uri="{FF2B5EF4-FFF2-40B4-BE49-F238E27FC236}">
                <a16:creationId xmlns:a16="http://schemas.microsoft.com/office/drawing/2014/main" id="{EFF66348-B312-47D7-CB1A-37849DF0B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1282" y="356307"/>
            <a:ext cx="6369435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latin typeface="+mj-lt"/>
                <a:cs typeface="Arial" panose="020B0604020202020204" pitchFamily="34" charset="0"/>
                <a:sym typeface="Times New Roman"/>
              </a:rPr>
              <a:t> Разбиение кластеров на зоны</a:t>
            </a:r>
            <a:endParaRPr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9" name="Google Shape;149;p6">
            <a:extLst>
              <a:ext uri="{FF2B5EF4-FFF2-40B4-BE49-F238E27FC236}">
                <a16:creationId xmlns:a16="http://schemas.microsoft.com/office/drawing/2014/main" id="{13E55884-00D5-2944-DCF1-796878046B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21E1991F-7F00-2FD6-481A-D1567F9A5B90}"/>
              </a:ext>
            </a:extLst>
          </p:cNvPr>
          <p:cNvSpPr/>
          <p:nvPr/>
        </p:nvSpPr>
        <p:spPr>
          <a:xfrm>
            <a:off x="714149" y="1256899"/>
            <a:ext cx="55018" cy="1411159"/>
          </a:xfrm>
          <a:prstGeom prst="rect">
            <a:avLst/>
          </a:prstGeom>
          <a:solidFill>
            <a:srgbClr val="CCCCCB"/>
          </a:solidFill>
          <a:ln/>
        </p:spPr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46B4210-6410-4EF4-D5C5-942B8B0A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02" y="2847145"/>
            <a:ext cx="4903524" cy="31312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5E30FC-07AF-DC16-E02A-7A616546F8D6}"/>
              </a:ext>
            </a:extLst>
          </p:cNvPr>
          <p:cNvSpPr txBox="1"/>
          <p:nvPr/>
        </p:nvSpPr>
        <p:spPr>
          <a:xfrm>
            <a:off x="967514" y="5998710"/>
            <a:ext cx="5233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Aft>
                <a:spcPts val="225"/>
              </a:spcAft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Связи между зонами на карте</a:t>
            </a:r>
            <a:endParaRPr lang="ru-RU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8175D-EBB1-4CE9-74F9-44823B37BBC2}"/>
              </a:ext>
            </a:extLst>
          </p:cNvPr>
          <p:cNvSpPr txBox="1"/>
          <p:nvPr/>
        </p:nvSpPr>
        <p:spPr>
          <a:xfrm>
            <a:off x="1253502" y="1484921"/>
            <a:ext cx="8338460" cy="1111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"/>
              </a:spcAft>
            </a:pPr>
            <a:r>
              <a:rPr lang="ru-RU" sz="2400" dirty="0">
                <a:latin typeface="+mn-lt"/>
                <a:cs typeface="Times New Roman" panose="02020603050405020304" pitchFamily="18" charset="0"/>
              </a:rPr>
              <a:t>Кеширование </a:t>
            </a:r>
            <a:r>
              <a:rPr lang="ru-RU" sz="2400" dirty="0" err="1">
                <a:latin typeface="+mn-lt"/>
                <a:cs typeface="Times New Roman" panose="02020603050405020304" pitchFamily="18" charset="0"/>
              </a:rPr>
              <a:t>межкластерных</a:t>
            </a:r>
            <a:r>
              <a:rPr lang="ru-RU" sz="2400" dirty="0">
                <a:latin typeface="+mn-lt"/>
                <a:cs typeface="Times New Roman" panose="02020603050405020304" pitchFamily="18" charset="0"/>
              </a:rPr>
              <a:t> связей, зон и вершин</a:t>
            </a:r>
            <a:endParaRPr lang="ru-RU" sz="2400" i="0" dirty="0">
              <a:effectLst/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225"/>
              </a:spcAft>
            </a:pPr>
            <a:r>
              <a:rPr lang="ru-RU" sz="2400" dirty="0">
                <a:latin typeface="+mn-lt"/>
                <a:cs typeface="Times New Roman" panose="02020603050405020304" pitchFamily="18" charset="0"/>
              </a:rPr>
              <a:t>Экономия памяти по сравнению с 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DHPA*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Shape 4">
            <a:extLst>
              <a:ext uri="{FF2B5EF4-FFF2-40B4-BE49-F238E27FC236}">
                <a16:creationId xmlns:a16="http://schemas.microsoft.com/office/drawing/2014/main" id="{79073877-4D88-C569-7CDC-80676C735CED}"/>
              </a:ext>
            </a:extLst>
          </p:cNvPr>
          <p:cNvSpPr/>
          <p:nvPr/>
        </p:nvSpPr>
        <p:spPr>
          <a:xfrm>
            <a:off x="967515" y="1688830"/>
            <a:ext cx="244734" cy="45719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20" name="Shape 5">
            <a:extLst>
              <a:ext uri="{FF2B5EF4-FFF2-40B4-BE49-F238E27FC236}">
                <a16:creationId xmlns:a16="http://schemas.microsoft.com/office/drawing/2014/main" id="{C39BCEBE-788D-F2A2-4A96-162BF1391CB4}"/>
              </a:ext>
            </a:extLst>
          </p:cNvPr>
          <p:cNvSpPr/>
          <p:nvPr/>
        </p:nvSpPr>
        <p:spPr>
          <a:xfrm>
            <a:off x="506504" y="1450258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EAEAEA"/>
          </a:solidFill>
          <a:ln/>
        </p:spPr>
        <p:txBody>
          <a:bodyPr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1" name="Shape 9">
            <a:extLst>
              <a:ext uri="{FF2B5EF4-FFF2-40B4-BE49-F238E27FC236}">
                <a16:creationId xmlns:a16="http://schemas.microsoft.com/office/drawing/2014/main" id="{647A5320-63B5-C1C5-BF07-846E1F7EF594}"/>
              </a:ext>
            </a:extLst>
          </p:cNvPr>
          <p:cNvSpPr/>
          <p:nvPr/>
        </p:nvSpPr>
        <p:spPr>
          <a:xfrm>
            <a:off x="935344" y="2297520"/>
            <a:ext cx="318158" cy="47837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22" name="Shape 10">
            <a:extLst>
              <a:ext uri="{FF2B5EF4-FFF2-40B4-BE49-F238E27FC236}">
                <a16:creationId xmlns:a16="http://schemas.microsoft.com/office/drawing/2014/main" id="{6938149F-59A5-71D9-E608-6BF20FBD25BF}"/>
              </a:ext>
            </a:extLst>
          </p:cNvPr>
          <p:cNvSpPr/>
          <p:nvPr/>
        </p:nvSpPr>
        <p:spPr>
          <a:xfrm>
            <a:off x="506504" y="2095190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EAEAEA"/>
          </a:solidFill>
          <a:ln/>
        </p:spPr>
        <p:txBody>
          <a:bodyPr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B6689-5FEC-8638-02FF-7C46CE70C3A2}"/>
              </a:ext>
            </a:extLst>
          </p:cNvPr>
          <p:cNvSpPr txBox="1"/>
          <p:nvPr/>
        </p:nvSpPr>
        <p:spPr>
          <a:xfrm>
            <a:off x="7526969" y="5578254"/>
            <a:ext cx="3943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Aft>
                <a:spcPts val="225"/>
              </a:spcAft>
              <a:buNone/>
            </a:pP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Поиск пути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внутри кластера</a:t>
            </a:r>
            <a:endParaRPr lang="ru-RU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5C37A-F5F4-4867-1A8E-328E6B9F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146" y="2111154"/>
            <a:ext cx="3838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6">
            <a:extLst>
              <a:ext uri="{FF2B5EF4-FFF2-40B4-BE49-F238E27FC236}">
                <a16:creationId xmlns:a16="http://schemas.microsoft.com/office/drawing/2014/main" id="{A6819737-C245-464E-9259-B3F8C3FD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32" y="414431"/>
            <a:ext cx="8809023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latin typeface="+mj-lt"/>
                <a:cs typeface="Arial" panose="020B0604020202020204" pitchFamily="34" charset="0"/>
                <a:sym typeface="Times New Roman"/>
              </a:rPr>
              <a:t>Реализация иерархического поиска пути</a:t>
            </a:r>
            <a:endParaRPr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Google Shape;98;p2">
            <a:extLst>
              <a:ext uri="{FF2B5EF4-FFF2-40B4-BE49-F238E27FC236}">
                <a16:creationId xmlns:a16="http://schemas.microsoft.com/office/drawing/2014/main" id="{4B14A66B-44C7-4FDC-8C49-9ED61E29AA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E9AD5-247F-DA2D-8582-7269D721C51D}"/>
              </a:ext>
            </a:extLst>
          </p:cNvPr>
          <p:cNvSpPr txBox="1"/>
          <p:nvPr/>
        </p:nvSpPr>
        <p:spPr>
          <a:xfrm>
            <a:off x="651849" y="5953229"/>
            <a:ext cx="3349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Aft>
                <a:spcPts val="225"/>
              </a:spcAft>
              <a:buNone/>
            </a:pPr>
            <a:r>
              <a:rPr lang="ru-RU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Поиск пути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 кластерам</a:t>
            </a:r>
            <a:endParaRPr lang="ru-RU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2133B-9BF9-4B3F-8222-85678E2CDD89}"/>
              </a:ext>
            </a:extLst>
          </p:cNvPr>
          <p:cNvSpPr txBox="1"/>
          <p:nvPr/>
        </p:nvSpPr>
        <p:spPr>
          <a:xfrm>
            <a:off x="5275130" y="5634797"/>
            <a:ext cx="61486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Aft>
                <a:spcPts val="225"/>
              </a:spcAft>
              <a:buNone/>
            </a:pPr>
            <a:r>
              <a:rPr lang="ru-RU" sz="16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 пути несколькими агентами</a:t>
            </a:r>
            <a:endParaRPr lang="ru-RU" sz="16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AE524D-7FF0-DDDC-7648-EB7B2C89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40258"/>
            <a:ext cx="4054639" cy="47023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FB7FF-288D-4B4F-B8E8-101F75BA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129" y="1571838"/>
            <a:ext cx="6148646" cy="403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7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6">
            <a:extLst>
              <a:ext uri="{FF2B5EF4-FFF2-40B4-BE49-F238E27FC236}">
                <a16:creationId xmlns:a16="http://schemas.microsoft.com/office/drawing/2014/main" id="{A6819737-C245-464E-9259-B3F8C3FD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7751" y="474181"/>
            <a:ext cx="4869685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latin typeface="+mj-lt"/>
                <a:cs typeface="Arial" panose="020B0604020202020204" pitchFamily="34" charset="0"/>
                <a:sym typeface="Times New Roman"/>
              </a:rPr>
              <a:t>Тестирование</a:t>
            </a:r>
            <a:endParaRPr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Google Shape;98;p2">
            <a:extLst>
              <a:ext uri="{FF2B5EF4-FFF2-40B4-BE49-F238E27FC236}">
                <a16:creationId xmlns:a16="http://schemas.microsoft.com/office/drawing/2014/main" id="{4B14A66B-44C7-4FDC-8C49-9ED61E29AA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6D32D09-4371-4A36-BA35-4F72B1E9D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19641"/>
              </p:ext>
            </p:extLst>
          </p:nvPr>
        </p:nvGraphicFramePr>
        <p:xfrm>
          <a:off x="1083365" y="2903502"/>
          <a:ext cx="9758458" cy="30693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52124">
                  <a:extLst>
                    <a:ext uri="{9D8B030D-6E8A-4147-A177-3AD203B41FA5}">
                      <a16:colId xmlns:a16="http://schemas.microsoft.com/office/drawing/2014/main" val="1905503395"/>
                    </a:ext>
                  </a:extLst>
                </a:gridCol>
                <a:gridCol w="3253167">
                  <a:extLst>
                    <a:ext uri="{9D8B030D-6E8A-4147-A177-3AD203B41FA5}">
                      <a16:colId xmlns:a16="http://schemas.microsoft.com/office/drawing/2014/main" val="2284930623"/>
                    </a:ext>
                  </a:extLst>
                </a:gridCol>
                <a:gridCol w="3253167">
                  <a:extLst>
                    <a:ext uri="{9D8B030D-6E8A-4147-A177-3AD203B41FA5}">
                      <a16:colId xmlns:a16="http://schemas.microsoft.com/office/drawing/2014/main" val="3661370752"/>
                    </a:ext>
                  </a:extLst>
                </a:gridCol>
              </a:tblGrid>
              <a:tr h="534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Метод</a:t>
                      </a:r>
                      <a:endParaRPr lang="ru-RU" sz="2000" b="1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  <a:endParaRPr lang="ru-RU" sz="2000" b="1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Потребление памяти</a:t>
                      </a:r>
                      <a:endParaRPr lang="ru-RU" sz="2000" b="1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917802"/>
                  </a:ext>
                </a:extLst>
              </a:tr>
              <a:tr h="534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Классический А*</a:t>
                      </a:r>
                      <a:endParaRPr lang="ru-RU" sz="2000" b="1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2450 </a:t>
                      </a:r>
                      <a:r>
                        <a:rPr lang="ru-RU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мс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 мб</a:t>
                      </a:r>
                      <a:endParaRPr lang="ru-RU" sz="20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3893174"/>
                  </a:ext>
                </a:extLst>
              </a:tr>
              <a:tr h="11422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HPA* </a:t>
                      </a:r>
                      <a:r>
                        <a:rPr lang="ru-RU" sz="20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(без распараллеливания)</a:t>
                      </a:r>
                      <a:endParaRPr lang="ru-RU" sz="2000" b="1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922 </a:t>
                      </a:r>
                      <a:r>
                        <a:rPr lang="ru-RU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мс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 </a:t>
                      </a:r>
                      <a:r>
                        <a:rPr lang="ru-RU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мб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6905866"/>
                  </a:ext>
                </a:extLst>
              </a:tr>
              <a:tr h="5345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1" kern="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Алгоритм поиска пути для игры «Автократия»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 мс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 </a:t>
                      </a:r>
                      <a:r>
                        <a:rPr lang="ru-RU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мб</a:t>
                      </a:r>
                      <a:endParaRPr lang="ru-RU" sz="20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8843112"/>
                  </a:ext>
                </a:extLst>
              </a:tr>
            </a:tbl>
          </a:graphicData>
        </a:graphic>
      </p:graphicFrame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EB1903A-FB55-4CCD-BA4B-5E491F88D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94624" y="1398507"/>
            <a:ext cx="9714011" cy="138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0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Число агентов: </a:t>
            </a:r>
            <a:r>
              <a:rPr lang="ru-RU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1000		</a:t>
            </a:r>
            <a:r>
              <a:rPr lang="ru-RU" sz="20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Количество кластеров: </a:t>
            </a:r>
            <a:r>
              <a:rPr lang="ru-RU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352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sz="20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0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Общее время: </a:t>
            </a:r>
            <a:r>
              <a:rPr lang="ru-RU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185 </a:t>
            </a:r>
            <a:r>
              <a:rPr lang="ru-RU" sz="20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мс</a:t>
            </a:r>
            <a:r>
              <a:rPr lang="ru-RU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             </a:t>
            </a:r>
            <a:r>
              <a:rPr lang="ru-RU" sz="20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При 60 </a:t>
            </a:r>
            <a:r>
              <a:rPr lang="en-US" sz="20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FPS </a:t>
            </a:r>
            <a:r>
              <a:rPr lang="ru-RU" sz="20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время обновления кадра: </a:t>
            </a:r>
            <a:r>
              <a:rPr lang="ru-RU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16,67 мс</a:t>
            </a:r>
            <a:endParaRPr lang="en-US" sz="20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150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2809591" y="414431"/>
            <a:ext cx="6572815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2800" b="1" dirty="0">
                <a:latin typeface="+mj-lt"/>
                <a:ea typeface="Times New Roman"/>
                <a:cs typeface="Arial" panose="020B0604020202020204" pitchFamily="34" charset="0"/>
                <a:sym typeface="Times New Roman"/>
              </a:rPr>
              <a:t>Выводы и результаты работы </a:t>
            </a:r>
            <a:endParaRPr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385969" y="995242"/>
            <a:ext cx="11420061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449580" algn="just">
              <a:spcAft>
                <a:spcPts val="600"/>
              </a:spcAft>
            </a:pPr>
            <a:r>
              <a:rPr lang="ru-RU" sz="2400" b="1" dirty="0">
                <a:effectLst/>
                <a:latin typeface="+mn-lt"/>
                <a:ea typeface="Times New Roman" panose="02020603050405020304" pitchFamily="18" charset="0"/>
              </a:rPr>
              <a:t>В ходе выполнения магистерской диссертации было сделано:</a:t>
            </a:r>
          </a:p>
          <a:p>
            <a:pPr marL="342900" lvl="0" indent="-3429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cs typeface="Times New Roman" panose="02020603050405020304" pitchFamily="18" charset="0"/>
              </a:rPr>
              <a:t>Проведена классификация алгоритмов поиска пути, используемых при разработке компьютерных игр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;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cs typeface="Times New Roman" panose="02020603050405020304" pitchFamily="18" charset="0"/>
              </a:rPr>
              <a:t>Разработан иерархический поиск пути с параллельной обработкой на платформе </a:t>
            </a:r>
            <a:r>
              <a:rPr lang="ru-RU" sz="2000" dirty="0" err="1">
                <a:latin typeface="+mn-lt"/>
                <a:cs typeface="Times New Roman" panose="02020603050405020304" pitchFamily="18" charset="0"/>
              </a:rPr>
              <a:t>Unity</a:t>
            </a:r>
            <a:r>
              <a:rPr lang="ru-RU" sz="2000" dirty="0">
                <a:latin typeface="+mn-lt"/>
                <a:cs typeface="Times New Roman" panose="02020603050405020304" pitchFamily="18" charset="0"/>
              </a:rPr>
              <a:t> Engine с использованием технологии DOTS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;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+mn-lt"/>
                <a:cs typeface="Times New Roman" panose="02020603050405020304" pitchFamily="18" charset="0"/>
              </a:rPr>
              <a:t>Реализована система кластеризации карты размером 90122 клетки с разбиением на 352 кластера</a:t>
            </a:r>
            <a:r>
              <a:rPr lang="en-US" altLang="ru-RU" sz="2000" dirty="0">
                <a:latin typeface="+mn-lt"/>
                <a:cs typeface="Times New Roman" panose="02020603050405020304" pitchFamily="18" charset="0"/>
              </a:rPr>
              <a:t>;</a:t>
            </a:r>
            <a:endParaRPr lang="ru-RU" altLang="ru-RU" sz="20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+mn-lt"/>
                <a:cs typeface="Times New Roman" panose="02020603050405020304" pitchFamily="18" charset="0"/>
              </a:rPr>
              <a:t>Достигнуто 4-кратное улучшение скорости по сравнению со стандартный </a:t>
            </a:r>
            <a:r>
              <a:rPr lang="en-US" altLang="ru-RU" sz="2000" dirty="0">
                <a:latin typeface="+mn-lt"/>
                <a:cs typeface="Times New Roman" panose="02020603050405020304" pitchFamily="18" charset="0"/>
              </a:rPr>
              <a:t>HP</a:t>
            </a:r>
            <a:r>
              <a:rPr lang="ru-RU" altLang="ru-RU" sz="2000" dirty="0">
                <a:latin typeface="+mn-lt"/>
                <a:cs typeface="Times New Roman" panose="02020603050405020304" pitchFamily="18" charset="0"/>
              </a:rPr>
              <a:t>A* и на 30%  снижение потребления памяти</a:t>
            </a:r>
            <a:r>
              <a:rPr lang="en-US" altLang="ru-RU" sz="2000" dirty="0">
                <a:latin typeface="+mn-lt"/>
                <a:cs typeface="Times New Roman" panose="02020603050405020304" pitchFamily="18" charset="0"/>
              </a:rPr>
              <a:t>;</a:t>
            </a:r>
            <a:endParaRPr lang="ru-RU" altLang="ru-RU" sz="20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latin typeface="+mn-lt"/>
                <a:cs typeface="Times New Roman" panose="02020603050405020304" pitchFamily="18" charset="0"/>
              </a:rPr>
              <a:t>Проведено успешное тестирование с 1000 агентами без потери производительности, что подтверждает практическую применимость решения</a:t>
            </a:r>
            <a:r>
              <a:rPr lang="en-US" altLang="ru-RU" sz="2000" dirty="0">
                <a:latin typeface="+mn-lt"/>
                <a:cs typeface="Times New Roman" panose="02020603050405020304" pitchFamily="18" charset="0"/>
              </a:rPr>
              <a:t>.</a:t>
            </a:r>
            <a:endParaRPr lang="ru-RU" altLang="ru-RU" sz="2000" dirty="0">
              <a:latin typeface="+mn-lt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940435" y="59429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08E8D-AACE-4CC7-87C7-99DB34F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980" y="382556"/>
            <a:ext cx="2716039" cy="1093159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Публикации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03FD7D-833F-4C16-8043-26189788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94234"/>
            <a:ext cx="11125200" cy="4952245"/>
          </a:xfrm>
        </p:spPr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Основные результаты ВКРМ опубликованы в журнале «Экономика и качество систем связи» 2025, в сборнике трудов XIX Международной отраслевой научно-технической конференции 2025, в журнале «Теория и практика экономики и предпринимательства», </a:t>
            </a:r>
            <a:r>
              <a:rPr lang="ru-RU">
                <a:latin typeface="+mn-lt"/>
                <a:cs typeface="Times New Roman" panose="02020603050405020304" pitchFamily="18" charset="0"/>
              </a:rPr>
              <a:t>а также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dirty="0" err="1">
                <a:latin typeface="+mn-lt"/>
                <a:cs typeface="Times New Roman" panose="02020603050405020304" pitchFamily="18" charset="0"/>
              </a:rPr>
              <a:t>Synchroinfo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Journal 2025.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ru-RU" dirty="0">
              <a:latin typeface="+mn-lt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Результаты ВКРМ докладывались на XIX Международной отраслевой научно-технической конференции «Технологии информационного общества», международном научно-техническом форуме «Телекоммуникационные и вычислительные системы» 2024 года, а также на XV и XVI Молодежном научном форуме, доклады осуществлялись в период 2024-2025 гг. </a:t>
            </a:r>
          </a:p>
        </p:txBody>
      </p:sp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2C36B1CE-0FFE-10F9-391B-CB3C07CF06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912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1631572" y="2015768"/>
            <a:ext cx="892885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1803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96847"/>
            <a:ext cx="10347300" cy="293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07000"/>
              </a:lnSpc>
              <a:spcBef>
                <a:spcPts val="1800"/>
              </a:spcBef>
              <a:buSzPts val="200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Глобальный рынок видеоигр превысил 187 миллиардов долларов в 2024 году, что превышает доходы киноиндустрии и музыкальной индустрии вместе взятых. </a:t>
            </a:r>
          </a:p>
          <a:p>
            <a:pPr marL="0" indent="0" algn="just">
              <a:lnSpc>
                <a:spcPct val="107000"/>
              </a:lnSpc>
              <a:spcBef>
                <a:spcPts val="1800"/>
              </a:spcBef>
              <a:buSzPts val="200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Современные игровые миры становятся все более масштабными и сложными, требуя эффективных алгоритмов навигации для тысяч персонажей одновременно. </a:t>
            </a:r>
          </a:p>
          <a:p>
            <a:pPr marL="0" indent="0" algn="just">
              <a:lnSpc>
                <a:spcPct val="107000"/>
              </a:lnSpc>
              <a:spcBef>
                <a:spcPts val="1800"/>
              </a:spcBef>
              <a:buSzPts val="200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Традиционные алгоритмы поиска пути, такие как A*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показывают резкий рост вычислительной сложности при увеличении размера игрового пространства. </a:t>
            </a:r>
            <a:endParaRPr sz="20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349F0-D7B3-F553-5C47-D0198919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27"/>
            <a:ext cx="10515600" cy="10846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j-lt"/>
                <a:cs typeface="Arial" panose="020B0604020202020204" pitchFamily="34" charset="0"/>
              </a:rPr>
              <a:t>Актуальность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C85A4-EC60-A477-00D5-36A7B276F609}"/>
              </a:ext>
            </a:extLst>
          </p:cNvPr>
          <p:cNvSpPr txBox="1"/>
          <p:nvPr/>
        </p:nvSpPr>
        <p:spPr>
          <a:xfrm>
            <a:off x="540327" y="1238907"/>
            <a:ext cx="11274445" cy="440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Цель работы</a:t>
            </a: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эффективного иерархического поиска пути для больших игровых пространств с использованием параллельных вычислений.</a:t>
            </a:r>
            <a:endParaRPr lang="ru-RU" sz="20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Задачи</a:t>
            </a:r>
            <a:r>
              <a:rPr lang="ru-RU" sz="28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– 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ровести сравнительный анализ классических и современных алгоритмов поиска пути в играх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;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ru-RU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– 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сследовать методы и технологии параллельного программирования для игровых движков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– 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азработать модифицированный иерархический поиск с поддержкой параллельной обработки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;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– 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еализовать алгоритм поиска пути на платформе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Engine с использованием технологии DOTS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.</a:t>
            </a: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3A8D0E87-2146-4528-81EF-D7D8A15162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4F713-2231-7DD5-E6C7-533D32CA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27"/>
            <a:ext cx="10515600" cy="10846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j-lt"/>
                <a:cs typeface="Arial" panose="020B0604020202020204" pitchFamily="34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88512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7292-F004-46E4-8E05-CE2C6561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27"/>
            <a:ext cx="10515600" cy="10846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j-lt"/>
                <a:cs typeface="Arial" panose="020B0604020202020204" pitchFamily="34" charset="0"/>
              </a:rPr>
              <a:t>Алгоритмы поиска пути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12D1E9-82EA-4824-8B05-3163A9F8C76B}"/>
              </a:ext>
            </a:extLst>
          </p:cNvPr>
          <p:cNvSpPr/>
          <p:nvPr/>
        </p:nvSpPr>
        <p:spPr>
          <a:xfrm>
            <a:off x="813538" y="4783993"/>
            <a:ext cx="3193433" cy="1148854"/>
          </a:xfrm>
          <a:prstGeom prst="roundRect">
            <a:avLst/>
          </a:prstGeom>
          <a:solidFill>
            <a:srgbClr val="4939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BFS, DFS,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A*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4A4B85-F538-493D-829C-5864687EBFCA}"/>
              </a:ext>
            </a:extLst>
          </p:cNvPr>
          <p:cNvSpPr/>
          <p:nvPr/>
        </p:nvSpPr>
        <p:spPr>
          <a:xfrm>
            <a:off x="4853191" y="4778703"/>
            <a:ext cx="2318086" cy="1148854"/>
          </a:xfrm>
          <a:prstGeom prst="roundRect">
            <a:avLst/>
          </a:prstGeom>
          <a:solidFill>
            <a:srgbClr val="4939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Параллельные алгоритмы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PA*, PRA*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45502-01A5-4068-A6B1-0B96B4343540}"/>
              </a:ext>
            </a:extLst>
          </p:cNvPr>
          <p:cNvSpPr txBox="1"/>
          <p:nvPr/>
        </p:nvSpPr>
        <p:spPr>
          <a:xfrm>
            <a:off x="4006971" y="2161203"/>
            <a:ext cx="4010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4939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Типы алгоритмов поиска пути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1C8088-175B-413A-8851-361F234ABC4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2410255" y="3238421"/>
            <a:ext cx="3601979" cy="154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A72BE6-7E2A-448B-906F-66CF923C948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12234" y="3238421"/>
            <a:ext cx="0" cy="154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98;p2">
            <a:extLst>
              <a:ext uri="{FF2B5EF4-FFF2-40B4-BE49-F238E27FC236}">
                <a16:creationId xmlns:a16="http://schemas.microsoft.com/office/drawing/2014/main" id="{68D51976-10EB-4597-9F90-0D5A7F9A44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9B1876-15EA-4D43-8B76-3698376975FE}"/>
              </a:ext>
            </a:extLst>
          </p:cNvPr>
          <p:cNvSpPr txBox="1">
            <a:spLocks/>
          </p:cNvSpPr>
          <p:nvPr/>
        </p:nvSpPr>
        <p:spPr>
          <a:xfrm>
            <a:off x="838200" y="1340676"/>
            <a:ext cx="10515600" cy="82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пути представляет собой процесс нахождения оптимального маршрута между двумя точками в игровом пространстве с учетом препятствий и ограничений.</a:t>
            </a:r>
          </a:p>
        </p:txBody>
      </p: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21D00368-AD3F-BF3E-5969-EBC155CB61E1}"/>
              </a:ext>
            </a:extLst>
          </p:cNvPr>
          <p:cNvSpPr/>
          <p:nvPr/>
        </p:nvSpPr>
        <p:spPr>
          <a:xfrm>
            <a:off x="8156405" y="4783993"/>
            <a:ext cx="2870716" cy="1148854"/>
          </a:xfrm>
          <a:prstGeom prst="roundRect">
            <a:avLst/>
          </a:prstGeom>
          <a:solidFill>
            <a:srgbClr val="4939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Иерархические алгоритмы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HPA*, SHPA*, DHPA*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3DAAA7F5-5F05-1938-2FDA-8B41704BB2C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6012234" y="3238421"/>
            <a:ext cx="3579529" cy="154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3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48;p6">
            <a:extLst>
              <a:ext uri="{FF2B5EF4-FFF2-40B4-BE49-F238E27FC236}">
                <a16:creationId xmlns:a16="http://schemas.microsoft.com/office/drawing/2014/main" id="{9D7A7588-392F-4BC7-8F8C-EA281138A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6274" y="278629"/>
            <a:ext cx="7896694" cy="66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latin typeface="+mj-lt"/>
                <a:ea typeface="Times New Roman"/>
                <a:cs typeface="Times New Roman"/>
                <a:sym typeface="Times New Roman"/>
              </a:rPr>
              <a:t>Выбор классического алгоритма поиска пути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72946A0-BDD3-9164-3AEB-3C824361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11511"/>
              </p:ext>
            </p:extLst>
          </p:nvPr>
        </p:nvGraphicFramePr>
        <p:xfrm>
          <a:off x="449653" y="1206515"/>
          <a:ext cx="11208947" cy="48719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677911">
                  <a:extLst>
                    <a:ext uri="{9D8B030D-6E8A-4147-A177-3AD203B41FA5}">
                      <a16:colId xmlns:a16="http://schemas.microsoft.com/office/drawing/2014/main" val="440306879"/>
                    </a:ext>
                  </a:extLst>
                </a:gridCol>
                <a:gridCol w="2563507">
                  <a:extLst>
                    <a:ext uri="{9D8B030D-6E8A-4147-A177-3AD203B41FA5}">
                      <a16:colId xmlns:a16="http://schemas.microsoft.com/office/drawing/2014/main" val="2299386569"/>
                    </a:ext>
                  </a:extLst>
                </a:gridCol>
                <a:gridCol w="2209422">
                  <a:extLst>
                    <a:ext uri="{9D8B030D-6E8A-4147-A177-3AD203B41FA5}">
                      <a16:colId xmlns:a16="http://schemas.microsoft.com/office/drawing/2014/main" val="49560997"/>
                    </a:ext>
                  </a:extLst>
                </a:gridCol>
                <a:gridCol w="2209422">
                  <a:extLst>
                    <a:ext uri="{9D8B030D-6E8A-4147-A177-3AD203B41FA5}">
                      <a16:colId xmlns:a16="http://schemas.microsoft.com/office/drawing/2014/main" val="1574831375"/>
                    </a:ext>
                  </a:extLst>
                </a:gridCol>
                <a:gridCol w="2548685">
                  <a:extLst>
                    <a:ext uri="{9D8B030D-6E8A-4147-A177-3AD203B41FA5}">
                      <a16:colId xmlns:a16="http://schemas.microsoft.com/office/drawing/2014/main" val="3865930981"/>
                    </a:ext>
                  </a:extLst>
                </a:gridCol>
              </a:tblGrid>
              <a:tr h="735908"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Алгоритмы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Скорость (в играх)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Требуемая память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Гарантирует точность пути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Подходящий тип игрового мира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6647468"/>
                  </a:ext>
                </a:extLst>
              </a:tr>
              <a:tr h="982226"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BFS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31115"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Средняя, подходит для небольших карт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Низкая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Гарантирует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 marR="83820"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Простые, невзвешенные карты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5963744"/>
                  </a:ext>
                </a:extLst>
              </a:tr>
              <a:tr h="982226"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DFS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31115"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Быстрая, но не всегда эффективная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Низкая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гарантирует кратчайший путь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Любые карты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5266930"/>
                  </a:ext>
                </a:extLst>
              </a:tr>
              <a:tr h="980499">
                <a:tc>
                  <a:txBody>
                    <a:bodyPr/>
                    <a:lstStyle/>
                    <a:p>
                      <a:pPr indent="635" algn="ctr">
                        <a:lnSpc>
                          <a:spcPct val="100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Алгоритм </a:t>
                      </a:r>
                    </a:p>
                    <a:p>
                      <a:pPr indent="635" algn="ctr">
                        <a:lnSpc>
                          <a:spcPct val="100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Дейкстры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31115"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Медленная, особенно на больших картах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Гарантирует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Взвешенные игровые карты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6638689"/>
                  </a:ext>
                </a:extLst>
              </a:tr>
              <a:tr h="1055642"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b="1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A*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31115"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Быстрая, при правильно подобранной эвристической функции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Высокая, из-за необходимости хранить оценки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Да, при оптимальной эвристике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83820" indent="635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Большие и сложные карты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R="83820" algn="ctr">
                        <a:lnSpc>
                          <a:spcPct val="148000"/>
                        </a:lnSpc>
                        <a:spcBef>
                          <a:spcPts val="1210"/>
                        </a:spcBef>
                        <a:buNone/>
                      </a:pPr>
                      <a:r>
                        <a:rPr lang="ru-RU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6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1248652" y="532309"/>
            <a:ext cx="9838267" cy="81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latin typeface="+mj-lt"/>
                <a:cs typeface="Times New Roman" panose="02020603050405020304" pitchFamily="18" charset="0"/>
              </a:rPr>
              <a:t>Выбор игровой среды разработки</a:t>
            </a:r>
            <a:endParaRPr lang="ru-RU" sz="2800" b="1" i="0" u="none" strike="noStrike" cap="none" dirty="0">
              <a:solidFill>
                <a:srgbClr val="000000"/>
              </a:solidFill>
              <a:latin typeface="+mj-lt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2" name="Google Shape;132;p7"/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75ADA8-CD8D-4F6C-A815-C1E158A815CD}"/>
              </a:ext>
            </a:extLst>
          </p:cNvPr>
          <p:cNvSpPr/>
          <p:nvPr/>
        </p:nvSpPr>
        <p:spPr>
          <a:xfrm>
            <a:off x="516578" y="1528278"/>
            <a:ext cx="3422262" cy="3801444"/>
          </a:xfrm>
          <a:prstGeom prst="roundRect">
            <a:avLst/>
          </a:prstGeom>
          <a:solidFill>
            <a:srgbClr val="4939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Unity</a:t>
            </a:r>
            <a:r>
              <a:rPr lang="ru-RU" sz="22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Engine</a:t>
            </a:r>
          </a:p>
          <a:p>
            <a:pPr algn="ctr"/>
            <a:endParaRPr lang="ru-RU"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+ DOTS </a:t>
            </a:r>
            <a:r>
              <a:rPr lang="ru-RU" sz="16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Job</a:t>
            </a:r>
            <a:r>
              <a:rPr lang="ru-RU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System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+ </a:t>
            </a:r>
            <a:r>
              <a:rPr lang="ru-RU" sz="16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Burst</a:t>
            </a:r>
            <a:r>
              <a:rPr lang="ru-RU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ru-RU" sz="16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Compiler</a:t>
            </a:r>
            <a:r>
              <a:rPr lang="ru-RU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+Автоматический параллелизм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+ Высокая производительность</a:t>
            </a:r>
          </a:p>
          <a:p>
            <a:pPr algn="just"/>
            <a:endParaRPr lang="ru-RU"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algn="just"/>
            <a:r>
              <a:rPr lang="ru-RU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-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Сложность освоения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034413-6079-4F5B-A6A0-0F387ED7EB79}"/>
              </a:ext>
            </a:extLst>
          </p:cNvPr>
          <p:cNvSpPr/>
          <p:nvPr/>
        </p:nvSpPr>
        <p:spPr>
          <a:xfrm>
            <a:off x="4361971" y="1528278"/>
            <a:ext cx="3611631" cy="3801444"/>
          </a:xfrm>
          <a:prstGeom prst="roundRect">
            <a:avLst/>
          </a:prstGeom>
          <a:solidFill>
            <a:srgbClr val="4939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Unreal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Engine</a:t>
            </a:r>
          </a:p>
          <a:p>
            <a:pPr algn="ctr"/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+ Task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система 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+ Профессиональные инструменты 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+ Хорошая документация 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+ C++ </a:t>
            </a:r>
          </a:p>
          <a:p>
            <a:pPr algn="ctr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Высокий порог входа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419F94-E433-4735-BBF6-7DF38D2842DE}"/>
              </a:ext>
            </a:extLst>
          </p:cNvPr>
          <p:cNvSpPr/>
          <p:nvPr/>
        </p:nvSpPr>
        <p:spPr>
          <a:xfrm>
            <a:off x="8347571" y="1528278"/>
            <a:ext cx="3327851" cy="3801443"/>
          </a:xfrm>
          <a:prstGeom prst="roundRect">
            <a:avLst/>
          </a:prstGeom>
          <a:solidFill>
            <a:srgbClr val="4939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Godot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Engine</a:t>
            </a:r>
          </a:p>
          <a:p>
            <a:pPr algn="ctr"/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+ Открытый исходный код 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+ Легкость изучения 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+ Гибкость настроек </a:t>
            </a: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GDScript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+ C++ </a:t>
            </a:r>
          </a:p>
          <a:p>
            <a:pPr algn="just"/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Ограниченный параллелизм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3F072B5-82D8-1751-F554-A7EEF8F52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904E070-A053-7D45-9A3F-F930AE8A6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48;p6">
            <a:extLst>
              <a:ext uri="{FF2B5EF4-FFF2-40B4-BE49-F238E27FC236}">
                <a16:creationId xmlns:a16="http://schemas.microsoft.com/office/drawing/2014/main" id="{7E1B8450-B8AD-A4BA-7A4A-D06A7ADB9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1006" y="397743"/>
            <a:ext cx="8865414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Unity DOTS (Data-Oriented Technology Stack)</a:t>
            </a:r>
            <a:endParaRPr lang="ru-RU" sz="2800" b="1" dirty="0">
              <a:latin typeface="+mj-lt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2A7964A-888C-384E-DB22-25C726F5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72677"/>
              </p:ext>
            </p:extLst>
          </p:nvPr>
        </p:nvGraphicFramePr>
        <p:xfrm>
          <a:off x="597529" y="1367073"/>
          <a:ext cx="10592556" cy="50065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4067">
                  <a:extLst>
                    <a:ext uri="{9D8B030D-6E8A-4147-A177-3AD203B41FA5}">
                      <a16:colId xmlns:a16="http://schemas.microsoft.com/office/drawing/2014/main" val="3938409142"/>
                    </a:ext>
                  </a:extLst>
                </a:gridCol>
                <a:gridCol w="1656785">
                  <a:extLst>
                    <a:ext uri="{9D8B030D-6E8A-4147-A177-3AD203B41FA5}">
                      <a16:colId xmlns:a16="http://schemas.microsoft.com/office/drawing/2014/main" val="2038159311"/>
                    </a:ext>
                  </a:extLst>
                </a:gridCol>
                <a:gridCol w="1765426">
                  <a:extLst>
                    <a:ext uri="{9D8B030D-6E8A-4147-A177-3AD203B41FA5}">
                      <a16:colId xmlns:a16="http://schemas.microsoft.com/office/drawing/2014/main" val="2140983938"/>
                    </a:ext>
                  </a:extLst>
                </a:gridCol>
                <a:gridCol w="1765426">
                  <a:extLst>
                    <a:ext uri="{9D8B030D-6E8A-4147-A177-3AD203B41FA5}">
                      <a16:colId xmlns:a16="http://schemas.microsoft.com/office/drawing/2014/main" val="1959212525"/>
                    </a:ext>
                  </a:extLst>
                </a:gridCol>
                <a:gridCol w="1765426">
                  <a:extLst>
                    <a:ext uri="{9D8B030D-6E8A-4147-A177-3AD203B41FA5}">
                      <a16:colId xmlns:a16="http://schemas.microsoft.com/office/drawing/2014/main" val="2372759298"/>
                    </a:ext>
                  </a:extLst>
                </a:gridCol>
                <a:gridCol w="1765426">
                  <a:extLst>
                    <a:ext uri="{9D8B030D-6E8A-4147-A177-3AD203B41FA5}">
                      <a16:colId xmlns:a16="http://schemas.microsoft.com/office/drawing/2014/main" val="1200221322"/>
                    </a:ext>
                  </a:extLst>
                </a:gridCol>
              </a:tblGrid>
              <a:tr h="641868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Компонент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Unity Job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 Compiler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cap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Collections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32920"/>
                  </a:ext>
                </a:extLst>
              </a:tr>
              <a:tr h="1091175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Параллелизм задач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Компиляция в нативный код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Архитектура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Структуры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Векторные операции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494835"/>
                  </a:ext>
                </a:extLst>
              </a:tr>
              <a:tr h="1091175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Производитель-</a:t>
                      </a:r>
                      <a:r>
                        <a:rPr lang="ru-RU" sz="1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ность</a:t>
                      </a:r>
                      <a:endParaRPr lang="ru-RU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Максимальная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Очень 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Максимальная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112823"/>
                  </a:ext>
                </a:extLst>
              </a:tr>
              <a:tr h="1091175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 параллелизма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Автоматическая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Векторизация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Batch-</a:t>
                      </a:r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обработка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Thread-safe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98165"/>
                  </a:ext>
                </a:extLst>
              </a:tr>
              <a:tr h="1091175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 использования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Низкая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05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2FE7674-F45E-962C-3FE0-4D65327F2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0090B19-25C9-B864-E39A-13F7BCC88C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91540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48;p6">
            <a:extLst>
              <a:ext uri="{FF2B5EF4-FFF2-40B4-BE49-F238E27FC236}">
                <a16:creationId xmlns:a16="http://schemas.microsoft.com/office/drawing/2014/main" id="{367593E9-51B8-12A2-A9F4-AC1AB0F54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314" y="460262"/>
            <a:ext cx="9650992" cy="63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latin typeface="+mj-lt"/>
                <a:ea typeface="Times New Roman"/>
                <a:cs typeface="Times New Roman"/>
                <a:sym typeface="Times New Roman"/>
              </a:rPr>
              <a:t>Анализ иерархического поиска пути и его модификаций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19D76DE-0333-8AFF-270D-642010CB3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51178"/>
              </p:ext>
            </p:extLst>
          </p:nvPr>
        </p:nvGraphicFramePr>
        <p:xfrm>
          <a:off x="533400" y="1201443"/>
          <a:ext cx="11236104" cy="48770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764254">
                  <a:extLst>
                    <a:ext uri="{9D8B030D-6E8A-4147-A177-3AD203B41FA5}">
                      <a16:colId xmlns:a16="http://schemas.microsoft.com/office/drawing/2014/main" val="3486738722"/>
                    </a:ext>
                  </a:extLst>
                </a:gridCol>
                <a:gridCol w="2279914">
                  <a:extLst>
                    <a:ext uri="{9D8B030D-6E8A-4147-A177-3AD203B41FA5}">
                      <a16:colId xmlns:a16="http://schemas.microsoft.com/office/drawing/2014/main" val="1849205577"/>
                    </a:ext>
                  </a:extLst>
                </a:gridCol>
                <a:gridCol w="2265489">
                  <a:extLst>
                    <a:ext uri="{9D8B030D-6E8A-4147-A177-3AD203B41FA5}">
                      <a16:colId xmlns:a16="http://schemas.microsoft.com/office/drawing/2014/main" val="4276484612"/>
                    </a:ext>
                  </a:extLst>
                </a:gridCol>
                <a:gridCol w="3926447">
                  <a:extLst>
                    <a:ext uri="{9D8B030D-6E8A-4147-A177-3AD203B41FA5}">
                      <a16:colId xmlns:a16="http://schemas.microsoft.com/office/drawing/2014/main" val="3276204786"/>
                    </a:ext>
                  </a:extLst>
                </a:gridCol>
              </a:tblGrid>
              <a:tr h="726062">
                <a:tc>
                  <a:txBody>
                    <a:bodyPr/>
                    <a:lstStyle/>
                    <a:p>
                      <a:pPr marR="84455"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Характеристика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buNone/>
                      </a:pPr>
                      <a:r>
                        <a:rPr lang="en-US" sz="1600" b="1" spc="-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HPA*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Bef>
                          <a:spcPts val="265"/>
                        </a:spcBef>
                        <a:buNone/>
                      </a:pPr>
                      <a:r>
                        <a:rPr lang="en-US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общий</a:t>
                      </a:r>
                      <a:r>
                        <a:rPr lang="en-US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buNone/>
                      </a:pPr>
                      <a:r>
                        <a:rPr lang="en-US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SHPA*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R="75565" algn="ctr">
                        <a:lnSpc>
                          <a:spcPct val="115000"/>
                        </a:lnSpc>
                        <a:spcBef>
                          <a:spcPts val="265"/>
                        </a:spcBef>
                        <a:buNone/>
                      </a:pPr>
                      <a:r>
                        <a:rPr lang="en-US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строго статический</a:t>
                      </a:r>
                      <a:r>
                        <a:rPr lang="en-US" sz="1600" b="1" spc="-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buNone/>
                      </a:pPr>
                      <a:r>
                        <a:rPr lang="en-US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DHPA*</a:t>
                      </a:r>
                      <a:r>
                        <a:rPr lang="en-US" sz="1600" b="1" spc="-7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динамический</a:t>
                      </a:r>
                      <a:r>
                        <a:rPr lang="en-US" sz="1600" b="1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3099287"/>
                  </a:ext>
                </a:extLst>
              </a:tr>
              <a:tr h="563348">
                <a:tc>
                  <a:txBody>
                    <a:bodyPr/>
                    <a:lstStyle/>
                    <a:p>
                      <a:pPr marR="8445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600" b="1" u="none" strike="noStrike" cap="none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Время предварительной обработки</a:t>
                      </a:r>
                      <a:endParaRPr lang="ru-RU" sz="1600" b="1" i="0" u="none" strike="noStrike" cap="none" spc="-1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Высокое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Потенциально очень высокое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374015"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Высокое</a:t>
                      </a:r>
                      <a:r>
                        <a:rPr lang="ru-RU" sz="1600" spc="-9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аналогично </a:t>
                      </a:r>
                      <a:r>
                        <a:rPr lang="en-US" sz="16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HPA*)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054656"/>
                  </a:ext>
                </a:extLst>
              </a:tr>
              <a:tr h="890536">
                <a:tc>
                  <a:txBody>
                    <a:bodyPr/>
                    <a:lstStyle/>
                    <a:p>
                      <a:pPr marR="8445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600" b="1" u="none" strike="noStrike" cap="none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Скорость поиска пути во время выполнения</a:t>
                      </a:r>
                      <a:endParaRPr lang="ru-RU" sz="1600" b="1" i="0" u="none" strike="noStrike" cap="none" spc="-1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64770"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Очень</a:t>
                      </a:r>
                      <a:r>
                        <a:rPr lang="ru-RU" sz="1600" spc="-9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быстро </a:t>
                      </a:r>
                      <a:r>
                        <a:rPr lang="ru-RU" sz="1600" spc="-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(для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статичных деталей)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Потенциальн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 самый быстрый</a:t>
                      </a:r>
                      <a:r>
                        <a:rPr lang="ru-RU" sz="1600" spc="-9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(без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проверок)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Быстро,</a:t>
                      </a:r>
                      <a:r>
                        <a:rPr lang="ru-RU" sz="1600" spc="-9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</a:t>
                      </a:r>
                      <a:r>
                        <a:rPr lang="ru-RU" sz="1600" spc="-8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потенциально медленнее, чем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HPA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*/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SHPA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*, из-за проверок или ленивых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обновлений.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8805508"/>
                  </a:ext>
                </a:extLst>
              </a:tr>
              <a:tr h="743447">
                <a:tc>
                  <a:txBody>
                    <a:bodyPr/>
                    <a:lstStyle/>
                    <a:p>
                      <a:pPr marR="8445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600" b="1" u="none" strike="noStrike" cap="none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Сложность реализации</a:t>
                      </a:r>
                      <a:endParaRPr lang="ru-RU" sz="1600" b="1" i="0" u="none" strike="noStrike" cap="none" spc="-1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Умеренная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Умеренная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R="75565" algn="ctr">
                        <a:lnSpc>
                          <a:spcPts val="1850"/>
                        </a:lnSpc>
                        <a:spcBef>
                          <a:spcPts val="20"/>
                        </a:spcBef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(более простая логика выполнения)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 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6048909"/>
                  </a:ext>
                </a:extLst>
              </a:tr>
              <a:tr h="559857">
                <a:tc>
                  <a:txBody>
                    <a:bodyPr/>
                    <a:lstStyle/>
                    <a:p>
                      <a:pPr marR="8445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600" b="1" u="none" strike="noStrike" cap="none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Оптимальность пути</a:t>
                      </a:r>
                      <a:endParaRPr lang="ru-RU" sz="1600" b="1" i="0" u="none" strike="noStrike" cap="none" spc="-1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Почти оптимально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Почти оптимально 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Потенциально </a:t>
                      </a:r>
                      <a:r>
                        <a:rPr lang="ru-RU" sz="1600" spc="-1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субоптимальный</a:t>
                      </a:r>
                      <a:r>
                        <a:rPr lang="ru-RU" sz="1600" spc="-2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(зависит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 стратегии и частоты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обновления)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831461"/>
                  </a:ext>
                </a:extLst>
              </a:tr>
              <a:tr h="491665">
                <a:tc>
                  <a:txBody>
                    <a:bodyPr/>
                    <a:lstStyle/>
                    <a:p>
                      <a:pPr marR="8445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600" b="1" u="none" strike="noStrike" cap="none" spc="-1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Масштабируемость</a:t>
                      </a:r>
                      <a:endParaRPr lang="ru-RU" sz="1600" b="1" i="0" u="none" strike="noStrike" cap="none" spc="-1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Средняя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2514953"/>
                  </a:ext>
                </a:extLst>
              </a:tr>
              <a:tr h="902086">
                <a:tc>
                  <a:txBody>
                    <a:bodyPr/>
                    <a:lstStyle/>
                    <a:p>
                      <a:pPr marR="8445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600" b="1" u="none" strike="noStrike" cap="none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Соответствие жанру игру</a:t>
                      </a:r>
                      <a:endParaRPr lang="ru-RU" sz="1600" b="1" i="0" u="none" strike="noStrike" cap="none" spc="-1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Большие статические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миры,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RTS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(базовые),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ролевые</a:t>
                      </a:r>
                      <a:r>
                        <a:rPr lang="ru-RU" sz="1600" spc="-9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игры на основе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плитки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buNone/>
                      </a:pP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Логические игры, настольные игры, полностью готовые уровни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RTS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(со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строительством/разрушен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ием), открытые миры (с </a:t>
                      </a:r>
                      <a:r>
                        <a:rPr lang="ru-RU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динамическими </a:t>
                      </a: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элементами),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 </a:t>
                      </a:r>
                      <a:r>
                        <a:rPr lang="en-US" sz="160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Defense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8575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2911282" y="414431"/>
            <a:ext cx="6369435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 b="1" dirty="0">
                <a:latin typeface="+mj-lt"/>
                <a:cs typeface="Times New Roman"/>
                <a:sym typeface="Times New Roman"/>
              </a:rPr>
              <a:t>Разбиение кластеров на кластеры</a:t>
            </a:r>
            <a:endParaRPr dirty="0">
              <a:latin typeface="+mj-lt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8895030" y="60784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5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7">
            <a:extLst>
              <a:ext uri="{FF2B5EF4-FFF2-40B4-BE49-F238E27FC236}">
                <a16:creationId xmlns:a16="http://schemas.microsoft.com/office/drawing/2014/main" id="{FA995D9C-D959-2803-70D7-ADF5B38EA782}"/>
              </a:ext>
            </a:extLst>
          </p:cNvPr>
          <p:cNvSpPr/>
          <p:nvPr/>
        </p:nvSpPr>
        <p:spPr>
          <a:xfrm>
            <a:off x="507298" y="1324677"/>
            <a:ext cx="4807968" cy="4490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1"/>
              </a:lnSpc>
              <a:buNone/>
            </a:pPr>
            <a:r>
              <a:rPr lang="ru-RU" sz="2400" b="1" dirty="0">
                <a:solidFill>
                  <a:srgbClr val="1D1D1B"/>
                </a:solidFill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</a:rPr>
              <a:t>Принципы работы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7A1CED-DA41-CD19-4C78-70F7C846A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65" y="1148098"/>
            <a:ext cx="5997435" cy="4160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06451-D132-3C77-8FB7-9941D65FB746}"/>
              </a:ext>
            </a:extLst>
          </p:cNvPr>
          <p:cNvSpPr txBox="1"/>
          <p:nvPr/>
        </p:nvSpPr>
        <p:spPr>
          <a:xfrm>
            <a:off x="6549544" y="5309792"/>
            <a:ext cx="42206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Aft>
                <a:spcPts val="225"/>
              </a:spcAft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Кластеры карты</a:t>
            </a:r>
            <a:endParaRPr lang="ru-RU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5377B-CAE1-8C0D-2D76-92D555296347}"/>
              </a:ext>
            </a:extLst>
          </p:cNvPr>
          <p:cNvSpPr txBox="1"/>
          <p:nvPr/>
        </p:nvSpPr>
        <p:spPr>
          <a:xfrm>
            <a:off x="1187060" y="1960982"/>
            <a:ext cx="5016701" cy="1737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"/>
              </a:spcAft>
            </a:pPr>
            <a:r>
              <a:rPr lang="ru-RU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Разбиение карты на кластеры</a:t>
            </a:r>
          </a:p>
          <a:p>
            <a:pPr algn="l">
              <a:lnSpc>
                <a:spcPct val="200000"/>
              </a:lnSpc>
              <a:spcAft>
                <a:spcPts val="225"/>
              </a:spcAft>
            </a:pPr>
            <a:r>
              <a:rPr lang="ru-RU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абстрактного графа</a:t>
            </a:r>
          </a:p>
          <a:p>
            <a:pPr algn="l">
              <a:lnSpc>
                <a:spcPct val="150000"/>
              </a:lnSpc>
              <a:spcAft>
                <a:spcPts val="225"/>
              </a:spcAft>
            </a:pPr>
            <a:r>
              <a:rPr lang="ru-RU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Двухуровневый поиск пути</a:t>
            </a: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D8A6F5B9-C2A2-4768-108A-9154F89C8CAB}"/>
              </a:ext>
            </a:extLst>
          </p:cNvPr>
          <p:cNvSpPr/>
          <p:nvPr/>
        </p:nvSpPr>
        <p:spPr>
          <a:xfrm>
            <a:off x="691340" y="1800843"/>
            <a:ext cx="45719" cy="2054443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2BF096FD-C649-A988-39FC-6598CA1B84E1}"/>
              </a:ext>
            </a:extLst>
          </p:cNvPr>
          <p:cNvSpPr/>
          <p:nvPr/>
        </p:nvSpPr>
        <p:spPr>
          <a:xfrm>
            <a:off x="942326" y="2199554"/>
            <a:ext cx="244734" cy="45719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A6BF8B65-92BA-5673-EB92-35DB153A5323}"/>
              </a:ext>
            </a:extLst>
          </p:cNvPr>
          <p:cNvSpPr/>
          <p:nvPr/>
        </p:nvSpPr>
        <p:spPr>
          <a:xfrm>
            <a:off x="481315" y="1960982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EAEAEA"/>
          </a:solidFill>
          <a:ln/>
        </p:spPr>
        <p:txBody>
          <a:bodyPr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2C022154-AEB5-7F39-A412-7941EBF126C1}"/>
              </a:ext>
            </a:extLst>
          </p:cNvPr>
          <p:cNvSpPr/>
          <p:nvPr/>
        </p:nvSpPr>
        <p:spPr>
          <a:xfrm>
            <a:off x="910155" y="2808244"/>
            <a:ext cx="318158" cy="47837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48CE2105-D82B-146A-FFBF-D74B40FDA6A9}"/>
              </a:ext>
            </a:extLst>
          </p:cNvPr>
          <p:cNvSpPr/>
          <p:nvPr/>
        </p:nvSpPr>
        <p:spPr>
          <a:xfrm>
            <a:off x="481315" y="2605914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EAEAEA"/>
          </a:solidFill>
          <a:ln/>
        </p:spPr>
        <p:txBody>
          <a:bodyPr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4A5FC141-0420-ABF9-2DFD-243CABE3E5BA}"/>
              </a:ext>
            </a:extLst>
          </p:cNvPr>
          <p:cNvSpPr/>
          <p:nvPr/>
        </p:nvSpPr>
        <p:spPr>
          <a:xfrm>
            <a:off x="904636" y="3453405"/>
            <a:ext cx="318158" cy="51604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D394D003-AEDC-D4E7-1C31-37354A1B7482}"/>
              </a:ext>
            </a:extLst>
          </p:cNvPr>
          <p:cNvSpPr/>
          <p:nvPr/>
        </p:nvSpPr>
        <p:spPr>
          <a:xfrm>
            <a:off x="481315" y="3253184"/>
            <a:ext cx="461010" cy="461010"/>
          </a:xfrm>
          <a:prstGeom prst="roundRect">
            <a:avLst>
              <a:gd name="adj" fmla="val 26672"/>
            </a:avLst>
          </a:prstGeom>
          <a:solidFill>
            <a:srgbClr val="EAEAEA"/>
          </a:solidFill>
          <a:ln/>
        </p:spPr>
        <p:txBody>
          <a:bodyPr/>
          <a:lstStyle/>
          <a:p>
            <a:pPr algn="ctr"/>
            <a:r>
              <a:rPr lang="ru-RU" dirty="0"/>
              <a:t>3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80BC2F9-5E18-4767-94A9-316D86F88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1399"/>
              </p:ext>
            </p:extLst>
          </p:nvPr>
        </p:nvGraphicFramePr>
        <p:xfrm>
          <a:off x="553770" y="4123929"/>
          <a:ext cx="4882934" cy="2038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467">
                  <a:extLst>
                    <a:ext uri="{9D8B030D-6E8A-4147-A177-3AD203B41FA5}">
                      <a16:colId xmlns:a16="http://schemas.microsoft.com/office/drawing/2014/main" val="3682089461"/>
                    </a:ext>
                  </a:extLst>
                </a:gridCol>
                <a:gridCol w="2441467">
                  <a:extLst>
                    <a:ext uri="{9D8B030D-6E8A-4147-A177-3AD203B41FA5}">
                      <a16:colId xmlns:a16="http://schemas.microsoft.com/office/drawing/2014/main" val="3744997482"/>
                    </a:ext>
                  </a:extLst>
                </a:gridCol>
              </a:tblGrid>
              <a:tr h="67944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Размер карты (клетки)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352 </a:t>
                      </a:r>
                      <a:r>
                        <a:rPr lang="en-US" sz="1600" dirty="0"/>
                        <a:t>X</a:t>
                      </a:r>
                      <a:r>
                        <a:rPr lang="ru-RU" sz="1600" dirty="0"/>
                        <a:t> 256 = 90122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60585"/>
                  </a:ext>
                </a:extLst>
              </a:tr>
              <a:tr h="67944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Размер кластера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16 </a:t>
                      </a:r>
                      <a:r>
                        <a:rPr lang="en-US" sz="1600" dirty="0"/>
                        <a:t>X</a:t>
                      </a:r>
                      <a:r>
                        <a:rPr lang="ru-RU" sz="1600" dirty="0"/>
                        <a:t> 16</a:t>
                      </a:r>
                      <a:r>
                        <a:rPr lang="en-US" sz="1600" dirty="0"/>
                        <a:t> = 256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11041"/>
                  </a:ext>
                </a:extLst>
              </a:tr>
              <a:tr h="67944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Количество кластеров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187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965</Words>
  <Application>Microsoft Office PowerPoint</Application>
  <PresentationFormat>Широкоэкранный</PresentationFormat>
  <Paragraphs>213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Алгоритмы поиска пути</vt:lpstr>
      <vt:lpstr>Выбор классического алгоритма поиска пути</vt:lpstr>
      <vt:lpstr>Презентация PowerPoint</vt:lpstr>
      <vt:lpstr>Unity DOTS (Data-Oriented Technology Stack)</vt:lpstr>
      <vt:lpstr>Анализ иерархического поиска пути и его модификаций</vt:lpstr>
      <vt:lpstr>Разбиение кластеров на кластеры</vt:lpstr>
      <vt:lpstr> Разбиение кластеров на зоны</vt:lpstr>
      <vt:lpstr>Реализация иерархического поиска пути</vt:lpstr>
      <vt:lpstr>Тестирование</vt:lpstr>
      <vt:lpstr>Выводы и результаты работы </vt:lpstr>
      <vt:lpstr>Публикации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Полянцева</dc:creator>
  <cp:lastModifiedBy>Игорь Удалов</cp:lastModifiedBy>
  <cp:revision>84</cp:revision>
  <dcterms:created xsi:type="dcterms:W3CDTF">2024-03-05T11:07:54Z</dcterms:created>
  <dcterms:modified xsi:type="dcterms:W3CDTF">2025-06-03T09:06:16Z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