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5B1FA3-93AD-4AFD-9533-EED6D5FD49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D885E-BFD9-4FE1-8C6A-7F37C21596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95BAEC-C855-40C6-86B3-E5BF146B9A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226A7-8277-4B6C-B513-60A3343091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706445-CB49-460F-91EC-611482F197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CEB5EC-B349-4FB7-A920-17974E3B56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95869C-CBF3-4E49-BD3F-88F3395FD4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71D284-E5B4-402C-A504-9EED82033A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2D592D-1286-4BF4-80B4-62C7ECA779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137160"/>
            <a:ext cx="4114080" cy="26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C3C3C3-683D-4EE3-89A2-1F836A826F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8FD9F7-DD20-450E-846F-3B0969C0D5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E5942-4D5C-49FD-98CF-E8EAA77F0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C7D72C-3E8B-46B5-890A-93AFFC8703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37CAF9-38F2-47AF-8108-25B8B8C46A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96FB98-BDE8-48D0-9900-B819BA1DBB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5AD1E4-AB23-4DC9-B815-EB59E6F00E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81F6E5-223F-4910-885F-9E0022B47F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14562-E403-43DF-8EE6-402C5444CE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B8D0DD-8521-49B1-8533-2B23E2CCC2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E0B073-7B87-45E9-88F6-A55342B655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8600" y="137160"/>
            <a:ext cx="4114080" cy="26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39631-4313-4BFF-8099-79EA1A1BDC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135F59-18E9-464D-9BA7-6BB59C799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2A06F-50EA-4B78-94A7-8576F370F6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-1139760"/>
            <a:ext cx="41140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253783-567A-45AE-A226-F67A3DEEAC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08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562040" y="3178080"/>
            <a:ext cx="1447200" cy="18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3276720" y="3178080"/>
            <a:ext cx="1065960" cy="18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97BCC1-1050-4AC9-B6FC-30080F8B9143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28600" y="3178080"/>
            <a:ext cx="1065960" cy="18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1562040" y="3178080"/>
            <a:ext cx="1447200" cy="18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3276720" y="3178080"/>
            <a:ext cx="1065960" cy="18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718087-F027-4E80-A629-AEBF8D44CF9B}" type="slidenum">
              <a:rPr b="0" lang="en-US" sz="6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228600" y="3178080"/>
            <a:ext cx="1065960" cy="18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93;p39"/>
          <p:cNvSpPr/>
          <p:nvPr/>
        </p:nvSpPr>
        <p:spPr>
          <a:xfrm>
            <a:off x="2286000" y="420120"/>
            <a:ext cx="691884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«Информация о команде»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94;p39"/>
          <p:cNvSpPr/>
          <p:nvPr/>
        </p:nvSpPr>
        <p:spPr>
          <a:xfrm>
            <a:off x="460080" y="3494880"/>
            <a:ext cx="792720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01;p37"/>
          <p:cNvSpPr/>
          <p:nvPr/>
        </p:nvSpPr>
        <p:spPr>
          <a:xfrm>
            <a:off x="351000" y="1459440"/>
            <a:ext cx="7927200" cy="22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Номер и название проектной задачи: №3. ШКОЛЬНЫЕ ПЕРЕМЕНЫ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команды: Союз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Возрастная группа: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12 - 18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участников: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ФИО наставника (при наличии, если нет, оставить поле не заполненным): </a:t>
            </a: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 Название организации: </a:t>
            </a: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МОУ Синьковская СОШ №2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Город: Дмитров</a:t>
            </a:r>
            <a:br>
              <a:rPr sz="1000"/>
            </a:b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 Электронная почта для связи с командой: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47;g23e5a4e4c64_1_26"/>
          <p:cNvSpPr/>
          <p:nvPr/>
        </p:nvSpPr>
        <p:spPr>
          <a:xfrm>
            <a:off x="2286000" y="430560"/>
            <a:ext cx="69181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ключевые этапы»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48;g23e5a4e4c64_1_26"/>
          <p:cNvSpPr/>
          <p:nvPr/>
        </p:nvSpPr>
        <p:spPr>
          <a:xfrm>
            <a:off x="2286000" y="851760"/>
            <a:ext cx="77558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49;g23e5a4e4c64_1_26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0;g23e5a4e4c64_1_26"/>
          <p:cNvSpPr/>
          <p:nvPr/>
        </p:nvSpPr>
        <p:spPr>
          <a:xfrm>
            <a:off x="550800" y="1364040"/>
            <a:ext cx="8012160" cy="2829600"/>
          </a:xfrm>
          <a:custGeom>
            <a:avLst/>
            <a:gdLst>
              <a:gd name="textAreaLeft" fmla="*/ 0 w 8012160"/>
              <a:gd name="textAreaRight" fmla="*/ 8012880 w 8012160"/>
              <a:gd name="textAreaTop" fmla="*/ 0 h 2829600"/>
              <a:gd name="textAreaBottom" fmla="*/ 2830320 h 282960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55;g23e5a4e4c64_1_33"/>
          <p:cNvSpPr/>
          <p:nvPr/>
        </p:nvSpPr>
        <p:spPr>
          <a:xfrm>
            <a:off x="2286000" y="430560"/>
            <a:ext cx="69181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«Планирование - дорожная карта»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56;g23e5a4e4c64_1_33"/>
          <p:cNvSpPr/>
          <p:nvPr/>
        </p:nvSpPr>
        <p:spPr>
          <a:xfrm>
            <a:off x="2286000" y="851760"/>
            <a:ext cx="77558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Составление плана работы и определение сроков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57;g23e5a4e4c64_1_33"/>
          <p:cNvSpPr/>
          <p:nvPr/>
        </p:nvSpPr>
        <p:spPr>
          <a:xfrm>
            <a:off x="550800" y="1364040"/>
            <a:ext cx="8012160" cy="2829600"/>
          </a:xfrm>
          <a:custGeom>
            <a:avLst/>
            <a:gdLst>
              <a:gd name="textAreaLeft" fmla="*/ 0 w 8012160"/>
              <a:gd name="textAreaRight" fmla="*/ 8012880 w 8012160"/>
              <a:gd name="textAreaTop" fmla="*/ 0 h 2829600"/>
              <a:gd name="textAreaBottom" fmla="*/ 2830320 h 282960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Google Shape;158;g23e5a4e4c64_1_33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63;p19"/>
          <p:cNvSpPr/>
          <p:nvPr/>
        </p:nvSpPr>
        <p:spPr>
          <a:xfrm>
            <a:off x="514440" y="2628720"/>
            <a:ext cx="8114760" cy="1999800"/>
          </a:xfrm>
          <a:custGeom>
            <a:avLst/>
            <a:gdLst>
              <a:gd name="textAreaLeft" fmla="*/ 0 w 8114760"/>
              <a:gd name="textAreaRight" fmla="*/ 8115480 w 8114760"/>
              <a:gd name="textAreaTop" fmla="*/ 0 h 1999800"/>
              <a:gd name="textAreaBottom" fmla="*/ 2000520 h 199980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8" name="Google Shape;164;p19"/>
          <p:cNvSpPr/>
          <p:nvPr/>
        </p:nvSpPr>
        <p:spPr>
          <a:xfrm>
            <a:off x="329400" y="1222200"/>
            <a:ext cx="79869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Этап реализации — самый информативный этап. Здесь важно показать процесс реализации проекта, промежуточные итоги работы, подготовку прототипа.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Для оценки экономической эффективности проекта важно рассчитать себестоимость вашего продукта, сколько он будет стоить для пользователя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65;p19"/>
          <p:cNvSpPr/>
          <p:nvPr/>
        </p:nvSpPr>
        <p:spPr>
          <a:xfrm>
            <a:off x="642960" y="2687760"/>
            <a:ext cx="78584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Фотографии процесса, промежуточные решения, этапы реализации проекта (связь с этапом планирования), тексты, схемы, видео, графики и т.д.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66;p19"/>
          <p:cNvSpPr/>
          <p:nvPr/>
        </p:nvSpPr>
        <p:spPr>
          <a:xfrm>
            <a:off x="5434920" y="0"/>
            <a:ext cx="37083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67;p19"/>
          <p:cNvSpPr/>
          <p:nvPr/>
        </p:nvSpPr>
        <p:spPr>
          <a:xfrm>
            <a:off x="2286000" y="430560"/>
            <a:ext cx="6918120" cy="9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«Реализация проекта»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9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72;p43"/>
          <p:cNvSpPr/>
          <p:nvPr/>
        </p:nvSpPr>
        <p:spPr>
          <a:xfrm>
            <a:off x="514440" y="1400040"/>
            <a:ext cx="8114760" cy="3228120"/>
          </a:xfrm>
          <a:custGeom>
            <a:avLst/>
            <a:gdLst>
              <a:gd name="textAreaLeft" fmla="*/ 0 w 8114760"/>
              <a:gd name="textAreaRight" fmla="*/ 8115480 w 8114760"/>
              <a:gd name="textAreaTop" fmla="*/ 0 h 3228120"/>
              <a:gd name="textAreaBottom" fmla="*/ 3228840 h 322812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Google Shape;173;p43"/>
          <p:cNvSpPr/>
          <p:nvPr/>
        </p:nvSpPr>
        <p:spPr>
          <a:xfrm>
            <a:off x="2286000" y="420480"/>
            <a:ext cx="619884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74;p43"/>
          <p:cNvSpPr/>
          <p:nvPr/>
        </p:nvSpPr>
        <p:spPr>
          <a:xfrm>
            <a:off x="2286000" y="840960"/>
            <a:ext cx="79873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75;p43"/>
          <p:cNvSpPr/>
          <p:nvPr/>
        </p:nvSpPr>
        <p:spPr>
          <a:xfrm>
            <a:off x="5729400" y="4798800"/>
            <a:ext cx="326772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80;g23e5a4e4c64_1_44"/>
          <p:cNvSpPr/>
          <p:nvPr/>
        </p:nvSpPr>
        <p:spPr>
          <a:xfrm>
            <a:off x="514440" y="1400040"/>
            <a:ext cx="8047800" cy="3223440"/>
          </a:xfrm>
          <a:custGeom>
            <a:avLst/>
            <a:gdLst>
              <a:gd name="textAreaLeft" fmla="*/ 0 w 8047800"/>
              <a:gd name="textAreaRight" fmla="*/ 8048520 w 8047800"/>
              <a:gd name="textAreaTop" fmla="*/ 0 h 3223440"/>
              <a:gd name="textAreaBottom" fmla="*/ 3224160 h 32234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Google Shape;181;g23e5a4e4c64_1_44"/>
          <p:cNvSpPr/>
          <p:nvPr/>
        </p:nvSpPr>
        <p:spPr>
          <a:xfrm>
            <a:off x="2286000" y="420480"/>
            <a:ext cx="6198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82;g23e5a4e4c64_1_44"/>
          <p:cNvSpPr/>
          <p:nvPr/>
        </p:nvSpPr>
        <p:spPr>
          <a:xfrm>
            <a:off x="2286000" y="840960"/>
            <a:ext cx="79869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83;g23e5a4e4c64_1_44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88;p44"/>
          <p:cNvSpPr/>
          <p:nvPr/>
        </p:nvSpPr>
        <p:spPr>
          <a:xfrm>
            <a:off x="514440" y="1400040"/>
            <a:ext cx="8114760" cy="3228120"/>
          </a:xfrm>
          <a:custGeom>
            <a:avLst/>
            <a:gdLst>
              <a:gd name="textAreaLeft" fmla="*/ 0 w 8114760"/>
              <a:gd name="textAreaRight" fmla="*/ 8115480 w 8114760"/>
              <a:gd name="textAreaTop" fmla="*/ 0 h 3228120"/>
              <a:gd name="textAreaBottom" fmla="*/ 3228840 h 322812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Google Shape;189;p44"/>
          <p:cNvSpPr/>
          <p:nvPr/>
        </p:nvSpPr>
        <p:spPr>
          <a:xfrm>
            <a:off x="2286000" y="420480"/>
            <a:ext cx="619884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Реализация проекта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90;p44"/>
          <p:cNvSpPr/>
          <p:nvPr/>
        </p:nvSpPr>
        <p:spPr>
          <a:xfrm>
            <a:off x="2286000" y="840960"/>
            <a:ext cx="79873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информацией, экспертами, экономическая оценка, разработка прототипа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91;p44"/>
          <p:cNvSpPr/>
          <p:nvPr/>
        </p:nvSpPr>
        <p:spPr>
          <a:xfrm>
            <a:off x="5729400" y="4798800"/>
            <a:ext cx="326772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408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97;p48"/>
          <p:cNvSpPr/>
          <p:nvPr/>
        </p:nvSpPr>
        <p:spPr>
          <a:xfrm>
            <a:off x="343080" y="1381320"/>
            <a:ext cx="794340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Оформляется в том случае, когда работа сопровождается дополнительными графиками, таблицами, диаграммами, чертежами, видео, фото, 3Д моделями и прочим. При наличие перечисленного, на этом слайде укажите ссылку на систему облачного хранения, где находятся дополнительные файлы.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Обязательные форматы дополнительных материалов: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видео - .mp4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фото - .jpeg, .png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чертежи - .dxf, .pdf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3D-модели - .stl, .obj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ВНИМАНИЕ! Проверяйте доступность ссылки для просмотра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98;p48"/>
          <p:cNvSpPr/>
          <p:nvPr/>
        </p:nvSpPr>
        <p:spPr>
          <a:xfrm>
            <a:off x="5434920" y="0"/>
            <a:ext cx="3708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Google Shape;199;p48"/>
          <p:cNvSpPr/>
          <p:nvPr/>
        </p:nvSpPr>
        <p:spPr>
          <a:xfrm>
            <a:off x="343080" y="1381320"/>
            <a:ext cx="8047800" cy="3223440"/>
          </a:xfrm>
          <a:custGeom>
            <a:avLst/>
            <a:gdLst>
              <a:gd name="textAreaLeft" fmla="*/ 0 w 8047800"/>
              <a:gd name="textAreaRight" fmla="*/ 8048520 w 8047800"/>
              <a:gd name="textAreaTop" fmla="*/ 0 h 3223440"/>
              <a:gd name="textAreaBottom" fmla="*/ 3224160 h 32234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69720" y="373320"/>
            <a:ext cx="411408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Arial"/>
                <a:ea typeface="Arial"/>
              </a:rPr>
              <a:t>Приложение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05;g23f3a3aabf0_6_6"/>
          <p:cNvSpPr/>
          <p:nvPr/>
        </p:nvSpPr>
        <p:spPr>
          <a:xfrm>
            <a:off x="343080" y="1381320"/>
            <a:ext cx="794340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ff0000"/>
              </a:solidFill>
              <a:latin typeface="Arial"/>
              <a:ea typeface="Arial"/>
            </a:endParaRPr>
          </a:p>
        </p:txBody>
      </p:sp>
      <p:sp>
        <p:nvSpPr>
          <p:cNvPr id="150" name="Google Shape;206;g23f3a3aabf0_6_6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207;g23f3a3aabf0_6_6"/>
          <p:cNvSpPr/>
          <p:nvPr/>
        </p:nvSpPr>
        <p:spPr>
          <a:xfrm>
            <a:off x="514440" y="1400040"/>
            <a:ext cx="8047800" cy="3223440"/>
          </a:xfrm>
          <a:custGeom>
            <a:avLst/>
            <a:gdLst>
              <a:gd name="textAreaLeft" fmla="*/ 0 w 8047800"/>
              <a:gd name="textAreaRight" fmla="*/ 8048520 w 8047800"/>
              <a:gd name="textAreaTop" fmla="*/ 0 h 3223440"/>
              <a:gd name="textAreaBottom" fmla="*/ 3224160 h 3223440"/>
            </a:gdLst>
            <a:ahLst/>
            <a:rect l="textAreaLeft" t="textAreaTop" r="textAreaRight" b="textAreaBottom"/>
            <a:pathLst>
              <a:path w="100607341" h="24801494">
                <a:moveTo>
                  <a:pt x="0" y="0"/>
                </a:moveTo>
                <a:lnTo>
                  <a:pt x="0" y="24801494"/>
                </a:lnTo>
                <a:lnTo>
                  <a:pt x="100607341" y="24801494"/>
                </a:lnTo>
                <a:lnTo>
                  <a:pt x="100607341" y="0"/>
                </a:lnTo>
                <a:lnTo>
                  <a:pt x="0" y="0"/>
                </a:lnTo>
                <a:close/>
                <a:moveTo>
                  <a:pt x="100546377" y="24740535"/>
                </a:moveTo>
                <a:lnTo>
                  <a:pt x="59690" y="24740535"/>
                </a:lnTo>
                <a:lnTo>
                  <a:pt x="59690" y="59690"/>
                </a:lnTo>
                <a:lnTo>
                  <a:pt x="100546377" y="59690"/>
                </a:lnTo>
                <a:lnTo>
                  <a:pt x="100546377" y="247405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396720" y="1388880"/>
            <a:ext cx="7975440" cy="24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Поиск, анализ и выбор актуальной «проблемы» выбранного задания.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1. Выделите из задания проблему. В формулировке проблемы должно быть противоречие. Попробуйте ответить на вопрос: насколько выделенная проблема соответствует ситуации, описанной в тексте задания?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2. Посмотрите, какие компании занимаются тем же, что интересного происходит в отрасли – здесь помогут профильные новостные ресурсы, группы и страницы компаний в социальных сетях и др. Чем больше разных источников вы изучите, тем более полная картинка сложится в голове.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3. Определитесь с целевой аудиторией – чью боль вы будете решать. Попробуйте представить пользователя, которому важно решение проблемы: сколько ему лет? как он проводит день? как именно он сталкивается с этой проблемой. Можно провести опрос или интервью.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469120" y="-11160"/>
            <a:ext cx="367020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96720" y="3544200"/>
            <a:ext cx="79754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Проблема (пример): Из-за неровной поверхности тротуара, а также особенностей устройства водосточных сливов вода большими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потоками разливается по тротуару во время дождя. Логистика перемещения пешеходов во время дождя становится сложнее, а длительное нахождение на улице в это время приводит к ослаблению иммунитета и заболеваниям.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Целевая аудитория (пример): жители городов-миллионников,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i="1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передвигающиеся пешком и/или на общественном транспорте.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286000" y="420120"/>
            <a:ext cx="69181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задания»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93;p39"/>
          <p:cNvSpPr/>
          <p:nvPr/>
        </p:nvSpPr>
        <p:spPr>
          <a:xfrm>
            <a:off x="2286000" y="420120"/>
            <a:ext cx="691812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«Проблематизация»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94;p39"/>
          <p:cNvSpPr/>
          <p:nvPr/>
        </p:nvSpPr>
        <p:spPr>
          <a:xfrm>
            <a:off x="460080" y="3494880"/>
            <a:ext cx="792720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95;p39"/>
          <p:cNvSpPr/>
          <p:nvPr/>
        </p:nvSpPr>
        <p:spPr>
          <a:xfrm>
            <a:off x="5729400" y="4798800"/>
            <a:ext cx="326772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1;p37"/>
          <p:cNvSpPr/>
          <p:nvPr/>
        </p:nvSpPr>
        <p:spPr>
          <a:xfrm>
            <a:off x="351000" y="1459440"/>
            <a:ext cx="792720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Проблемы, которые удалось определить: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На какой проблеме вы хотите сфокусироваться: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00;p37"/>
          <p:cNvSpPr/>
          <p:nvPr/>
        </p:nvSpPr>
        <p:spPr>
          <a:xfrm>
            <a:off x="2270160" y="414000"/>
            <a:ext cx="69181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проблемное поле»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01;p37"/>
          <p:cNvSpPr/>
          <p:nvPr/>
        </p:nvSpPr>
        <p:spPr>
          <a:xfrm>
            <a:off x="351000" y="1459440"/>
            <a:ext cx="792720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источники информации содержат описание выбранной проблемы (литературный обзор)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02;p37"/>
          <p:cNvSpPr/>
          <p:nvPr/>
        </p:nvSpPr>
        <p:spPr>
          <a:xfrm>
            <a:off x="5729400" y="4798800"/>
            <a:ext cx="326772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7;g23e5a4e4c64_1_13"/>
          <p:cNvSpPr/>
          <p:nvPr/>
        </p:nvSpPr>
        <p:spPr>
          <a:xfrm>
            <a:off x="2270160" y="414000"/>
            <a:ext cx="69181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«Анализ - аналоги»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08;g23e5a4e4c64_1_13"/>
          <p:cNvSpPr/>
          <p:nvPr/>
        </p:nvSpPr>
        <p:spPr>
          <a:xfrm>
            <a:off x="351000" y="1459440"/>
            <a:ext cx="7927200" cy="16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Какие решения уже существуют: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ИХ НЕТУ !!!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09;g23e5a4e4c64_1_13"/>
          <p:cNvSpPr/>
          <p:nvPr/>
        </p:nvSpPr>
        <p:spPr>
          <a:xfrm>
            <a:off x="5729400" y="4798800"/>
            <a:ext cx="326736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4;p38"/>
          <p:cNvSpPr/>
          <p:nvPr/>
        </p:nvSpPr>
        <p:spPr>
          <a:xfrm>
            <a:off x="2270160" y="435600"/>
            <a:ext cx="69181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«Целевая аудитория»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15;p38"/>
          <p:cNvSpPr/>
          <p:nvPr/>
        </p:nvSpPr>
        <p:spPr>
          <a:xfrm>
            <a:off x="442080" y="3716640"/>
            <a:ext cx="792720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16;p38"/>
          <p:cNvSpPr/>
          <p:nvPr/>
        </p:nvSpPr>
        <p:spPr>
          <a:xfrm>
            <a:off x="5729400" y="4798800"/>
            <a:ext cx="326772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08;g23e5a4e4c64_1_13"/>
          <p:cNvSpPr/>
          <p:nvPr/>
        </p:nvSpPr>
        <p:spPr>
          <a:xfrm>
            <a:off x="351000" y="1459440"/>
            <a:ext cx="7927200" cy="13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Целевая аудитория - для кого важно решение проблемы. Портрет целевой аудитории: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Основной целевая аудитория.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i="1" lang="ru-RU" sz="1000" spc="-1" strike="noStrike">
                <a:solidFill>
                  <a:srgbClr val="000000"/>
                </a:solidFill>
                <a:latin typeface="Arial"/>
                <a:ea typeface="Arial"/>
              </a:rPr>
              <a:t>Учащиеся школы от 12 до 18 лет,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40000"/>
              </a:lnSpc>
              <a:tabLst>
                <a:tab algn="l" pos="0"/>
              </a:tabLst>
            </a:pPr>
            <a:endParaRPr b="0" lang="ru-RU" sz="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 descr="https://cdn.discordapp.com/attachments/1105886169805361208/1106324171341971547/rir.png"/>
          <p:cNvPicPr/>
          <p:nvPr/>
        </p:nvPicPr>
        <p:blipFill>
          <a:blip r:embed="rId2"/>
          <a:stretch/>
        </p:blipFill>
        <p:spPr>
          <a:xfrm>
            <a:off x="5508000" y="1243800"/>
            <a:ext cx="3286440" cy="328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21;p13"/>
          <p:cNvSpPr/>
          <p:nvPr/>
        </p:nvSpPr>
        <p:spPr>
          <a:xfrm>
            <a:off x="385200" y="1171800"/>
            <a:ext cx="813852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цели и задач.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 — что мы хотим получить в результате? Целью проекта обычно является создание (разработка, оформление, изготовление, конструирование и т.д.) какого-то продукта, наличие (или отсутствие) которого легко проверить. Сформулируйте и запишите цель проекта.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— </a:t>
            </a:r>
            <a:r>
              <a:rPr b="0" lang="en-US" sz="10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</a:rPr>
              <a:t>это конкретные пункты, которые предстоит реализовать для достижения цели. При формулировке задач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учитывайте требования выбранного задания.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22;p13"/>
          <p:cNvSpPr/>
          <p:nvPr/>
        </p:nvSpPr>
        <p:spPr>
          <a:xfrm>
            <a:off x="5434920" y="-2880"/>
            <a:ext cx="370836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Информативный слайд (не 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23;p13"/>
          <p:cNvSpPr/>
          <p:nvPr/>
        </p:nvSpPr>
        <p:spPr>
          <a:xfrm>
            <a:off x="2270160" y="435600"/>
            <a:ext cx="69181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28;p16"/>
          <p:cNvSpPr/>
          <p:nvPr/>
        </p:nvSpPr>
        <p:spPr>
          <a:xfrm>
            <a:off x="587520" y="1388160"/>
            <a:ext cx="8041680" cy="1182960"/>
          </a:xfrm>
          <a:custGeom>
            <a:avLst/>
            <a:gdLst>
              <a:gd name="textAreaLeft" fmla="*/ 0 w 8041680"/>
              <a:gd name="textAreaRight" fmla="*/ 8042400 w 8041680"/>
              <a:gd name="textAreaTop" fmla="*/ 0 h 1182960"/>
              <a:gd name="textAreaBottom" fmla="*/ 1183680 h 118296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Google Shape;129;p16"/>
          <p:cNvSpPr/>
          <p:nvPr/>
        </p:nvSpPr>
        <p:spPr>
          <a:xfrm>
            <a:off x="664560" y="1500840"/>
            <a:ext cx="25804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Цель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30;p16"/>
          <p:cNvSpPr/>
          <p:nvPr/>
        </p:nvSpPr>
        <p:spPr>
          <a:xfrm>
            <a:off x="587520" y="2871720"/>
            <a:ext cx="8041680" cy="1182960"/>
          </a:xfrm>
          <a:custGeom>
            <a:avLst/>
            <a:gdLst>
              <a:gd name="textAreaLeft" fmla="*/ 0 w 8041680"/>
              <a:gd name="textAreaRight" fmla="*/ 8042400 w 8041680"/>
              <a:gd name="textAreaTop" fmla="*/ 0 h 1182960"/>
              <a:gd name="textAreaBottom" fmla="*/ 1183680 h 1182960"/>
            </a:gdLst>
            <a:ahLst/>
            <a:rect l="textAreaLeft" t="textAreaTop" r="textAreaRight" b="textAreaBottom"/>
            <a:pathLst>
              <a:path w="64101818" h="9434368">
                <a:moveTo>
                  <a:pt x="0" y="0"/>
                </a:moveTo>
                <a:lnTo>
                  <a:pt x="0" y="9434368"/>
                </a:lnTo>
                <a:lnTo>
                  <a:pt x="64101818" y="9434368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9373408"/>
                </a:moveTo>
                <a:lnTo>
                  <a:pt x="59690" y="9373408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937340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Google Shape;131;p16"/>
          <p:cNvSpPr/>
          <p:nvPr/>
        </p:nvSpPr>
        <p:spPr>
          <a:xfrm>
            <a:off x="664560" y="3021480"/>
            <a:ext cx="18691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2;p16"/>
          <p:cNvSpPr/>
          <p:nvPr/>
        </p:nvSpPr>
        <p:spPr>
          <a:xfrm>
            <a:off x="2270160" y="874440"/>
            <a:ext cx="567216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Постановка целей и задач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33;p16"/>
          <p:cNvSpPr/>
          <p:nvPr/>
        </p:nvSpPr>
        <p:spPr>
          <a:xfrm>
            <a:off x="5729400" y="4798800"/>
            <a:ext cx="326772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34;p16"/>
          <p:cNvSpPr/>
          <p:nvPr/>
        </p:nvSpPr>
        <p:spPr>
          <a:xfrm>
            <a:off x="2270160" y="435600"/>
            <a:ext cx="69181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«Целеполагание»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39;p42"/>
          <p:cNvSpPr/>
          <p:nvPr/>
        </p:nvSpPr>
        <p:spPr>
          <a:xfrm>
            <a:off x="2286000" y="430560"/>
            <a:ext cx="691812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9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«Команда - распределение задач»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40;p42"/>
          <p:cNvSpPr/>
          <p:nvPr/>
        </p:nvSpPr>
        <p:spPr>
          <a:xfrm>
            <a:off x="2286000" y="851760"/>
            <a:ext cx="77558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состав команды и распределение ролей внутри команды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41;p42"/>
          <p:cNvSpPr/>
          <p:nvPr/>
        </p:nvSpPr>
        <p:spPr>
          <a:xfrm>
            <a:off x="550800" y="1364040"/>
            <a:ext cx="8041680" cy="2840040"/>
          </a:xfrm>
          <a:custGeom>
            <a:avLst/>
            <a:gdLst>
              <a:gd name="textAreaLeft" fmla="*/ 0 w 8041680"/>
              <a:gd name="textAreaRight" fmla="*/ 8042400 w 8041680"/>
              <a:gd name="textAreaTop" fmla="*/ 0 h 2840040"/>
              <a:gd name="textAreaBottom" fmla="*/ 2840760 h 2840040"/>
            </a:gdLst>
            <a:ahLst/>
            <a:rect l="textAreaLeft" t="textAreaTop" r="textAreaRight" b="textAreaBottom"/>
            <a:pathLst>
              <a:path w="64101818" h="22643300">
                <a:moveTo>
                  <a:pt x="0" y="0"/>
                </a:moveTo>
                <a:lnTo>
                  <a:pt x="0" y="22643300"/>
                </a:lnTo>
                <a:lnTo>
                  <a:pt x="64101818" y="22643300"/>
                </a:lnTo>
                <a:lnTo>
                  <a:pt x="64101818" y="0"/>
                </a:lnTo>
                <a:lnTo>
                  <a:pt x="0" y="0"/>
                </a:lnTo>
                <a:close/>
                <a:moveTo>
                  <a:pt x="64040860" y="22582341"/>
                </a:moveTo>
                <a:lnTo>
                  <a:pt x="59690" y="22582341"/>
                </a:lnTo>
                <a:lnTo>
                  <a:pt x="59690" y="59690"/>
                </a:lnTo>
                <a:lnTo>
                  <a:pt x="64040860" y="59690"/>
                </a:lnTo>
                <a:lnTo>
                  <a:pt x="64040860" y="2258234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Google Shape;142;p42"/>
          <p:cNvSpPr/>
          <p:nvPr/>
        </p:nvSpPr>
        <p:spPr>
          <a:xfrm>
            <a:off x="5729400" y="4798800"/>
            <a:ext cx="326772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19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Arial"/>
              </a:rPr>
              <a:t>Рабочий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слайд (для заполнения)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1"/>
          <p:cNvSpPr/>
          <p:nvPr/>
        </p:nvSpPr>
        <p:spPr>
          <a:xfrm>
            <a:off x="550800" y="1364040"/>
            <a:ext cx="8041680" cy="15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Игорь – Разработка Бек энда, Анализ поведения, Разработка Подсистем, Сервер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Антон – Разработка Фронт энда, Работа с графикой, Сборка и отладка приложений, Разработка сайта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Сергей – Проведение Опросов, Сбор информации, Проверка выдвинутых гипотиз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Матвей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Тимур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Application>LibreOffice/7.5.2.2$Windows_X86_64 LibreOffice_project/53bb9681a964705cf672590721dbc85eb4d0c3a2</Application>
  <AppVersion>15.0000</AppVersion>
  <Words>812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Hlebushek</dc:creator>
  <dc:description/>
  <dc:language>ru-RU</dc:language>
  <cp:lastModifiedBy/>
  <dcterms:modified xsi:type="dcterms:W3CDTF">2023-05-17T17:43:54Z</dcterms:modified>
  <cp:revision>15</cp:revision>
  <dc:subject/>
  <dc:title>Шаблон итоговой презентации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18</vt:i4>
  </property>
</Properties>
</file>