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C23FA2-3380-4300-B97A-4750E21990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46B7B9-428A-423E-9C73-F939D1B93C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F6B72-3404-4D2F-A3C2-EFA20F1F43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446E3-E42F-4C4B-8BAE-42D89175B4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86F128-8DB5-4D64-A2BF-7CDC39DE4C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CF538B-C1EB-474E-80EF-0D2248997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3B41A5-10FF-4CE0-8099-ECCD76F3F8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5F6586-1063-4FB3-ABF6-5B22B960A9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053C9B-5FAB-4EAC-94C2-B4CD900685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22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DDCFC0-25F5-4011-BDC9-67753300BF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3BC48-D143-4BBA-A0BA-68F4210D3F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64ABC-6E64-4FA5-8ACF-E62559126E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1229A-DC7C-4AB1-B521-D70371FFD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B6D1DE-F9C4-4E16-819F-910080983E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E69BB2-BB79-45AF-9665-BCBF8DEC88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534A12-89FF-488D-9AE2-B0D0CD36F7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404D8B-1E34-4D08-8614-15F3036984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B0917-FE05-4C05-AD76-E91BA976CE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96BC0-7E43-4829-B420-88F6C81DBF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340C0-6364-403A-80CF-6EDDD8E32D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22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F03F06-2B3A-41A3-8D2A-20E47A8230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E6B8A-40BD-4271-9B94-D68DB4467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8FA43-E528-425A-BAE5-A53D46B6D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96A6D9-7A56-4D68-A8A4-6D65146BFB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562040" y="3178080"/>
            <a:ext cx="144540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3276720" y="3178080"/>
            <a:ext cx="106416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3E878F-E1CF-47B6-BF3A-65B0F71DF85D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8600" y="3178080"/>
            <a:ext cx="106416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228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1562040" y="3178080"/>
            <a:ext cx="144540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3276720" y="3178080"/>
            <a:ext cx="106416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2DA862-B46F-41C5-8520-5B158AA370AA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228600" y="3178080"/>
            <a:ext cx="1064160" cy="1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docs.google.com/spreadsheets/d/17g_GgY5Sf2jFZ0ztnlu5mT-j8VBKZsQGLEa7EzCliwk/edit?usp=sharing" TargetMode="External"/><Relationship Id="rId3" Type="http://schemas.openxmlformats.org/officeDocument/2006/relationships/hyperlink" Target="https://cyberleninka.ru/article/n/vliyanie-urovnya-fizicheskoy-aktivnosti-na-sotsialnuyu-adaptatsiyu-shkolnikov/pdf" TargetMode="External"/><Relationship Id="rId4" Type="http://schemas.openxmlformats.org/officeDocument/2006/relationships/hyperlink" Target="https://cyberleninka.ru/article/n/vliyanie-fizicheskoy-kultury-na-umstvennoe-razvitie-shkolnikov/pdf" TargetMode="External"/><Relationship Id="rId5" Type="http://schemas.openxmlformats.org/officeDocument/2006/relationships/hyperlink" Target="https://urok.1sept.ru/articles/670164" TargetMode="External"/><Relationship Id="rId6" Type="http://schemas.openxmlformats.org/officeDocument/2006/relationships/hyperlink" Target="https://github.com/Igor20264/humorists-template" TargetMode="External"/><Relationship Id="rId7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3;p39"/>
          <p:cNvSpPr/>
          <p:nvPr/>
        </p:nvSpPr>
        <p:spPr>
          <a:xfrm>
            <a:off x="2286000" y="42012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Информация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команде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94;p39"/>
          <p:cNvSpPr/>
          <p:nvPr/>
        </p:nvSpPr>
        <p:spPr>
          <a:xfrm>
            <a:off x="460080" y="3494880"/>
            <a:ext cx="792540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01;p37"/>
          <p:cNvSpPr/>
          <p:nvPr/>
        </p:nvSpPr>
        <p:spPr>
          <a:xfrm>
            <a:off x="351000" y="1459440"/>
            <a:ext cx="7925400" cy="22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Номер и название проектной задачи: №3. ШКОЛЬНЫЕ ПЕРЕМЕНЫ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команды: Союз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Возрастная группа: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12 - 18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участников: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наставника (при наличии, если нет, оставить поле не заполненным):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организации: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МОУ Синьковская СОШ №2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Город: Дмитров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Электронная почта для связи с командой: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55;g23e5a4e4c64_1_33"/>
          <p:cNvSpPr/>
          <p:nvPr/>
        </p:nvSpPr>
        <p:spPr>
          <a:xfrm>
            <a:off x="2286000" y="430560"/>
            <a:ext cx="69163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дорожная карта»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56;g23e5a4e4c64_1_33"/>
          <p:cNvSpPr/>
          <p:nvPr/>
        </p:nvSpPr>
        <p:spPr>
          <a:xfrm>
            <a:off x="2286000" y="851760"/>
            <a:ext cx="77540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57;g23e5a4e4c64_1_33"/>
          <p:cNvSpPr/>
          <p:nvPr/>
        </p:nvSpPr>
        <p:spPr>
          <a:xfrm>
            <a:off x="550800" y="1364040"/>
            <a:ext cx="8010360" cy="2827800"/>
          </a:xfrm>
          <a:custGeom>
            <a:avLst/>
            <a:gdLst>
              <a:gd name="textAreaLeft" fmla="*/ 0 w 8010360"/>
              <a:gd name="textAreaRight" fmla="*/ 8012880 w 8010360"/>
              <a:gd name="textAreaTop" fmla="*/ 0 h 2827800"/>
              <a:gd name="textAreaBottom" fmla="*/ 2830320 h 282780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0" name="Google Shape;158;g23e5a4e4c64_1_33"/>
          <p:cNvSpPr/>
          <p:nvPr/>
        </p:nvSpPr>
        <p:spPr>
          <a:xfrm>
            <a:off x="5729400" y="4798800"/>
            <a:ext cx="3265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63;p19"/>
          <p:cNvSpPr/>
          <p:nvPr/>
        </p:nvSpPr>
        <p:spPr>
          <a:xfrm>
            <a:off x="514440" y="2628720"/>
            <a:ext cx="8112960" cy="1998000"/>
          </a:xfrm>
          <a:custGeom>
            <a:avLst/>
            <a:gdLst>
              <a:gd name="textAreaLeft" fmla="*/ 0 w 8112960"/>
              <a:gd name="textAreaRight" fmla="*/ 8115480 w 8112960"/>
              <a:gd name="textAreaTop" fmla="*/ 0 h 1998000"/>
              <a:gd name="textAreaBottom" fmla="*/ 2000520 h 199800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Google Shape;164;p19"/>
          <p:cNvSpPr/>
          <p:nvPr/>
        </p:nvSpPr>
        <p:spPr>
          <a:xfrm>
            <a:off x="329400" y="1222200"/>
            <a:ext cx="7985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Этап реализации — самый информативный этап. Здесь важно показать процесс реализации проекта, промежуточные итоги работы, подготовку прототипа.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оценки экономической эффективности проекта важно рассчитать себестоимость вашего продукта, сколько он будет стоить для пользователя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65;p19"/>
          <p:cNvSpPr/>
          <p:nvPr/>
        </p:nvSpPr>
        <p:spPr>
          <a:xfrm>
            <a:off x="642960" y="2687760"/>
            <a:ext cx="78566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Фотографии процесса, промежуточные решения, этапы реализации проекта (связь с этапом планирования), тексты, схемы, видео, графики и т.д.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66;p19"/>
          <p:cNvSpPr/>
          <p:nvPr/>
        </p:nvSpPr>
        <p:spPr>
          <a:xfrm>
            <a:off x="5434920" y="0"/>
            <a:ext cx="3706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67;p19"/>
          <p:cNvSpPr/>
          <p:nvPr/>
        </p:nvSpPr>
        <p:spPr>
          <a:xfrm>
            <a:off x="2286000" y="430560"/>
            <a:ext cx="69163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«Реализация проекта»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72;p43"/>
          <p:cNvSpPr/>
          <p:nvPr/>
        </p:nvSpPr>
        <p:spPr>
          <a:xfrm>
            <a:off x="514440" y="1400040"/>
            <a:ext cx="8112960" cy="3226320"/>
          </a:xfrm>
          <a:custGeom>
            <a:avLst/>
            <a:gdLst>
              <a:gd name="textAreaLeft" fmla="*/ 0 w 8112960"/>
              <a:gd name="textAreaRight" fmla="*/ 8115480 w 8112960"/>
              <a:gd name="textAreaTop" fmla="*/ 0 h 3226320"/>
              <a:gd name="textAreaBottom" fmla="*/ 3228840 h 322632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Google Shape;173;p43"/>
          <p:cNvSpPr/>
          <p:nvPr/>
        </p:nvSpPr>
        <p:spPr>
          <a:xfrm>
            <a:off x="2286000" y="420480"/>
            <a:ext cx="619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74;p43"/>
          <p:cNvSpPr/>
          <p:nvPr/>
        </p:nvSpPr>
        <p:spPr>
          <a:xfrm>
            <a:off x="540000" y="4680000"/>
            <a:ext cx="79855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75;p43"/>
          <p:cNvSpPr/>
          <p:nvPr/>
        </p:nvSpPr>
        <p:spPr>
          <a:xfrm>
            <a:off x="5729400" y="4798800"/>
            <a:ext cx="3265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286000" y="900000"/>
            <a:ext cx="3832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экономическая оценка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80;g23e5a4e4c64_1_44"/>
          <p:cNvSpPr/>
          <p:nvPr/>
        </p:nvSpPr>
        <p:spPr>
          <a:xfrm>
            <a:off x="514440" y="1400040"/>
            <a:ext cx="8046000" cy="3221640"/>
          </a:xfrm>
          <a:custGeom>
            <a:avLst/>
            <a:gdLst>
              <a:gd name="textAreaLeft" fmla="*/ 0 w 8046000"/>
              <a:gd name="textAreaRight" fmla="*/ 8048520 w 8046000"/>
              <a:gd name="textAreaTop" fmla="*/ 0 h 3221640"/>
              <a:gd name="textAreaBottom" fmla="*/ 3224160 h 32216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Google Shape;181;g23e5a4e4c64_1_44"/>
          <p:cNvSpPr/>
          <p:nvPr/>
        </p:nvSpPr>
        <p:spPr>
          <a:xfrm>
            <a:off x="2286000" y="420480"/>
            <a:ext cx="619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82;g23e5a4e4c64_1_44"/>
          <p:cNvSpPr/>
          <p:nvPr/>
        </p:nvSpPr>
        <p:spPr>
          <a:xfrm>
            <a:off x="2286000" y="840960"/>
            <a:ext cx="79851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83;g23e5a4e4c64_1_44"/>
          <p:cNvSpPr/>
          <p:nvPr/>
        </p:nvSpPr>
        <p:spPr>
          <a:xfrm>
            <a:off x="5729400" y="4798800"/>
            <a:ext cx="3265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88;p44"/>
          <p:cNvSpPr/>
          <p:nvPr/>
        </p:nvSpPr>
        <p:spPr>
          <a:xfrm>
            <a:off x="514440" y="1400040"/>
            <a:ext cx="8112960" cy="3226320"/>
          </a:xfrm>
          <a:custGeom>
            <a:avLst/>
            <a:gdLst>
              <a:gd name="textAreaLeft" fmla="*/ 0 w 8112960"/>
              <a:gd name="textAreaRight" fmla="*/ 8115480 w 8112960"/>
              <a:gd name="textAreaTop" fmla="*/ 0 h 3226320"/>
              <a:gd name="textAreaBottom" fmla="*/ 3228840 h 322632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Google Shape;189;p44"/>
          <p:cNvSpPr/>
          <p:nvPr/>
        </p:nvSpPr>
        <p:spPr>
          <a:xfrm>
            <a:off x="2286000" y="420480"/>
            <a:ext cx="619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0;p44"/>
          <p:cNvSpPr/>
          <p:nvPr/>
        </p:nvSpPr>
        <p:spPr>
          <a:xfrm>
            <a:off x="2286000" y="840960"/>
            <a:ext cx="79855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91;p44"/>
          <p:cNvSpPr/>
          <p:nvPr/>
        </p:nvSpPr>
        <p:spPr>
          <a:xfrm>
            <a:off x="5729400" y="4798800"/>
            <a:ext cx="3265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40720" y="1440360"/>
            <a:ext cx="4679280" cy="26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2280" cy="5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97;p48"/>
          <p:cNvSpPr/>
          <p:nvPr/>
        </p:nvSpPr>
        <p:spPr>
          <a:xfrm>
            <a:off x="343080" y="1381320"/>
            <a:ext cx="794160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Оформляется в том случае, когда работа сопровождается дополнительными графиками, таблицами, диаграммами, чертежами, видео, фото, 3Д моделями и прочим. При наличие перечисленного, на этом слайде укажите ссылку на систему облачного хранения, где находятся дополнительные файлы.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Обязательные форматы дополнительных материалов: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видео - .mp4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фото - .jpeg, .png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чертежи - .dxf, .pdf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3D-модели - .stl, .obj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ВНИМАНИЕ! Проверяйте доступность ссылки для просмотра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98;p48"/>
          <p:cNvSpPr/>
          <p:nvPr/>
        </p:nvSpPr>
        <p:spPr>
          <a:xfrm>
            <a:off x="5434920" y="0"/>
            <a:ext cx="3706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99;p48"/>
          <p:cNvSpPr/>
          <p:nvPr/>
        </p:nvSpPr>
        <p:spPr>
          <a:xfrm>
            <a:off x="343080" y="1381320"/>
            <a:ext cx="8046000" cy="3221640"/>
          </a:xfrm>
          <a:custGeom>
            <a:avLst/>
            <a:gdLst>
              <a:gd name="textAreaLeft" fmla="*/ 0 w 8046000"/>
              <a:gd name="textAreaRight" fmla="*/ 8048520 w 8046000"/>
              <a:gd name="textAreaTop" fmla="*/ 0 h 3221640"/>
              <a:gd name="textAreaBottom" fmla="*/ 3224160 h 32216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2280" cy="5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97;p 1"/>
          <p:cNvSpPr/>
          <p:nvPr/>
        </p:nvSpPr>
        <p:spPr>
          <a:xfrm>
            <a:off x="343080" y="1381320"/>
            <a:ext cx="794160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rial"/>
                <a:ea typeface="DejaVu Sans"/>
              </a:rPr>
              <a:t>Данные опроса: </a:t>
            </a:r>
            <a:r>
              <a:rPr b="0" lang="ru-RU" sz="1400" spc="-1" strike="noStrike" u="sng">
                <a:solidFill>
                  <a:schemeClr val="dk1"/>
                </a:solidFill>
                <a:uFillTx/>
                <a:latin typeface="Arial"/>
                <a:ea typeface="DejaVu Sans"/>
                <a:hlinkClick r:id="rId2"/>
              </a:rPr>
              <a:t>Посмотреть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rial"/>
                <a:ea typeface="DejaVu Sans"/>
              </a:rPr>
              <a:t>Файл со статьёй </a:t>
            </a:r>
            <a:r>
              <a:rPr b="0" i="1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Д.Н.Пухова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en-US" sz="1400" spc="-1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Скачать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Файл со статьёй И.Н. Воробьевы: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Скачать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Статья И.Р.Шабурова: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Посмотреть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Наш гитхаб: </a:t>
            </a:r>
            <a:r>
              <a:rPr b="0" lang="en-US" sz="1400" spc="-1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6"/>
              </a:rPr>
              <a:t>Перейти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98;p 1"/>
          <p:cNvSpPr/>
          <p:nvPr/>
        </p:nvSpPr>
        <p:spPr>
          <a:xfrm>
            <a:off x="5434920" y="0"/>
            <a:ext cx="3706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99;p 1"/>
          <p:cNvSpPr/>
          <p:nvPr/>
        </p:nvSpPr>
        <p:spPr>
          <a:xfrm>
            <a:off x="343080" y="1381320"/>
            <a:ext cx="8046000" cy="3221640"/>
          </a:xfrm>
          <a:custGeom>
            <a:avLst/>
            <a:gdLst>
              <a:gd name="textAreaLeft" fmla="*/ 0 w 8046000"/>
              <a:gd name="textAreaRight" fmla="*/ 8048520 w 8046000"/>
              <a:gd name="textAreaTop" fmla="*/ 0 h 3221640"/>
              <a:gd name="textAreaBottom" fmla="*/ 3224160 h 32216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93;p39"/>
          <p:cNvSpPr/>
          <p:nvPr/>
        </p:nvSpPr>
        <p:spPr>
          <a:xfrm>
            <a:off x="2286000" y="42012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«Проблематизация»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94;p39"/>
          <p:cNvSpPr/>
          <p:nvPr/>
        </p:nvSpPr>
        <p:spPr>
          <a:xfrm>
            <a:off x="460080" y="3494880"/>
            <a:ext cx="792540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01;p37"/>
          <p:cNvSpPr/>
          <p:nvPr/>
        </p:nvSpPr>
        <p:spPr>
          <a:xfrm>
            <a:off x="351000" y="1440000"/>
            <a:ext cx="7925400" cy="33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i="1" lang="en-US" sz="1050" spc="-1" strike="noStrike">
                <a:solidFill>
                  <a:srgbClr val="000000"/>
                </a:solidFill>
                <a:latin typeface="Arial"/>
                <a:ea typeface="Arial"/>
              </a:rPr>
              <a:t>Проблемы, которые нам удалось определить: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1.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Социальная изоляция: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Некоторым школьникам может быть сложно находиться в обществе и установить контакт с другими. Это может привести к чувству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изоляции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одиночества.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Буллинг: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На переменах могут возникать проблемы с буллингом или неприятным поведением со стороны сверстников. Это может привести к чувству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неуверенности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тревоги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дискомфорта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у школьников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Неприятная атмосфера: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В некоторых случаях на переменах может создаваться неприятная атмосфера из-за шума, конфликтов или неуважительного поведения других школьников. Это может влиять на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комфорт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настроение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и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концентрацию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Отсутствие физической активности: В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некоторых школах нет доступных мест или средств для физической активности, школьники могут испытывать нехватку движения и энергии. Это может отрицательно сказываться на их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здоровье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настроении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концентрации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i="1" lang="ru-RU" sz="1050" spc="-1" strike="noStrike">
                <a:solidFill>
                  <a:srgbClr val="000000"/>
                </a:solidFill>
                <a:latin typeface="Arial"/>
                <a:ea typeface="Arial"/>
              </a:rPr>
              <a:t>Мы хотим сфокусироваться на проблеме </a:t>
            </a:r>
            <a:r>
              <a:rPr b="1" lang="ru-RU" sz="105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1" i="1" lang="ru-RU" sz="10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Отсутствие физической активности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Эта одна из главных проблем школ. Чтобы предотвратить возникновение конфликтов, ученикам иногда запрещают физическую активность и предлагают заняться такими делами, как чтение книги или продолжение выполнения заданий классной работы.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00;p37"/>
          <p:cNvSpPr/>
          <p:nvPr/>
        </p:nvSpPr>
        <p:spPr>
          <a:xfrm>
            <a:off x="2270160" y="41400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проблемное поле»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1;p37"/>
          <p:cNvSpPr/>
          <p:nvPr/>
        </p:nvSpPr>
        <p:spPr>
          <a:xfrm>
            <a:off x="360000" y="1182240"/>
            <a:ext cx="7925400" cy="28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Источники информации содержащие описание выбранной проблемы (литературный обзор):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Д.Н.Пухов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«Влияние уровня физической активности на социальную адаптацию»</a:t>
            </a:r>
            <a:r>
              <a:rPr b="0" i="1" lang="en-US" sz="14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1 -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Результаты иследования показали положительную связь между уровнем физической активности и качеством дружеских отношений у детей школьного возраста.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И.Н.Воробьева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«Влияние физической культуры на умственное развитие школьников»</a:t>
            </a:r>
            <a:r>
              <a:rPr b="0" i="1" lang="en-US" sz="14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1 –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В статье отмечают, что физическая культура способствует повышению уровня интелекта и здоровья человека.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4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И.Р.Шабуров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«Взаимосвязь мышечной активности и умственной деятельности у школьников»</a:t>
            </a:r>
            <a:r>
              <a:rPr b="0" i="1" lang="en-US" sz="14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1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 Исследование подтвердило, что физическая активность влияет на умственные способности учащихся.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2;p37"/>
          <p:cNvSpPr/>
          <p:nvPr/>
        </p:nvSpPr>
        <p:spPr>
          <a:xfrm>
            <a:off x="5729400" y="4798800"/>
            <a:ext cx="3265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– ссылка в приложении</a:t>
            </a:r>
            <a:endParaRPr b="0" lang="ru-RU" sz="1200" spc="-1" strike="noStrike" baseline="33000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07;g23e5a4e4c64_1_13"/>
          <p:cNvSpPr/>
          <p:nvPr/>
        </p:nvSpPr>
        <p:spPr>
          <a:xfrm>
            <a:off x="2270160" y="41400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аналоги»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8;g23e5a4e4c64_1_13"/>
          <p:cNvSpPr/>
          <p:nvPr/>
        </p:nvSpPr>
        <p:spPr>
          <a:xfrm>
            <a:off x="351000" y="1459440"/>
            <a:ext cx="792540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решения уже существуют: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ИХ НЕТУ !!!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09;g23e5a4e4c64_1_13"/>
          <p:cNvSpPr/>
          <p:nvPr/>
        </p:nvSpPr>
        <p:spPr>
          <a:xfrm>
            <a:off x="5729400" y="4798800"/>
            <a:ext cx="3265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14;p38"/>
          <p:cNvSpPr/>
          <p:nvPr/>
        </p:nvSpPr>
        <p:spPr>
          <a:xfrm>
            <a:off x="2270160" y="43560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«Целевая аудитория»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5;p38"/>
          <p:cNvSpPr/>
          <p:nvPr/>
        </p:nvSpPr>
        <p:spPr>
          <a:xfrm>
            <a:off x="442080" y="3716640"/>
            <a:ext cx="792540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08;g23e5a4e4c64_1_13"/>
          <p:cNvSpPr/>
          <p:nvPr/>
        </p:nvSpPr>
        <p:spPr>
          <a:xfrm>
            <a:off x="351000" y="1459440"/>
            <a:ext cx="7925400" cy="18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Целевая аудитория - для кого важно решение проблемы.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Портрет целевой аудитории: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Школьники и подростки от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до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лет.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Активно используют гаджеты и проводят в среднем от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до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часов в них ежедневно.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Некоторые из них (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до 20%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) проявляют „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творческую инициативу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“ по отношению к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общественной собственности (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вандализм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4" descr="https://cdn.discordapp.com/attachments/1105886169805361208/1106324171341971547/rir.png"/>
          <p:cNvPicPr/>
          <p:nvPr/>
        </p:nvPicPr>
        <p:blipFill>
          <a:blip r:embed="rId2"/>
          <a:stretch/>
        </p:blipFill>
        <p:spPr>
          <a:xfrm>
            <a:off x="5508000" y="1243800"/>
            <a:ext cx="3284640" cy="32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1;p13"/>
          <p:cNvSpPr/>
          <p:nvPr/>
        </p:nvSpPr>
        <p:spPr>
          <a:xfrm>
            <a:off x="385200" y="1171800"/>
            <a:ext cx="813672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цели и задач.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 — что мы хотим получить в результате? Целью проекта обычно является создание (разработка, оформление, изготовление, конструирование и т.д.) какого-то продукта, наличие (или отсутствие) которого легко проверить. Сформулируйте и запишите цель проекта.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— 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это конкретные пункты, которые предстоит реализовать для достижения цели. При формулировке задач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учитывайте требования выбранного задания.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22;p13"/>
          <p:cNvSpPr/>
          <p:nvPr/>
        </p:nvSpPr>
        <p:spPr>
          <a:xfrm>
            <a:off x="5434920" y="-2880"/>
            <a:ext cx="3706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23;p13"/>
          <p:cNvSpPr/>
          <p:nvPr/>
        </p:nvSpPr>
        <p:spPr>
          <a:xfrm>
            <a:off x="2270160" y="43560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28;p16"/>
          <p:cNvSpPr/>
          <p:nvPr/>
        </p:nvSpPr>
        <p:spPr>
          <a:xfrm>
            <a:off x="587520" y="1388160"/>
            <a:ext cx="8039880" cy="1181160"/>
          </a:xfrm>
          <a:custGeom>
            <a:avLst/>
            <a:gdLst>
              <a:gd name="textAreaLeft" fmla="*/ 0 w 8039880"/>
              <a:gd name="textAreaRight" fmla="*/ 8042400 w 8039880"/>
              <a:gd name="textAreaTop" fmla="*/ 0 h 1181160"/>
              <a:gd name="textAreaBottom" fmla="*/ 1183680 h 118116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Google Shape;129;p16"/>
          <p:cNvSpPr/>
          <p:nvPr/>
        </p:nvSpPr>
        <p:spPr>
          <a:xfrm>
            <a:off x="664560" y="1500840"/>
            <a:ext cx="25786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30;p16"/>
          <p:cNvSpPr/>
          <p:nvPr/>
        </p:nvSpPr>
        <p:spPr>
          <a:xfrm>
            <a:off x="587520" y="2871720"/>
            <a:ext cx="8039880" cy="1181160"/>
          </a:xfrm>
          <a:custGeom>
            <a:avLst/>
            <a:gdLst>
              <a:gd name="textAreaLeft" fmla="*/ 0 w 8039880"/>
              <a:gd name="textAreaRight" fmla="*/ 8042400 w 8039880"/>
              <a:gd name="textAreaTop" fmla="*/ 0 h 1181160"/>
              <a:gd name="textAreaBottom" fmla="*/ 1183680 h 118116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4" name="Google Shape;131;p16"/>
          <p:cNvSpPr/>
          <p:nvPr/>
        </p:nvSpPr>
        <p:spPr>
          <a:xfrm>
            <a:off x="664560" y="3021480"/>
            <a:ext cx="18673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32;p16"/>
          <p:cNvSpPr/>
          <p:nvPr/>
        </p:nvSpPr>
        <p:spPr>
          <a:xfrm>
            <a:off x="2270160" y="874440"/>
            <a:ext cx="56703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целей и задач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33;p16"/>
          <p:cNvSpPr/>
          <p:nvPr/>
        </p:nvSpPr>
        <p:spPr>
          <a:xfrm>
            <a:off x="5729400" y="4798800"/>
            <a:ext cx="3265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34;p16"/>
          <p:cNvSpPr/>
          <p:nvPr/>
        </p:nvSpPr>
        <p:spPr>
          <a:xfrm>
            <a:off x="2270160" y="43560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39;p42"/>
          <p:cNvSpPr/>
          <p:nvPr/>
        </p:nvSpPr>
        <p:spPr>
          <a:xfrm>
            <a:off x="2286000" y="430560"/>
            <a:ext cx="6916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«Команда - распределение задач»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40;p42"/>
          <p:cNvSpPr/>
          <p:nvPr/>
        </p:nvSpPr>
        <p:spPr>
          <a:xfrm>
            <a:off x="2286000" y="851760"/>
            <a:ext cx="77540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 команды и распределение ролей внутри команды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41;p42"/>
          <p:cNvSpPr/>
          <p:nvPr/>
        </p:nvSpPr>
        <p:spPr>
          <a:xfrm>
            <a:off x="550800" y="1364040"/>
            <a:ext cx="8039880" cy="2838240"/>
          </a:xfrm>
          <a:custGeom>
            <a:avLst/>
            <a:gdLst>
              <a:gd name="textAreaLeft" fmla="*/ 0 w 8039880"/>
              <a:gd name="textAreaRight" fmla="*/ 8042400 w 8039880"/>
              <a:gd name="textAreaTop" fmla="*/ 0 h 2838240"/>
              <a:gd name="textAreaBottom" fmla="*/ 2840760 h 283824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Google Shape;142;p42"/>
          <p:cNvSpPr/>
          <p:nvPr/>
        </p:nvSpPr>
        <p:spPr>
          <a:xfrm>
            <a:off x="5729400" y="4798800"/>
            <a:ext cx="32659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1"/>
          <p:cNvSpPr/>
          <p:nvPr/>
        </p:nvSpPr>
        <p:spPr>
          <a:xfrm>
            <a:off x="550800" y="1364040"/>
            <a:ext cx="803988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Игорь – Разработка Бек энда, Анализ поведения, Разработка Подсистем, Сервер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Антон – Разработка Фронт энда, Работа с графикой, Сборка и отладка приложений, Разработка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Сергей – Проведение Опросов, Сбор информации, Проверка выдвинутых гипотиз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Матвей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Тимур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47;g23e5a4e4c64_1_26"/>
          <p:cNvSpPr/>
          <p:nvPr/>
        </p:nvSpPr>
        <p:spPr>
          <a:xfrm>
            <a:off x="2286000" y="430560"/>
            <a:ext cx="69163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ключевые этапы»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48;g23e5a4e4c64_1_26"/>
          <p:cNvSpPr/>
          <p:nvPr/>
        </p:nvSpPr>
        <p:spPr>
          <a:xfrm>
            <a:off x="2286000" y="851760"/>
            <a:ext cx="77540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49;g23e5a4e4c64_1_26"/>
          <p:cNvSpPr/>
          <p:nvPr/>
        </p:nvSpPr>
        <p:spPr>
          <a:xfrm>
            <a:off x="5729400" y="4798800"/>
            <a:ext cx="32655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50;g23e5a4e4c64_1_26"/>
          <p:cNvSpPr/>
          <p:nvPr/>
        </p:nvSpPr>
        <p:spPr>
          <a:xfrm>
            <a:off x="550800" y="1364040"/>
            <a:ext cx="8010360" cy="2827800"/>
          </a:xfrm>
          <a:custGeom>
            <a:avLst/>
            <a:gdLst>
              <a:gd name="textAreaLeft" fmla="*/ 0 w 8010360"/>
              <a:gd name="textAreaRight" fmla="*/ 8012880 w 8010360"/>
              <a:gd name="textAreaTop" fmla="*/ 0 h 2827800"/>
              <a:gd name="textAreaBottom" fmla="*/ 2830320 h 282780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Application>LibreOffice/7.5.3.2$Windows_X86_64 LibreOffice_project/9f56dff12ba03b9acd7730a5a481eea045e468f3</Application>
  <AppVersion>15.0000</AppVersion>
  <Words>812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Hlebushek</dc:creator>
  <dc:description/>
  <dc:language>ru-RU</dc:language>
  <cp:lastModifiedBy/>
  <dcterms:modified xsi:type="dcterms:W3CDTF">2023-05-27T02:15:17Z</dcterms:modified>
  <cp:revision>28</cp:revision>
  <dc:subject/>
  <dc:title>Шаблон итоговой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18</vt:i4>
  </property>
</Properties>
</file>