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Mono Thin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Thin-italic.fntdata"/><Relationship Id="rId30" Type="http://schemas.openxmlformats.org/officeDocument/2006/relationships/font" Target="fonts/RobotoMonoThin-bold.fntdata"/><Relationship Id="rId11" Type="http://schemas.openxmlformats.org/officeDocument/2006/relationships/slide" Target="slides/slide7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Thin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1.xml"/><Relationship Id="rId37" Type="http://schemas.openxmlformats.org/officeDocument/2006/relationships/font" Target="fonts/BreeSerif-regular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e39526261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e39526261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39526261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39526261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38f256f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38f256f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38feebd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38feebd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3952626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3952626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e39526261f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e39526261f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e39526261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e39526261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4891300" y="3387450"/>
            <a:ext cx="4023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FELIPE FERNANDES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RAILSON DA SILVA MARTINS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IGOR AUGUSTO REIS GOMES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MATHEUS FAGUNDES SANTOS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WOTHON MATHEUS DE ARAUJO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WILLIAM MENEZES DAMASCENA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HEITOR GUIMARÃES DA FONSECA FILHO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>
            <p:ph type="ctrTitle"/>
          </p:nvPr>
        </p:nvSpPr>
        <p:spPr>
          <a:xfrm>
            <a:off x="4714225" y="153950"/>
            <a:ext cx="4200000" cy="13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1"/>
                </a:solidFill>
              </a:rPr>
              <a:t>SEGURANÇA E </a:t>
            </a:r>
            <a:endParaRPr sz="25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1"/>
                </a:solidFill>
              </a:rPr>
              <a:t>CONTROLE DE ACESSO EM </a:t>
            </a:r>
            <a:endParaRPr sz="25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1"/>
                </a:solidFill>
              </a:rPr>
              <a:t>BANCO DE DADOS - DCL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"/>
          <p:cNvSpPr/>
          <p:nvPr/>
        </p:nvSpPr>
        <p:spPr>
          <a:xfrm rot="10800000">
            <a:off x="6483738" y="19154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593524" y="2871175"/>
            <a:ext cx="21624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 txBox="1"/>
          <p:nvPr>
            <p:ph idx="4" type="ctrTitle"/>
          </p:nvPr>
        </p:nvSpPr>
        <p:spPr>
          <a:xfrm>
            <a:off x="4541550" y="87125"/>
            <a:ext cx="42687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ACESSO EM COLUNAS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2909038" y="28497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7"/>
          <p:cNvGrpSpPr/>
          <p:nvPr/>
        </p:nvGrpSpPr>
        <p:grpSpPr>
          <a:xfrm>
            <a:off x="2988229" y="2926719"/>
            <a:ext cx="265543" cy="269920"/>
            <a:chOff x="4151375" y="238125"/>
            <a:chExt cx="2141475" cy="2176775"/>
          </a:xfrm>
        </p:grpSpPr>
        <p:sp>
          <p:nvSpPr>
            <p:cNvPr id="548" name="Google Shape;548;p27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0" name="Google Shape;550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7"/>
          <p:cNvSpPr txBox="1"/>
          <p:nvPr>
            <p:ph type="ctrTitle"/>
          </p:nvPr>
        </p:nvSpPr>
        <p:spPr>
          <a:xfrm>
            <a:off x="6295719" y="1928938"/>
            <a:ext cx="2076000" cy="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DEFINIÇÃO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2" name="Google Shape;552;p27"/>
          <p:cNvSpPr txBox="1"/>
          <p:nvPr>
            <p:ph idx="3" type="ctrTitle"/>
          </p:nvPr>
        </p:nvSpPr>
        <p:spPr>
          <a:xfrm>
            <a:off x="516144" y="2884681"/>
            <a:ext cx="2076000" cy="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REVOGAÇÃO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16150" y="1305850"/>
            <a:ext cx="3819600" cy="1108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GRANT SELECT (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nome, telefone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) ON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clientes 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TO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atendimento;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633325" y="548300"/>
            <a:ext cx="21624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2909050" y="5268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3026211" y="644013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 txBox="1"/>
          <p:nvPr>
            <p:ph idx="3" type="ctrTitle"/>
          </p:nvPr>
        </p:nvSpPr>
        <p:spPr>
          <a:xfrm>
            <a:off x="516156" y="561806"/>
            <a:ext cx="2076000" cy="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CONCESSÃO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516150" y="3709300"/>
            <a:ext cx="3819600" cy="1108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REVOKE </a:t>
            </a:r>
            <a:endParaRPr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SELECT (salario) ON funcionarios 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FROM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gerente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;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/>
          <p:nvPr/>
        </p:nvSpPr>
        <p:spPr>
          <a:xfrm>
            <a:off x="787750" y="361397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64" name="Google Shape;564;p28"/>
          <p:cNvSpPr/>
          <p:nvPr/>
        </p:nvSpPr>
        <p:spPr>
          <a:xfrm>
            <a:off x="787750" y="29126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65" name="Google Shape;565;p28"/>
          <p:cNvSpPr/>
          <p:nvPr/>
        </p:nvSpPr>
        <p:spPr>
          <a:xfrm>
            <a:off x="787750" y="221127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66" name="Google Shape;566;p28"/>
          <p:cNvSpPr txBox="1"/>
          <p:nvPr>
            <p:ph idx="4" type="ctrTitle"/>
          </p:nvPr>
        </p:nvSpPr>
        <p:spPr>
          <a:xfrm>
            <a:off x="0" y="604425"/>
            <a:ext cx="5249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(Row-Level-Security)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7" name="Google Shape;567;p28"/>
          <p:cNvSpPr txBox="1"/>
          <p:nvPr>
            <p:ph type="ctrTitle"/>
          </p:nvPr>
        </p:nvSpPr>
        <p:spPr>
          <a:xfrm>
            <a:off x="875556" y="2228786"/>
            <a:ext cx="2076000" cy="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CONCEITO DE RLS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28"/>
          <p:cNvSpPr txBox="1"/>
          <p:nvPr>
            <p:ph idx="2" type="ctrTitle"/>
          </p:nvPr>
        </p:nvSpPr>
        <p:spPr>
          <a:xfrm>
            <a:off x="875550" y="3627488"/>
            <a:ext cx="2209800" cy="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BENEFÍCIOS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p28"/>
          <p:cNvSpPr txBox="1"/>
          <p:nvPr>
            <p:ph idx="3" type="ctrTitle"/>
          </p:nvPr>
        </p:nvSpPr>
        <p:spPr>
          <a:xfrm>
            <a:off x="890031" y="2841530"/>
            <a:ext cx="20760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COMO CONTROLAR ACESSO A LINHAS ESPECÍFICAS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70" name="Google Shape;570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28"/>
          <p:cNvSpPr/>
          <p:nvPr/>
        </p:nvSpPr>
        <p:spPr>
          <a:xfrm>
            <a:off x="271450" y="2189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271450" y="2891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384738" y="2303638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4" name="Google Shape;574;p28"/>
          <p:cNvGrpSpPr/>
          <p:nvPr/>
        </p:nvGrpSpPr>
        <p:grpSpPr>
          <a:xfrm flipH="1" rot="10800000">
            <a:off x="332075" y="3021270"/>
            <a:ext cx="302125" cy="163726"/>
            <a:chOff x="1319675" y="779200"/>
            <a:chExt cx="2343875" cy="1270175"/>
          </a:xfrm>
        </p:grpSpPr>
        <p:sp>
          <p:nvSpPr>
            <p:cNvPr id="575" name="Google Shape;575;p28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8" name="Google Shape;578;p28"/>
          <p:cNvSpPr/>
          <p:nvPr/>
        </p:nvSpPr>
        <p:spPr>
          <a:xfrm>
            <a:off x="268944" y="3592525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4094326" y="1197573"/>
            <a:ext cx="4931512" cy="3438105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4223585" y="1779724"/>
            <a:ext cx="4672989" cy="2699611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4094326" y="4178855"/>
            <a:ext cx="4931512" cy="457086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4223585" y="1332664"/>
            <a:ext cx="4672989" cy="198150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4223585" y="1530808"/>
            <a:ext cx="4672989" cy="195915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8020179" y="1530808"/>
            <a:ext cx="876345" cy="195915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7371705" y="1530808"/>
            <a:ext cx="650705" cy="195915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8182298" y="1386701"/>
            <a:ext cx="105173" cy="91142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8426850" y="1575726"/>
            <a:ext cx="102998" cy="91142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8621827" y="1575726"/>
            <a:ext cx="102998" cy="91142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4223525" y="1884325"/>
            <a:ext cx="46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CREATE TABLE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contas 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(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gerente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text,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empresa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text,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email_contato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text); </a:t>
            </a:r>
            <a:endParaRPr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4223525" y="2615063"/>
            <a:ext cx="46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ALTER TABLE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contas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ENABLE ROW LEVEL SECURITY; </a:t>
            </a:r>
            <a:endParaRPr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4223538" y="3345813"/>
            <a:ext cx="46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CREATE POLICY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gerentes_de_contas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ON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contas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TO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gerentes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USING (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gerente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= current_user); </a:t>
            </a:r>
            <a:endParaRPr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/>
          <p:nvPr>
            <p:ph type="ctrTitle"/>
          </p:nvPr>
        </p:nvSpPr>
        <p:spPr>
          <a:xfrm>
            <a:off x="311700" y="644550"/>
            <a:ext cx="852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MELHORES PRÁTICAS</a:t>
            </a:r>
            <a:endParaRPr/>
          </a:p>
        </p:txBody>
      </p:sp>
      <p:sp>
        <p:nvSpPr>
          <p:cNvPr id="597" name="Google Shape;597;p29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29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606" name="Google Shape;606;p29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29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9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9"/>
          <p:cNvSpPr txBox="1"/>
          <p:nvPr>
            <p:ph idx="4294967295" type="ctrTitle"/>
          </p:nvPr>
        </p:nvSpPr>
        <p:spPr>
          <a:xfrm>
            <a:off x="2440174" y="1634300"/>
            <a:ext cx="12183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SENHAS FORTES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2" name="Google Shape;632;p29"/>
          <p:cNvSpPr txBox="1"/>
          <p:nvPr>
            <p:ph idx="4294967295" type="ctrTitle"/>
          </p:nvPr>
        </p:nvSpPr>
        <p:spPr>
          <a:xfrm>
            <a:off x="1309675" y="2827625"/>
            <a:ext cx="885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NÃO SEGURO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3" name="Google Shape;633;p29"/>
          <p:cNvSpPr txBox="1"/>
          <p:nvPr>
            <p:ph idx="4294967295" type="ctrTitle"/>
          </p:nvPr>
        </p:nvSpPr>
        <p:spPr>
          <a:xfrm>
            <a:off x="6948725" y="2866738"/>
            <a:ext cx="885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SEGURO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634" name="Google Shape;634;p29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635" name="Google Shape;635;p29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9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640" name="Google Shape;640;p29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9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645" name="Google Shape;645;p29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7" name="Google Shape;647;p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29"/>
          <p:cNvSpPr txBox="1"/>
          <p:nvPr>
            <p:ph idx="4294967295" type="ctrTitle"/>
          </p:nvPr>
        </p:nvSpPr>
        <p:spPr>
          <a:xfrm>
            <a:off x="3451686" y="4194600"/>
            <a:ext cx="1218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ATUALIZAÇÕES REGULARES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49" name="Google Shape;649;p29"/>
          <p:cNvSpPr txBox="1"/>
          <p:nvPr>
            <p:ph idx="4294967295" type="ctrTitle"/>
          </p:nvPr>
        </p:nvSpPr>
        <p:spPr>
          <a:xfrm>
            <a:off x="5525049" y="4194600"/>
            <a:ext cx="12183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BACK-UP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0" name="Google Shape;650;p29"/>
          <p:cNvSpPr txBox="1"/>
          <p:nvPr>
            <p:ph idx="4294967295" type="ctrTitle"/>
          </p:nvPr>
        </p:nvSpPr>
        <p:spPr>
          <a:xfrm>
            <a:off x="4488574" y="1634300"/>
            <a:ext cx="12183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AUDITORIAS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0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656" name="Google Shape;656;p30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 alguma dúvida?</a:t>
            </a:r>
            <a:endParaRPr sz="1000"/>
          </a:p>
        </p:txBody>
      </p:sp>
      <p:grpSp>
        <p:nvGrpSpPr>
          <p:cNvPr id="657" name="Google Shape;657;p3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658" name="Google Shape;658;p30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799" name="Google Shape;799;p30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3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802" name="Google Shape;802;p3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4460678" y="3526139"/>
            <a:ext cx="168752" cy="137635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311700" y="1111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TABLE OF CONTENTS</a:t>
            </a:r>
            <a:endParaRPr/>
          </a:p>
        </p:txBody>
      </p:sp>
      <p:sp>
        <p:nvSpPr>
          <p:cNvPr id="211" name="Google Shape;211;p19"/>
          <p:cNvSpPr txBox="1"/>
          <p:nvPr>
            <p:ph idx="2" type="title"/>
          </p:nvPr>
        </p:nvSpPr>
        <p:spPr>
          <a:xfrm>
            <a:off x="5167113" y="7177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/>
          <p:nvPr>
            <p:ph idx="4" type="title"/>
          </p:nvPr>
        </p:nvSpPr>
        <p:spPr>
          <a:xfrm>
            <a:off x="5167125" y="1519288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07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/>
          <p:nvPr>
            <p:ph idx="6" type="title"/>
          </p:nvPr>
        </p:nvSpPr>
        <p:spPr>
          <a:xfrm>
            <a:off x="5167125" y="24050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08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19"/>
          <p:cNvSpPr txBox="1"/>
          <p:nvPr>
            <p:ph idx="8" type="title"/>
          </p:nvPr>
        </p:nvSpPr>
        <p:spPr>
          <a:xfrm>
            <a:off x="2827563" y="7177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/>
          <p:nvPr>
            <p:ph idx="13" type="title"/>
          </p:nvPr>
        </p:nvSpPr>
        <p:spPr>
          <a:xfrm>
            <a:off x="2827575" y="1519288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19"/>
          <p:cNvSpPr txBox="1"/>
          <p:nvPr>
            <p:ph idx="15" type="title"/>
          </p:nvPr>
        </p:nvSpPr>
        <p:spPr>
          <a:xfrm>
            <a:off x="2827575" y="24050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 txBox="1"/>
          <p:nvPr>
            <p:ph idx="16" type="ctrTitle"/>
          </p:nvPr>
        </p:nvSpPr>
        <p:spPr>
          <a:xfrm>
            <a:off x="643475" y="867263"/>
            <a:ext cx="20760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18" name="Google Shape;218;p19"/>
          <p:cNvSpPr txBox="1"/>
          <p:nvPr>
            <p:ph idx="17" type="ctrTitle"/>
          </p:nvPr>
        </p:nvSpPr>
        <p:spPr>
          <a:xfrm>
            <a:off x="643488" y="1628363"/>
            <a:ext cx="2076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Tipos de Controles de Acesso</a:t>
            </a:r>
            <a:endParaRPr/>
          </a:p>
        </p:txBody>
      </p:sp>
      <p:sp>
        <p:nvSpPr>
          <p:cNvPr id="219" name="Google Shape;219;p19"/>
          <p:cNvSpPr txBox="1"/>
          <p:nvPr>
            <p:ph idx="18" type="ctrTitle"/>
          </p:nvPr>
        </p:nvSpPr>
        <p:spPr>
          <a:xfrm>
            <a:off x="643488" y="2574250"/>
            <a:ext cx="2076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DCL (Data Control Language</a:t>
            </a:r>
            <a:r>
              <a:rPr lang="pt-BR"/>
              <a:t>)</a:t>
            </a:r>
            <a:endParaRPr/>
          </a:p>
        </p:txBody>
      </p:sp>
      <p:sp>
        <p:nvSpPr>
          <p:cNvPr id="220" name="Google Shape;220;p19"/>
          <p:cNvSpPr txBox="1"/>
          <p:nvPr>
            <p:ph idx="19" type="ctrTitle"/>
          </p:nvPr>
        </p:nvSpPr>
        <p:spPr>
          <a:xfrm>
            <a:off x="6424500" y="867263"/>
            <a:ext cx="2076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Controle de Acesso em Tabelas</a:t>
            </a:r>
            <a:endParaRPr/>
          </a:p>
        </p:txBody>
      </p:sp>
      <p:sp>
        <p:nvSpPr>
          <p:cNvPr id="221" name="Google Shape;221;p19"/>
          <p:cNvSpPr txBox="1"/>
          <p:nvPr>
            <p:ph idx="20" type="ctrTitle"/>
          </p:nvPr>
        </p:nvSpPr>
        <p:spPr>
          <a:xfrm>
            <a:off x="6424513" y="1696275"/>
            <a:ext cx="2076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Controle de Acesso em Colunas</a:t>
            </a:r>
            <a:endParaRPr/>
          </a:p>
        </p:txBody>
      </p:sp>
      <p:sp>
        <p:nvSpPr>
          <p:cNvPr id="222" name="Google Shape;222;p19"/>
          <p:cNvSpPr txBox="1"/>
          <p:nvPr>
            <p:ph idx="21" type="ctrTitle"/>
          </p:nvPr>
        </p:nvSpPr>
        <p:spPr>
          <a:xfrm>
            <a:off x="6424513" y="2574250"/>
            <a:ext cx="20760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RLS (Row-Level-Security)</a:t>
            </a:r>
            <a:endParaRPr/>
          </a:p>
        </p:txBody>
      </p:sp>
      <p:grpSp>
        <p:nvGrpSpPr>
          <p:cNvPr id="223" name="Google Shape;223;p19"/>
          <p:cNvGrpSpPr/>
          <p:nvPr/>
        </p:nvGrpSpPr>
        <p:grpSpPr>
          <a:xfrm>
            <a:off x="3597843" y="832363"/>
            <a:ext cx="428915" cy="426116"/>
            <a:chOff x="6226275" y="3911538"/>
            <a:chExt cx="900325" cy="894450"/>
          </a:xfrm>
        </p:grpSpPr>
        <p:sp>
          <p:nvSpPr>
            <p:cNvPr id="224" name="Google Shape;224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9"/>
          <p:cNvSpPr/>
          <p:nvPr/>
        </p:nvSpPr>
        <p:spPr>
          <a:xfrm>
            <a:off x="3574200" y="1723619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33" name="Google Shape;233;p19"/>
          <p:cNvCxnSpPr/>
          <p:nvPr/>
        </p:nvCxnSpPr>
        <p:spPr>
          <a:xfrm>
            <a:off x="311700" y="6583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9"/>
          <p:cNvSpPr txBox="1"/>
          <p:nvPr>
            <p:ph idx="4" type="title"/>
          </p:nvPr>
        </p:nvSpPr>
        <p:spPr>
          <a:xfrm>
            <a:off x="5167113" y="32908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09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5" name="Google Shape;235;p19"/>
          <p:cNvSpPr txBox="1"/>
          <p:nvPr>
            <p:ph idx="6" type="title"/>
          </p:nvPr>
        </p:nvSpPr>
        <p:spPr>
          <a:xfrm>
            <a:off x="5167113" y="41876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10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19"/>
          <p:cNvSpPr txBox="1"/>
          <p:nvPr>
            <p:ph idx="13" type="title"/>
          </p:nvPr>
        </p:nvSpPr>
        <p:spPr>
          <a:xfrm>
            <a:off x="2827563" y="32908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7" name="Google Shape;237;p19"/>
          <p:cNvSpPr txBox="1"/>
          <p:nvPr>
            <p:ph idx="15" type="title"/>
          </p:nvPr>
        </p:nvSpPr>
        <p:spPr>
          <a:xfrm>
            <a:off x="2827563" y="41876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8" name="Google Shape;238;p19"/>
          <p:cNvSpPr txBox="1"/>
          <p:nvPr>
            <p:ph idx="17" type="ctrTitle"/>
          </p:nvPr>
        </p:nvSpPr>
        <p:spPr>
          <a:xfrm>
            <a:off x="643475" y="3467863"/>
            <a:ext cx="20760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Concessão de Privilégios</a:t>
            </a:r>
            <a:endParaRPr/>
          </a:p>
        </p:txBody>
      </p:sp>
      <p:sp>
        <p:nvSpPr>
          <p:cNvPr id="239" name="Google Shape;239;p19"/>
          <p:cNvSpPr txBox="1"/>
          <p:nvPr>
            <p:ph idx="18" type="ctrTitle"/>
          </p:nvPr>
        </p:nvSpPr>
        <p:spPr>
          <a:xfrm>
            <a:off x="643475" y="4356800"/>
            <a:ext cx="20760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Revogação de Privilégios</a:t>
            </a:r>
            <a:endParaRPr/>
          </a:p>
        </p:txBody>
      </p:sp>
      <p:sp>
        <p:nvSpPr>
          <p:cNvPr id="240" name="Google Shape;240;p19"/>
          <p:cNvSpPr txBox="1"/>
          <p:nvPr>
            <p:ph idx="20" type="ctrTitle"/>
          </p:nvPr>
        </p:nvSpPr>
        <p:spPr>
          <a:xfrm>
            <a:off x="6424500" y="3283013"/>
            <a:ext cx="20760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Melhores Práticas de Segurança e Controle de Acesso</a:t>
            </a:r>
            <a:endParaRPr/>
          </a:p>
        </p:txBody>
      </p:sp>
      <p:sp>
        <p:nvSpPr>
          <p:cNvPr id="241" name="Google Shape;241;p19"/>
          <p:cNvSpPr txBox="1"/>
          <p:nvPr>
            <p:ph idx="21" type="ctrTitle"/>
          </p:nvPr>
        </p:nvSpPr>
        <p:spPr>
          <a:xfrm>
            <a:off x="6424500" y="4356800"/>
            <a:ext cx="20760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597843" y="43280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5111494" y="3467863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3595820" y="3454077"/>
            <a:ext cx="432964" cy="431586"/>
            <a:chOff x="5812000" y="2553488"/>
            <a:chExt cx="769850" cy="767400"/>
          </a:xfrm>
        </p:grpSpPr>
        <p:sp>
          <p:nvSpPr>
            <p:cNvPr id="245" name="Google Shape;245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9"/>
          <p:cNvSpPr/>
          <p:nvPr/>
        </p:nvSpPr>
        <p:spPr>
          <a:xfrm>
            <a:off x="5109467" y="43254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3656675" y="2563300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5087907" y="871921"/>
            <a:ext cx="476093" cy="433762"/>
            <a:chOff x="1190625" y="238125"/>
            <a:chExt cx="5226050" cy="5226050"/>
          </a:xfrm>
        </p:grpSpPr>
        <p:sp>
          <p:nvSpPr>
            <p:cNvPr id="254" name="Google Shape;254;p19"/>
            <p:cNvSpPr/>
            <p:nvPr/>
          </p:nvSpPr>
          <p:spPr>
            <a:xfrm>
              <a:off x="1190625" y="1515525"/>
              <a:ext cx="1645000" cy="2151125"/>
            </a:xfrm>
            <a:custGeom>
              <a:rect b="b" l="l" r="r" t="t"/>
              <a:pathLst>
                <a:path extrusionOk="0" h="86045" w="6580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865625" y="238125"/>
              <a:ext cx="2005325" cy="2148975"/>
            </a:xfrm>
            <a:custGeom>
              <a:rect b="b" l="l" r="r" t="t"/>
              <a:pathLst>
                <a:path extrusionOk="0" h="85959" w="80213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772975" y="2037400"/>
              <a:ext cx="1643700" cy="2149150"/>
            </a:xfrm>
            <a:custGeom>
              <a:rect b="b" l="l" r="r" t="t"/>
              <a:pathLst>
                <a:path extrusionOk="0" h="85966" w="65748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3595225" y="300300"/>
              <a:ext cx="2493600" cy="1326850"/>
            </a:xfrm>
            <a:custGeom>
              <a:rect b="b" l="l" r="r" t="t"/>
              <a:pathLst>
                <a:path extrusionOk="0" h="53074" w="99744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519350" y="4075125"/>
              <a:ext cx="2490100" cy="1326425"/>
            </a:xfrm>
            <a:custGeom>
              <a:rect b="b" l="l" r="r" t="t"/>
              <a:pathLst>
                <a:path extrusionOk="0" h="53057" w="99604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733275" y="3314750"/>
              <a:ext cx="2008825" cy="2149425"/>
            </a:xfrm>
            <a:custGeom>
              <a:rect b="b" l="l" r="r" t="t"/>
              <a:pathLst>
                <a:path extrusionOk="0" h="85977" w="80353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9"/>
          <p:cNvSpPr/>
          <p:nvPr/>
        </p:nvSpPr>
        <p:spPr>
          <a:xfrm>
            <a:off x="5060775" y="2543650"/>
            <a:ext cx="503256" cy="467969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5114000" y="16434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5227300" y="1757225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9" name="Google Shape;269;p20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20"/>
          <p:cNvSpPr txBox="1"/>
          <p:nvPr>
            <p:ph type="ctrTitle"/>
          </p:nvPr>
        </p:nvSpPr>
        <p:spPr>
          <a:xfrm>
            <a:off x="1461481" y="1831099"/>
            <a:ext cx="20760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DEFINIÇÃO DE SEGURANÇA E CONTROLE DE ACESSO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20"/>
          <p:cNvSpPr txBox="1"/>
          <p:nvPr>
            <p:ph idx="3" type="ctrTitle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IMPORTÂNCIA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0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6" name="Google Shape;276;p20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277" name="Google Shape;277;p20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80" name="Google Shape;280;p20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 txBox="1"/>
          <p:nvPr>
            <p:ph idx="4" type="ctrTitle"/>
          </p:nvPr>
        </p:nvSpPr>
        <p:spPr>
          <a:xfrm>
            <a:off x="4630700" y="87125"/>
            <a:ext cx="40872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CONTROLE DE ACESSO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1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317" name="Google Shape;317;p21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9" name="Google Shape;319;p21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1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BASEADO EM FUNÇÕES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8" name="Google Shape;418;p21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BASEADO EM POLÍTICAS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9" name="Google Shape;419;p21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BASEADO EM PAPÉIS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CONTROLE DE ACESSO</a:t>
            </a:r>
            <a:endParaRPr/>
          </a:p>
        </p:txBody>
      </p:sp>
      <p:sp>
        <p:nvSpPr>
          <p:cNvPr id="425" name="Google Shape;425;p22"/>
          <p:cNvSpPr txBox="1"/>
          <p:nvPr>
            <p:ph idx="1" type="subTitle"/>
          </p:nvPr>
        </p:nvSpPr>
        <p:spPr>
          <a:xfrm>
            <a:off x="819924" y="3340125"/>
            <a:ext cx="2042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Discretionary Access Control</a:t>
            </a:r>
            <a:endParaRPr/>
          </a:p>
        </p:txBody>
      </p:sp>
      <p:sp>
        <p:nvSpPr>
          <p:cNvPr id="426" name="Google Shape;426;p22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Role-Based Access Control</a:t>
            </a:r>
            <a:endParaRPr/>
          </a:p>
        </p:txBody>
      </p:sp>
      <p:sp>
        <p:nvSpPr>
          <p:cNvPr id="427" name="Google Shape;427;p22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Mandatory Access Control</a:t>
            </a:r>
            <a:endParaRPr/>
          </a:p>
        </p:txBody>
      </p: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DAC</a:t>
            </a:r>
            <a:endParaRPr/>
          </a:p>
        </p:txBody>
      </p:sp>
      <p:sp>
        <p:nvSpPr>
          <p:cNvPr id="429" name="Google Shape;429;p22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RBAC</a:t>
            </a:r>
            <a:endParaRPr/>
          </a:p>
        </p:txBody>
      </p:sp>
      <p:sp>
        <p:nvSpPr>
          <p:cNvPr id="430" name="Google Shape;430;p22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67145" y="20836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22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433" name="Google Shape;433;p22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2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437" name="Google Shape;437;p22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2"/>
          <p:cNvSpPr/>
          <p:nvPr/>
        </p:nvSpPr>
        <p:spPr>
          <a:xfrm>
            <a:off x="1609000" y="2221850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8" name="Google Shape;448;p23"/>
          <p:cNvSpPr txBox="1"/>
          <p:nvPr>
            <p:ph idx="4" type="ctrTitle"/>
          </p:nvPr>
        </p:nvSpPr>
        <p:spPr>
          <a:xfrm>
            <a:off x="786400" y="644550"/>
            <a:ext cx="8046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DCL (Data Control Language)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23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DEFINIÇÃO E FUNÇÃO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23"/>
          <p:cNvSpPr txBox="1"/>
          <p:nvPr>
            <p:ph idx="2" type="ctrTitle"/>
          </p:nvPr>
        </p:nvSpPr>
        <p:spPr>
          <a:xfrm>
            <a:off x="1424025" y="3490575"/>
            <a:ext cx="22098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COMANDOS GRANT E REVOKE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23"/>
          <p:cNvSpPr txBox="1"/>
          <p:nvPr>
            <p:ph idx="3" type="ctrTitle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COMO É UTILIZADO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52" name="Google Shape;452;p23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23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457" name="Google Shape;457;p23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58" name="Google Shape;458;p23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" name="Google Shape;461;p23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62" name="Google Shape;462;p23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4" name="Google Shape;464;p23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CONCESSÃO </a:t>
            </a:r>
            <a:r>
              <a:rPr lang="pt-BR"/>
              <a:t>DE PRIVILÉGIOS</a:t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2261474" y="1402750"/>
            <a:ext cx="4598346" cy="348656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 txBox="1"/>
          <p:nvPr>
            <p:ph idx="4294967295" type="ctrTitle"/>
          </p:nvPr>
        </p:nvSpPr>
        <p:spPr>
          <a:xfrm>
            <a:off x="643803" y="1586075"/>
            <a:ext cx="106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DEFINIÇÃO</a:t>
            </a:r>
            <a:endParaRPr sz="1200"/>
          </a:p>
        </p:txBody>
      </p:sp>
      <p:sp>
        <p:nvSpPr>
          <p:cNvPr id="494" name="Google Shape;494;p24"/>
          <p:cNvSpPr txBox="1"/>
          <p:nvPr>
            <p:ph idx="4294967295" type="ctrTitle"/>
          </p:nvPr>
        </p:nvSpPr>
        <p:spPr>
          <a:xfrm>
            <a:off x="7547828" y="2387099"/>
            <a:ext cx="106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SINTAXE</a:t>
            </a:r>
            <a:endParaRPr sz="1200"/>
          </a:p>
        </p:txBody>
      </p:sp>
      <p:sp>
        <p:nvSpPr>
          <p:cNvPr id="495" name="Google Shape;495;p24"/>
          <p:cNvSpPr txBox="1"/>
          <p:nvPr>
            <p:ph idx="4294967295" type="ctrTitle"/>
          </p:nvPr>
        </p:nvSpPr>
        <p:spPr>
          <a:xfrm>
            <a:off x="565850" y="3614100"/>
            <a:ext cx="965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EXEMPLO</a:t>
            </a:r>
            <a:endParaRPr sz="1200"/>
          </a:p>
        </p:txBody>
      </p:sp>
      <p:cxnSp>
        <p:nvCxnSpPr>
          <p:cNvPr id="496" name="Google Shape;496;p24"/>
          <p:cNvCxnSpPr>
            <a:stCxn id="493" idx="3"/>
            <a:endCxn id="497" idx="1"/>
          </p:cNvCxnSpPr>
          <p:nvPr/>
        </p:nvCxnSpPr>
        <p:spPr>
          <a:xfrm>
            <a:off x="1707903" y="1770725"/>
            <a:ext cx="1206300" cy="3849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4"/>
          <p:cNvCxnSpPr>
            <a:stCxn id="495" idx="3"/>
            <a:endCxn id="499" idx="1"/>
          </p:cNvCxnSpPr>
          <p:nvPr/>
        </p:nvCxnSpPr>
        <p:spPr>
          <a:xfrm flipH="1" rot="10800000">
            <a:off x="1530950" y="3507450"/>
            <a:ext cx="1383300" cy="291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4"/>
          <p:cNvCxnSpPr>
            <a:stCxn id="501" idx="3"/>
            <a:endCxn id="494" idx="1"/>
          </p:cNvCxnSpPr>
          <p:nvPr/>
        </p:nvCxnSpPr>
        <p:spPr>
          <a:xfrm flipH="1" rot="10800000">
            <a:off x="6515400" y="2571850"/>
            <a:ext cx="1032300" cy="267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24"/>
          <p:cNvSpPr txBox="1"/>
          <p:nvPr/>
        </p:nvSpPr>
        <p:spPr>
          <a:xfrm>
            <a:off x="2914200" y="2654500"/>
            <a:ext cx="360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GRANT 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&lt;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privilégio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&gt; ON &lt;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objeto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&gt; TO &lt;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usuario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&gt;;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9" name="Google Shape;499;p24"/>
          <p:cNvSpPr txBox="1"/>
          <p:nvPr/>
        </p:nvSpPr>
        <p:spPr>
          <a:xfrm>
            <a:off x="2914200" y="3322725"/>
            <a:ext cx="33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GRANT 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SELECT ON 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clientes 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FROM 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maria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;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>
            <a:off x="2914350" y="1955375"/>
            <a:ext cx="24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Comando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GRANT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REVOGAÇÃO </a:t>
            </a:r>
            <a:r>
              <a:rPr lang="pt-BR"/>
              <a:t>DE PRIVILÉGIOS</a:t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2261474" y="1402750"/>
            <a:ext cx="4598346" cy="348656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 txBox="1"/>
          <p:nvPr>
            <p:ph idx="4294967295" type="ctrTitle"/>
          </p:nvPr>
        </p:nvSpPr>
        <p:spPr>
          <a:xfrm>
            <a:off x="643803" y="1586075"/>
            <a:ext cx="106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DEFINIÇÃO</a:t>
            </a:r>
            <a:endParaRPr sz="1200"/>
          </a:p>
        </p:txBody>
      </p:sp>
      <p:sp>
        <p:nvSpPr>
          <p:cNvPr id="510" name="Google Shape;510;p25"/>
          <p:cNvSpPr txBox="1"/>
          <p:nvPr>
            <p:ph idx="4294967295" type="ctrTitle"/>
          </p:nvPr>
        </p:nvSpPr>
        <p:spPr>
          <a:xfrm>
            <a:off x="7547828" y="2387099"/>
            <a:ext cx="106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SINTAXE</a:t>
            </a:r>
            <a:endParaRPr sz="1200"/>
          </a:p>
        </p:txBody>
      </p:sp>
      <p:sp>
        <p:nvSpPr>
          <p:cNvPr id="511" name="Google Shape;511;p25"/>
          <p:cNvSpPr txBox="1"/>
          <p:nvPr>
            <p:ph idx="4294967295" type="ctrTitle"/>
          </p:nvPr>
        </p:nvSpPr>
        <p:spPr>
          <a:xfrm>
            <a:off x="565850" y="3614100"/>
            <a:ext cx="965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EXEMPLO</a:t>
            </a:r>
            <a:endParaRPr sz="1200"/>
          </a:p>
        </p:txBody>
      </p:sp>
      <p:cxnSp>
        <p:nvCxnSpPr>
          <p:cNvPr id="512" name="Google Shape;512;p25"/>
          <p:cNvCxnSpPr>
            <a:stCxn id="509" idx="3"/>
            <a:endCxn id="513" idx="1"/>
          </p:cNvCxnSpPr>
          <p:nvPr/>
        </p:nvCxnSpPr>
        <p:spPr>
          <a:xfrm>
            <a:off x="1707903" y="1770725"/>
            <a:ext cx="1206300" cy="3849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5"/>
          <p:cNvCxnSpPr>
            <a:stCxn id="511" idx="3"/>
            <a:endCxn id="515" idx="1"/>
          </p:cNvCxnSpPr>
          <p:nvPr/>
        </p:nvCxnSpPr>
        <p:spPr>
          <a:xfrm flipH="1" rot="10800000">
            <a:off x="1530950" y="3507450"/>
            <a:ext cx="1383300" cy="291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5"/>
          <p:cNvCxnSpPr>
            <a:stCxn id="517" idx="3"/>
            <a:endCxn id="510" idx="1"/>
          </p:cNvCxnSpPr>
          <p:nvPr/>
        </p:nvCxnSpPr>
        <p:spPr>
          <a:xfrm flipH="1" rot="10800000">
            <a:off x="6609900" y="2571850"/>
            <a:ext cx="937800" cy="2673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5"/>
          <p:cNvSpPr txBox="1"/>
          <p:nvPr/>
        </p:nvSpPr>
        <p:spPr>
          <a:xfrm>
            <a:off x="2914200" y="2654500"/>
            <a:ext cx="369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REVOKE 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&lt;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privilégio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&gt; ON &lt;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objeto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&gt; FROM &lt;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usuario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&gt;;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2914200" y="3322725"/>
            <a:ext cx="33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REVOKE 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SELECT ON 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clientes 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FROM </a:t>
            </a: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maria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;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2914350" y="1955375"/>
            <a:ext cx="24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Comando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REVOKE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/>
          <p:nvPr/>
        </p:nvSpPr>
        <p:spPr>
          <a:xfrm>
            <a:off x="568763" y="1569013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 txBox="1"/>
          <p:nvPr>
            <p:ph idx="4" type="ctrTitle"/>
          </p:nvPr>
        </p:nvSpPr>
        <p:spPr>
          <a:xfrm>
            <a:off x="0" y="0"/>
            <a:ext cx="44421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EM TABELAS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25" name="Google Shape;525;p26"/>
          <p:cNvCxnSpPr/>
          <p:nvPr/>
        </p:nvCxnSpPr>
        <p:spPr>
          <a:xfrm>
            <a:off x="61775" y="1108211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26"/>
          <p:cNvSpPr txBox="1"/>
          <p:nvPr>
            <p:ph type="ctrTitle"/>
          </p:nvPr>
        </p:nvSpPr>
        <p:spPr>
          <a:xfrm>
            <a:off x="694019" y="1582513"/>
            <a:ext cx="2076000" cy="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DEFINIÇÃO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5489625" y="1205425"/>
            <a:ext cx="3465300" cy="1108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GRANT SELECT,</a:t>
            </a:r>
            <a:endParaRPr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INSERT, </a:t>
            </a:r>
            <a:endParaRPr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 UPDATE ON</a:t>
            </a:r>
            <a:r>
              <a:rPr lang="pt-BR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produtos </a:t>
            </a: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TO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vendas;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5771500" y="405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5888674" y="52233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5489625" y="3608875"/>
            <a:ext cx="3465300" cy="1108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REVOKE DELETE ON</a:t>
            </a:r>
            <a:r>
              <a:rPr lang="pt-BR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transacoes 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FROM </a:t>
            </a:r>
            <a:r>
              <a:rPr lang="pt-BR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financeiro;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31" name="Google Shape;531;p26"/>
          <p:cNvSpPr/>
          <p:nvPr/>
        </p:nvSpPr>
        <p:spPr>
          <a:xfrm rot="10800000">
            <a:off x="6346525" y="426613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"/>
          <p:cNvSpPr txBox="1"/>
          <p:nvPr>
            <p:ph type="ctrTitle"/>
          </p:nvPr>
        </p:nvSpPr>
        <p:spPr>
          <a:xfrm>
            <a:off x="6507206" y="440113"/>
            <a:ext cx="2076000" cy="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CONCESSÃO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33" name="Google Shape;533;p26"/>
          <p:cNvSpPr/>
          <p:nvPr/>
        </p:nvSpPr>
        <p:spPr>
          <a:xfrm rot="10800000">
            <a:off x="6381950" y="28687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 txBox="1"/>
          <p:nvPr>
            <p:ph type="ctrTitle"/>
          </p:nvPr>
        </p:nvSpPr>
        <p:spPr>
          <a:xfrm>
            <a:off x="6542631" y="2882238"/>
            <a:ext cx="2076000" cy="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E2A47"/>
                </a:solidFill>
              </a:rPr>
              <a:t>REVOGAÇÃO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5771488" y="28473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26"/>
          <p:cNvGrpSpPr/>
          <p:nvPr/>
        </p:nvGrpSpPr>
        <p:grpSpPr>
          <a:xfrm>
            <a:off x="5850679" y="2924281"/>
            <a:ext cx="265543" cy="269920"/>
            <a:chOff x="4151375" y="238125"/>
            <a:chExt cx="2141475" cy="2176775"/>
          </a:xfrm>
        </p:grpSpPr>
        <p:sp>
          <p:nvSpPr>
            <p:cNvPr id="537" name="Google Shape;537;p26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