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71" r:id="rId5"/>
    <p:sldId id="272" r:id="rId6"/>
    <p:sldId id="273" r:id="rId7"/>
    <p:sldId id="274" r:id="rId8"/>
    <p:sldId id="276" r:id="rId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FFFFFF"/>
    <a:srgbClr val="096713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5596" autoAdjust="0"/>
  </p:normalViewPr>
  <p:slideViewPr>
    <p:cSldViewPr>
      <p:cViewPr varScale="1">
        <p:scale>
          <a:sx n="68" d="100"/>
          <a:sy n="68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FFFE25A-CE03-45A1-B125-CD8F2D50F1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pt-BR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D20167C-B530-4AF1-92AC-6505DCAB62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pt-BR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E878FBD6-E879-43E7-B14E-63E9744CC9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A42B61D3-97A5-471D-9FF4-7E19D4D595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E399FB58-ED02-4C4B-B25F-9BC07DEAD5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pt-BR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DB835884-761A-47AC-9380-585133CE2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E4FB35-7FF2-4DC3-9DEC-FC88F591C5AB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FFD49F-669F-422A-B52D-E9BB9DA82C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7CC91-57BB-458F-8B2C-1DA3A9983766}" type="slidenum">
              <a:rPr lang="en-US" altLang="pt-BR"/>
              <a:pPr/>
              <a:t>1</a:t>
            </a:fld>
            <a:endParaRPr lang="en-US" altLang="pt-BR" dirty="0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675FF9E5-076E-4896-B54D-D7D61DCFF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BFE3058D-3973-4D7A-8144-EC6C23A85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2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60355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3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10002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4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89326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5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41818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6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13519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7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42216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8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30303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B23EE54-D8C2-40B1-B917-9B436BEFF7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777875"/>
            <a:ext cx="63246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pt-BR" noProof="0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22B04C4-B319-4AF2-B112-4D425BA9D9F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1463675"/>
            <a:ext cx="63246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pt-BR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E413-136C-4D25-849A-D9307BF1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3CE81-9EA8-42E8-87DA-749D197F6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8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3A096-B625-4D89-BCE4-7BED80A82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67400" y="381000"/>
            <a:ext cx="1828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B9781-605B-41AE-8368-0185098F7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5334000" cy="5562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90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1B7B-2EEE-4670-9F26-D83769AC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2F57-7088-4E47-A860-EC085C758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92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FC33-253C-43C9-9567-FE5DD135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60F2D-36D8-40AB-8D06-000D50725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19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A376-8CA7-45F7-85DB-7654E30C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1C5F-6FB6-42FE-935D-7119E0504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1D8D8-D123-4EF6-BD21-9EFF06459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8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24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E56A-B9E8-437F-BA0D-11C4CCD7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043E2-B97E-4017-9CA1-4F0BAD152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13241-883C-4E19-BA9F-837418604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F6239-14D1-4F77-9256-A5C0857E9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A3E5B-72BE-4B7E-B7C8-8E7BA73D8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33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BF61-79F0-4CDD-A3CE-2DFEFDE7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29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48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61BF-928D-47C9-90D2-26656E79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4113-A898-466B-888C-7D22D1739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EBD7A-57CA-4286-99DB-87CA7AC3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140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6F31-4DA9-45AE-A21B-2C57118E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B321A-B78F-442C-AD5D-51330EDC5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B1688-175A-40C9-A9D1-B94D3A2C4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267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F85099-AB70-4239-B00C-F865B6801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3236188-1D3F-49CE-ACC8-FB3D6A06A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7315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F7248225-A3D8-4F37-9317-0B83D20FD9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576" y="2001093"/>
            <a:ext cx="6324600" cy="704850"/>
          </a:xfrm>
        </p:spPr>
        <p:txBody>
          <a:bodyPr/>
          <a:lstStyle/>
          <a:p>
            <a:r>
              <a:rPr lang="pt-BR" altLang="pt-BR" dirty="0"/>
              <a:t>OFICINA DE PROGRAMAÇÃO</a:t>
            </a:r>
            <a:endParaRPr lang="ru-RU" altLang="pt-BR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0371130E-1BD6-4BBA-9D09-526C1A7385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55576" y="3460498"/>
            <a:ext cx="6324600" cy="441325"/>
          </a:xfrm>
        </p:spPr>
        <p:txBody>
          <a:bodyPr/>
          <a:lstStyle/>
          <a:p>
            <a:r>
              <a:rPr lang="pt-BR" altLang="pt-BR" dirty="0"/>
              <a:t>Igor Barreto</a:t>
            </a:r>
          </a:p>
          <a:p>
            <a:r>
              <a:rPr lang="pt-BR" altLang="pt-BR" dirty="0"/>
              <a:t>José Augusto</a:t>
            </a:r>
            <a:endParaRPr lang="ru-RU" alt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Aula 4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B62165-DA5D-4D13-A33E-7232D02BF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  <a:p>
            <a:pPr lvl="1"/>
            <a:r>
              <a:rPr lang="pt-BR" dirty="0"/>
              <a:t>Relembrando...</a:t>
            </a:r>
          </a:p>
          <a:p>
            <a:pPr lvl="2"/>
            <a:r>
              <a:rPr lang="pt-BR" dirty="0"/>
              <a:t>Operadores aritméticos</a:t>
            </a:r>
          </a:p>
          <a:p>
            <a:pPr lvl="2"/>
            <a:r>
              <a:rPr lang="pt-BR" dirty="0"/>
              <a:t>Operadores lógico</a:t>
            </a:r>
          </a:p>
          <a:p>
            <a:pPr lvl="1"/>
            <a:r>
              <a:rPr lang="pt-BR" dirty="0"/>
              <a:t>Operadores relacionais</a:t>
            </a:r>
          </a:p>
          <a:p>
            <a:pPr lvl="2"/>
            <a:r>
              <a:rPr lang="pt-BR" dirty="0"/>
              <a:t>Linguagens fortemente tipadas</a:t>
            </a:r>
          </a:p>
          <a:p>
            <a:pPr lvl="2"/>
            <a:r>
              <a:rPr lang="pt-BR" dirty="0"/>
              <a:t>Linguagens dinâmicas</a:t>
            </a:r>
          </a:p>
          <a:p>
            <a:pPr lvl="1"/>
            <a:r>
              <a:rPr lang="pt-BR" dirty="0"/>
              <a:t>Operadores Aritméticos</a:t>
            </a:r>
          </a:p>
          <a:p>
            <a:pPr lvl="1"/>
            <a:r>
              <a:rPr lang="pt-BR" dirty="0"/>
              <a:t>Operadores Lógicos</a:t>
            </a:r>
          </a:p>
          <a:p>
            <a:pPr lvl="1"/>
            <a:r>
              <a:rPr 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2250224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Aula 4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81223E-E97F-4832-B1D9-851736FE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7315200" cy="715963"/>
          </a:xfrm>
        </p:spPr>
        <p:txBody>
          <a:bodyPr/>
          <a:lstStyle/>
          <a:p>
            <a:r>
              <a:rPr lang="pt-BR" dirty="0"/>
              <a:t>Operadores aritméticos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89C1178-59F3-4276-8429-3ECED2C3E4C0}"/>
              </a:ext>
            </a:extLst>
          </p:cNvPr>
          <p:cNvSpPr/>
          <p:nvPr/>
        </p:nvSpPr>
        <p:spPr bwMode="auto">
          <a:xfrm>
            <a:off x="381000" y="2060848"/>
            <a:ext cx="4780384" cy="1224136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+, -, *,**, /, //, %</a:t>
            </a:r>
            <a:endParaRPr kumimoji="0" lang="pt-BR" sz="5000" i="0" u="none" strike="noStrike" normalizeH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169F7B2-E3CF-41B0-ADEF-4CC11DEB7BB8}"/>
              </a:ext>
            </a:extLst>
          </p:cNvPr>
          <p:cNvSpPr/>
          <p:nvPr/>
        </p:nvSpPr>
        <p:spPr bwMode="auto">
          <a:xfrm>
            <a:off x="6228184" y="2060848"/>
            <a:ext cx="1944216" cy="2232248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( )</a:t>
            </a:r>
            <a:endParaRPr kumimoji="0" lang="pt-BR" i="0" u="none" strike="noStrike" normalizeH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5000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**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* ,/ , //, %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+, -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3BA45E7B-8185-483A-9AFC-9FBF3CC1A665}"/>
              </a:ext>
            </a:extLst>
          </p:cNvPr>
          <p:cNvSpPr txBox="1">
            <a:spLocks/>
          </p:cNvSpPr>
          <p:nvPr/>
        </p:nvSpPr>
        <p:spPr bwMode="auto">
          <a:xfrm>
            <a:off x="5161384" y="1388815"/>
            <a:ext cx="7315200" cy="794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   Precedência de </a:t>
            </a:r>
            <a:r>
              <a:rPr lang="pt-BR" dirty="0" err="1"/>
              <a:t>Op</a:t>
            </a:r>
            <a:endParaRPr lang="pt-BR" dirty="0"/>
          </a:p>
        </p:txBody>
      </p:sp>
      <p:sp>
        <p:nvSpPr>
          <p:cNvPr id="9" name="Espaço Reservado para Conteúdo 5">
            <a:extLst>
              <a:ext uri="{FF2B5EF4-FFF2-40B4-BE49-F238E27FC236}">
                <a16:creationId xmlns:a16="http://schemas.microsoft.com/office/drawing/2014/main" id="{ED172DF0-A228-4B4B-8DD7-3F63893166F5}"/>
              </a:ext>
            </a:extLst>
          </p:cNvPr>
          <p:cNvSpPr txBox="1">
            <a:spLocks/>
          </p:cNvSpPr>
          <p:nvPr/>
        </p:nvSpPr>
        <p:spPr bwMode="auto">
          <a:xfrm>
            <a:off x="251520" y="3569307"/>
            <a:ext cx="3894584" cy="2091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EX:</a:t>
            </a:r>
          </a:p>
          <a:p>
            <a:pPr marL="514350" indent="-514350">
              <a:buAutoNum type="alphaLcParenR"/>
            </a:pPr>
            <a:r>
              <a:rPr lang="pt-BR" dirty="0"/>
              <a:t>(2+2*2//2)**2%2</a:t>
            </a:r>
          </a:p>
          <a:p>
            <a:pPr marL="514350" indent="-514350">
              <a:buAutoNum type="alphaLcParenR"/>
            </a:pPr>
            <a:r>
              <a:rPr lang="pt-BR" dirty="0"/>
              <a:t>2+2*2//2**2%2 		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934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Aula 4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81223E-E97F-4832-B1D9-851736FE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223448" cy="715963"/>
          </a:xfrm>
        </p:spPr>
        <p:txBody>
          <a:bodyPr/>
          <a:lstStyle/>
          <a:p>
            <a:r>
              <a:rPr lang="pt-BR" dirty="0"/>
              <a:t>Operadores lógicos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7ECD68D-C580-452C-BBC1-A9437B1E24A4}"/>
              </a:ext>
            </a:extLst>
          </p:cNvPr>
          <p:cNvSpPr/>
          <p:nvPr/>
        </p:nvSpPr>
        <p:spPr bwMode="auto">
          <a:xfrm>
            <a:off x="381000" y="2060848"/>
            <a:ext cx="4780384" cy="1224136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E, OU, </a:t>
            </a:r>
            <a:r>
              <a:rPr lang="pt-BR" sz="5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</a:t>
            </a:r>
            <a:endParaRPr kumimoji="0" lang="pt-BR" sz="5000" i="0" u="none" strike="noStrike" normalizeH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F8453CD-2D05-4E96-B96E-E62CA01C5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374906"/>
              </p:ext>
            </p:extLst>
          </p:nvPr>
        </p:nvGraphicFramePr>
        <p:xfrm>
          <a:off x="354999" y="3429000"/>
          <a:ext cx="6096000" cy="18491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580101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378135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74899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57511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OU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258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80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47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84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10702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97B389FC-15B9-4294-80AF-412C1A25B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503086"/>
              </p:ext>
            </p:extLst>
          </p:nvPr>
        </p:nvGraphicFramePr>
        <p:xfrm>
          <a:off x="6564560" y="3457422"/>
          <a:ext cx="2039888" cy="10972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val="125801019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837813598"/>
                    </a:ext>
                  </a:extLst>
                </a:gridCol>
              </a:tblGrid>
              <a:tr h="178384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!A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258534"/>
                  </a:ext>
                </a:extLst>
              </a:tr>
              <a:tr h="178384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80513"/>
                  </a:ext>
                </a:extLst>
              </a:tr>
              <a:tr h="35919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47498"/>
                  </a:ext>
                </a:extLst>
              </a:tr>
            </a:tbl>
          </a:graphicData>
        </a:graphic>
      </p:graphicFrame>
      <p:sp>
        <p:nvSpPr>
          <p:cNvPr id="9" name="Espaço Reservado para Conteúdo 5">
            <a:extLst>
              <a:ext uri="{FF2B5EF4-FFF2-40B4-BE49-F238E27FC236}">
                <a16:creationId xmlns:a16="http://schemas.microsoft.com/office/drawing/2014/main" id="{3C870D84-2EC6-41C6-AA7E-FFF1C3337B48}"/>
              </a:ext>
            </a:extLst>
          </p:cNvPr>
          <p:cNvSpPr txBox="1">
            <a:spLocks/>
          </p:cNvSpPr>
          <p:nvPr/>
        </p:nvSpPr>
        <p:spPr bwMode="auto">
          <a:xfrm>
            <a:off x="295211" y="5422136"/>
            <a:ext cx="3268677" cy="1435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Ex:</a:t>
            </a:r>
          </a:p>
          <a:p>
            <a:r>
              <a:rPr lang="pt-BR" dirty="0"/>
              <a:t>A = V e B = F </a:t>
            </a:r>
          </a:p>
        </p:txBody>
      </p:sp>
      <p:sp>
        <p:nvSpPr>
          <p:cNvPr id="10" name="Espaço Reservado para Conteúdo 5">
            <a:extLst>
              <a:ext uri="{FF2B5EF4-FFF2-40B4-BE49-F238E27FC236}">
                <a16:creationId xmlns:a16="http://schemas.microsoft.com/office/drawing/2014/main" id="{476E7176-84BF-4B79-BADF-9DE5160687DE}"/>
              </a:ext>
            </a:extLst>
          </p:cNvPr>
          <p:cNvSpPr txBox="1">
            <a:spLocks/>
          </p:cNvSpPr>
          <p:nvPr/>
        </p:nvSpPr>
        <p:spPr bwMode="auto">
          <a:xfrm>
            <a:off x="3402999" y="5782086"/>
            <a:ext cx="8223448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(A e B ou A e ¬B </a:t>
            </a:r>
            <a:r>
              <a:rPr lang="pt-BR" dirty="0" err="1"/>
              <a:t>eA</a:t>
            </a:r>
            <a:r>
              <a:rPr lang="pt-BR" dirty="0"/>
              <a:t>) OU ¬A</a:t>
            </a:r>
          </a:p>
        </p:txBody>
      </p:sp>
    </p:spTree>
    <p:extLst>
      <p:ext uri="{BB962C8B-B14F-4D97-AF65-F5344CB8AC3E}">
        <p14:creationId xmlns:p14="http://schemas.microsoft.com/office/powerpoint/2010/main" val="67283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Aula 2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81223E-E97F-4832-B1D9-851736FE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223448" cy="715963"/>
          </a:xfrm>
        </p:spPr>
        <p:txBody>
          <a:bodyPr/>
          <a:lstStyle/>
          <a:p>
            <a:r>
              <a:rPr lang="pt-BR" dirty="0"/>
              <a:t>Operadores relacionais</a:t>
            </a: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EDD426F-B0EA-4DFE-8869-EE0C0ACC8C69}"/>
              </a:ext>
            </a:extLst>
          </p:cNvPr>
          <p:cNvSpPr/>
          <p:nvPr/>
        </p:nvSpPr>
        <p:spPr bwMode="auto">
          <a:xfrm>
            <a:off x="381000" y="2060848"/>
            <a:ext cx="5775176" cy="1224136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5000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&gt;, &lt;, &gt;=, ==, &lt;=, !=</a:t>
            </a:r>
          </a:p>
        </p:txBody>
      </p:sp>
      <p:sp>
        <p:nvSpPr>
          <p:cNvPr id="9" name="Espaço Reservado para Conteúdo 5">
            <a:extLst>
              <a:ext uri="{FF2B5EF4-FFF2-40B4-BE49-F238E27FC236}">
                <a16:creationId xmlns:a16="http://schemas.microsoft.com/office/drawing/2014/main" id="{277818D9-EFEE-4240-BFD9-AB496D98FFB1}"/>
              </a:ext>
            </a:extLst>
          </p:cNvPr>
          <p:cNvSpPr txBox="1">
            <a:spLocks/>
          </p:cNvSpPr>
          <p:nvPr/>
        </p:nvSpPr>
        <p:spPr bwMode="auto">
          <a:xfrm>
            <a:off x="381000" y="3284984"/>
            <a:ext cx="8583488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Sempre vai retornar um valor TRUE ou FALSE</a:t>
            </a:r>
          </a:p>
          <a:p>
            <a:pPr marL="914400" lvl="2" indent="0">
              <a:buFontTx/>
              <a:buNone/>
            </a:pPr>
            <a:endParaRPr lang="pt-BR" dirty="0"/>
          </a:p>
        </p:txBody>
      </p:sp>
      <p:sp>
        <p:nvSpPr>
          <p:cNvPr id="10" name="Espaço Reservado para Conteúdo 5">
            <a:extLst>
              <a:ext uri="{FF2B5EF4-FFF2-40B4-BE49-F238E27FC236}">
                <a16:creationId xmlns:a16="http://schemas.microsoft.com/office/drawing/2014/main" id="{5230DA84-C4F9-472E-9F85-A83ED7EE3184}"/>
              </a:ext>
            </a:extLst>
          </p:cNvPr>
          <p:cNvSpPr txBox="1">
            <a:spLocks/>
          </p:cNvSpPr>
          <p:nvPr/>
        </p:nvSpPr>
        <p:spPr bwMode="auto">
          <a:xfrm>
            <a:off x="395536" y="4406280"/>
            <a:ext cx="8583488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Ex:</a:t>
            </a:r>
          </a:p>
          <a:p>
            <a:pPr lvl="1"/>
            <a:r>
              <a:rPr lang="pt-BR" dirty="0"/>
              <a:t>2&gt;3</a:t>
            </a:r>
          </a:p>
          <a:p>
            <a:pPr lvl="1"/>
            <a:r>
              <a:rPr lang="pt-BR" dirty="0"/>
              <a:t>3&lt;=5</a:t>
            </a:r>
          </a:p>
          <a:p>
            <a:pPr lvl="1"/>
            <a:r>
              <a:rPr lang="pt-BR" dirty="0"/>
              <a:t>3&gt;=5</a:t>
            </a:r>
          </a:p>
          <a:p>
            <a:endParaRPr lang="pt-BR" dirty="0"/>
          </a:p>
          <a:p>
            <a:pPr marL="914400" lvl="2" indent="0">
              <a:buFontTx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847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Aula 4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81223E-E97F-4832-B1D9-851736FE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223448" cy="5105400"/>
          </a:xfrm>
        </p:spPr>
        <p:txBody>
          <a:bodyPr/>
          <a:lstStyle/>
          <a:p>
            <a:r>
              <a:rPr lang="pt-BR" dirty="0">
                <a:sym typeface="Wingdings" panose="05000000000000000000" pitchFamily="2" charset="2"/>
              </a:rPr>
              <a:t>ATENÇÃO 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ORDEM ENTRE OPERADORES</a:t>
            </a:r>
          </a:p>
          <a:p>
            <a:pPr lvl="2"/>
            <a:r>
              <a:rPr lang="pt-BR" dirty="0">
                <a:sym typeface="Wingdings" panose="05000000000000000000" pitchFamily="2" charset="2"/>
              </a:rPr>
              <a:t>Operadores lógicos</a:t>
            </a:r>
          </a:p>
          <a:p>
            <a:pPr lvl="2"/>
            <a:r>
              <a:rPr lang="pt-BR" dirty="0">
                <a:sym typeface="Wingdings" panose="05000000000000000000" pitchFamily="2" charset="2"/>
              </a:rPr>
              <a:t>Operadores relacionais</a:t>
            </a:r>
          </a:p>
          <a:p>
            <a:pPr lvl="2"/>
            <a:r>
              <a:rPr lang="pt-BR" dirty="0">
                <a:sym typeface="Wingdings" panose="05000000000000000000" pitchFamily="2" charset="2"/>
              </a:rPr>
              <a:t>Operadores </a:t>
            </a:r>
            <a:r>
              <a:rPr lang="pt-BR" dirty="0" err="1">
                <a:sym typeface="Wingdings" panose="05000000000000000000" pitchFamily="2" charset="2"/>
              </a:rPr>
              <a:t>aritiméticos</a:t>
            </a:r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Ex:</a:t>
            </a:r>
          </a:p>
          <a:p>
            <a:pPr lvl="2"/>
            <a:r>
              <a:rPr lang="pt-BR" dirty="0">
                <a:sym typeface="Wingdings" panose="05000000000000000000" pitchFamily="2" charset="2"/>
              </a:rPr>
              <a:t>((2*5+3) &gt;(5+3*5**5))E (10&gt;=10+5)</a:t>
            </a:r>
          </a:p>
          <a:p>
            <a:pPr lvl="1"/>
            <a:endParaRPr lang="pt-B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402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Aula 2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81223E-E97F-4832-B1D9-851736FE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223448" cy="4505672"/>
          </a:xfrm>
        </p:spPr>
        <p:txBody>
          <a:bodyPr/>
          <a:lstStyle/>
          <a:p>
            <a:r>
              <a:rPr lang="pt-BR" dirty="0"/>
              <a:t>Exercícios</a:t>
            </a:r>
          </a:p>
          <a:p>
            <a:r>
              <a:rPr lang="pt-BR" dirty="0"/>
              <a:t>a) ((2*5//2)&lt;=1)OU (10+5*3-1+1*0)</a:t>
            </a:r>
          </a:p>
          <a:p>
            <a:r>
              <a:rPr lang="pt-BR" dirty="0"/>
              <a:t>b)((2+5*6%3)&gt;0) E ¬(Verdadeiro)</a:t>
            </a:r>
          </a:p>
          <a:p>
            <a:r>
              <a:rPr lang="pt-BR" dirty="0"/>
              <a:t>c)(‘casa’==‘casa’)ou(‘casa’==‘Casa’)</a:t>
            </a:r>
          </a:p>
          <a:p>
            <a:r>
              <a:rPr lang="pt-BR" dirty="0"/>
              <a:t>d)((2**2%2*2+2-2*2)&lt;=4) OU(1-1&lt;=0)</a:t>
            </a:r>
          </a:p>
          <a:p>
            <a:r>
              <a:rPr lang="pt-BR" dirty="0"/>
              <a:t>e)((2**2%2*(2+2)+(-2*2))&lt;=4) OU(1-1&lt;=0)</a:t>
            </a:r>
          </a:p>
          <a:p>
            <a:r>
              <a:rPr lang="pt-BR" dirty="0"/>
              <a:t>f)(5+5**2%5//5-5!=)OU((2-2+2-2%5)!=0)</a:t>
            </a:r>
          </a:p>
        </p:txBody>
      </p:sp>
    </p:spTree>
    <p:extLst>
      <p:ext uri="{BB962C8B-B14F-4D97-AF65-F5344CB8AC3E}">
        <p14:creationId xmlns:p14="http://schemas.microsoft.com/office/powerpoint/2010/main" val="29487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Aula 2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81223E-E97F-4832-B1D9-851736FE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223448" cy="5105400"/>
          </a:xfrm>
        </p:spPr>
        <p:txBody>
          <a:bodyPr/>
          <a:lstStyle/>
          <a:p>
            <a:r>
              <a:rPr lang="pt-BR" dirty="0"/>
              <a:t>Operadores aritmético – Exercícios</a:t>
            </a:r>
          </a:p>
          <a:p>
            <a:r>
              <a:rPr lang="pt-BR" dirty="0"/>
              <a:t>2 – Um aluno precisa saber se atingiu a nota necessária para passar em uma matéria. O cálculo da nota é feita através da média ponderada de 3 provas com peso 1 2 e 3 respectivamente. Faça um programa que receba 3 notas e mostre se o aluno atingiu uma nota maior que 6</a:t>
            </a:r>
          </a:p>
          <a:p>
            <a:r>
              <a:rPr lang="pt-BR" dirty="0"/>
              <a:t>DICA: use IF para verificar</a:t>
            </a:r>
          </a:p>
        </p:txBody>
      </p:sp>
    </p:spTree>
    <p:extLst>
      <p:ext uri="{BB962C8B-B14F-4D97-AF65-F5344CB8AC3E}">
        <p14:creationId xmlns:p14="http://schemas.microsoft.com/office/powerpoint/2010/main" val="94999455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powerpoint-template-24 13">
      <a:dk1>
        <a:srgbClr val="4D4D4D"/>
      </a:dk1>
      <a:lt1>
        <a:srgbClr val="FFFFFF"/>
      </a:lt1>
      <a:dk2>
        <a:srgbClr val="4D4D4D"/>
      </a:dk2>
      <a:lt2>
        <a:srgbClr val="015802"/>
      </a:lt2>
      <a:accent1>
        <a:srgbClr val="016E01"/>
      </a:accent1>
      <a:accent2>
        <a:srgbClr val="019003"/>
      </a:accent2>
      <a:accent3>
        <a:srgbClr val="FFFFFF"/>
      </a:accent3>
      <a:accent4>
        <a:srgbClr val="404040"/>
      </a:accent4>
      <a:accent5>
        <a:srgbClr val="AABAAA"/>
      </a:accent5>
      <a:accent6>
        <a:srgbClr val="018202"/>
      </a:accent6>
      <a:hlink>
        <a:srgbClr val="DE0000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1E14F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4C8E3D"/>
        </a:lt2>
        <a:accent1>
          <a:srgbClr val="66A050"/>
        </a:accent1>
        <a:accent2>
          <a:srgbClr val="6EA552"/>
        </a:accent2>
        <a:accent3>
          <a:srgbClr val="FFFFFF"/>
        </a:accent3>
        <a:accent4>
          <a:srgbClr val="404040"/>
        </a:accent4>
        <a:accent5>
          <a:srgbClr val="B8CDB3"/>
        </a:accent5>
        <a:accent6>
          <a:srgbClr val="639549"/>
        </a:accent6>
        <a:hlink>
          <a:srgbClr val="89B96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4D7C48"/>
        </a:lt2>
        <a:accent1>
          <a:srgbClr val="599148"/>
        </a:accent1>
        <a:accent2>
          <a:srgbClr val="69A253"/>
        </a:accent2>
        <a:accent3>
          <a:srgbClr val="FFFFFF"/>
        </a:accent3>
        <a:accent4>
          <a:srgbClr val="404040"/>
        </a:accent4>
        <a:accent5>
          <a:srgbClr val="B5C7B1"/>
        </a:accent5>
        <a:accent6>
          <a:srgbClr val="5E924A"/>
        </a:accent6>
        <a:hlink>
          <a:srgbClr val="80C1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DE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627</TotalTime>
  <Words>353</Words>
  <Application>Microsoft Office PowerPoint</Application>
  <PresentationFormat>Apresentação na tela (4:3)</PresentationFormat>
  <Paragraphs>95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Microsoft Sans Serif</vt:lpstr>
      <vt:lpstr>Wingdings</vt:lpstr>
      <vt:lpstr>powerpoint-template-24</vt:lpstr>
      <vt:lpstr>OFICINA DE PROGRAMAÇÃO</vt:lpstr>
      <vt:lpstr>Programação – Aula 4</vt:lpstr>
      <vt:lpstr>Programação – Aula 4</vt:lpstr>
      <vt:lpstr>Programação – Aula 4</vt:lpstr>
      <vt:lpstr>Programação – Aula 2</vt:lpstr>
      <vt:lpstr>Programação – Aula 4</vt:lpstr>
      <vt:lpstr>Programação – Aula 2</vt:lpstr>
      <vt:lpstr>Programação – Aula 2</vt:lpstr>
    </vt:vector>
  </TitlesOfParts>
  <Company>Templates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OFICINA DE PROGRAMAÇÃO</dc:title>
  <dc:creator>igor.barreto</dc:creator>
  <cp:lastModifiedBy>Igor Barreto</cp:lastModifiedBy>
  <cp:revision>50</cp:revision>
  <dcterms:created xsi:type="dcterms:W3CDTF">2019-03-13T14:43:30Z</dcterms:created>
  <dcterms:modified xsi:type="dcterms:W3CDTF">2019-05-30T03:50:00Z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