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1" r:id="rId4"/>
    <p:sldId id="271" r:id="rId5"/>
    <p:sldId id="272" r:id="rId6"/>
    <p:sldId id="273" r:id="rId7"/>
    <p:sldId id="274" r:id="rId8"/>
    <p:sldId id="276" r:id="rId9"/>
    <p:sldId id="277" r:id="rId1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501748-E6D2-4565-8EC8-11F599103829}">
          <p14:sldIdLst>
            <p14:sldId id="256"/>
            <p14:sldId id="260"/>
            <p14:sldId id="261"/>
            <p14:sldId id="271"/>
            <p14:sldId id="272"/>
            <p14:sldId id="273"/>
            <p14:sldId id="274"/>
          </p14:sldIdLst>
        </p14:section>
        <p14:section name="Seção sem Título" id="{F5A71FCB-6B8D-44B8-AAF7-10980123759C}">
          <p14:sldIdLst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FFFFFF"/>
    <a:srgbClr val="096713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5596" autoAdjust="0"/>
  </p:normalViewPr>
  <p:slideViewPr>
    <p:cSldViewPr>
      <p:cViewPr>
        <p:scale>
          <a:sx n="75" d="100"/>
          <a:sy n="75" d="100"/>
        </p:scale>
        <p:origin x="1122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FFFE25A-CE03-45A1-B125-CD8F2D50F1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pt-BR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D20167C-B530-4AF1-92AC-6505DCAB62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pt-BR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E878FBD6-E879-43E7-B14E-63E9744CC9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A42B61D3-97A5-471D-9FF4-7E19D4D595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E399FB58-ED02-4C4B-B25F-9BC07DEAD5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pt-BR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DB835884-761A-47AC-9380-585133CE2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E4FB35-7FF2-4DC3-9DEC-FC88F591C5AB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FFD49F-669F-422A-B52D-E9BB9DA82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7CC91-57BB-458F-8B2C-1DA3A9983766}" type="slidenum">
              <a:rPr lang="en-US" altLang="pt-BR"/>
              <a:pPr/>
              <a:t>1</a:t>
            </a:fld>
            <a:endParaRPr lang="en-US" altLang="pt-BR" dirty="0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675FF9E5-076E-4896-B54D-D7D61DCFF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BFE3058D-3973-4D7A-8144-EC6C23A85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2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60355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3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10002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4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89326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41818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6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13519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7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42216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8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30303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9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8156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B23EE54-D8C2-40B1-B917-9B436BEFF7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777875"/>
            <a:ext cx="63246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pt-BR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22B04C4-B319-4AF2-B112-4D425BA9D9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1463675"/>
            <a:ext cx="63246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pt-BR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E413-136C-4D25-849A-D9307BF1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3CE81-9EA8-42E8-87DA-749D197F6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8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3A096-B625-4D89-BCE4-7BED80A82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67400" y="381000"/>
            <a:ext cx="1828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B9781-605B-41AE-8368-0185098F7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5334000" cy="5562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90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1B7B-2EEE-4670-9F26-D83769AC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2F57-7088-4E47-A860-EC085C75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92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FC33-253C-43C9-9567-FE5DD135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60F2D-36D8-40AB-8D06-000D50725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19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A376-8CA7-45F7-85DB-7654E30C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1C5F-6FB6-42FE-935D-7119E0504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1D8D8-D123-4EF6-BD21-9EFF06459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8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24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E56A-B9E8-437F-BA0D-11C4CCD7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043E2-B97E-4017-9CA1-4F0BAD152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13241-883C-4E19-BA9F-837418604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F6239-14D1-4F77-9256-A5C0857E9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A3E5B-72BE-4B7E-B7C8-8E7BA73D8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33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BF61-79F0-4CDD-A3CE-2DFEFDE7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29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48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61BF-928D-47C9-90D2-26656E79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4113-A898-466B-888C-7D22D1739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EBD7A-57CA-4286-99DB-87CA7AC3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140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6F31-4DA9-45AE-A21B-2C57118E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B321A-B78F-442C-AD5D-51330EDC5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B1688-175A-40C9-A9D1-B94D3A2C4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267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F85099-AB70-4239-B00C-F865B6801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3236188-1D3F-49CE-ACC8-FB3D6A06A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7315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yHQg1V9BXFhfzNDy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F7248225-A3D8-4F37-9317-0B83D20FD9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576" y="2001093"/>
            <a:ext cx="6324600" cy="704850"/>
          </a:xfrm>
        </p:spPr>
        <p:txBody>
          <a:bodyPr/>
          <a:lstStyle/>
          <a:p>
            <a:r>
              <a:rPr lang="pt-BR" altLang="pt-BR" dirty="0"/>
              <a:t>OFICINA DE PROGRAMAÇÃO</a:t>
            </a:r>
            <a:endParaRPr lang="ru-RU" altLang="pt-BR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0371130E-1BD6-4BBA-9D09-526C1A7385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55576" y="3460498"/>
            <a:ext cx="6324600" cy="441325"/>
          </a:xfrm>
        </p:spPr>
        <p:txBody>
          <a:bodyPr/>
          <a:lstStyle/>
          <a:p>
            <a:r>
              <a:rPr lang="pt-BR" altLang="pt-BR" dirty="0"/>
              <a:t>Igor Barreto</a:t>
            </a:r>
          </a:p>
          <a:p>
            <a:r>
              <a:rPr lang="pt-BR" altLang="pt-BR" dirty="0"/>
              <a:t>José Augusto</a:t>
            </a:r>
            <a:endParaRPr lang="ru-RU" alt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Revisão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B62165-DA5D-4D13-A33E-7232D02BF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  <a:p>
            <a:pPr lvl="1"/>
            <a:r>
              <a:rPr lang="pt-BR" dirty="0"/>
              <a:t>Relembrando...</a:t>
            </a:r>
          </a:p>
          <a:p>
            <a:pPr lvl="2"/>
            <a:r>
              <a:rPr lang="pt-BR" dirty="0"/>
              <a:t>Entrada e saída</a:t>
            </a:r>
          </a:p>
          <a:p>
            <a:pPr lvl="2"/>
            <a:r>
              <a:rPr lang="pt-BR" dirty="0"/>
              <a:t>Variáveis</a:t>
            </a:r>
          </a:p>
          <a:p>
            <a:pPr lvl="2"/>
            <a:r>
              <a:rPr lang="pt-BR" dirty="0"/>
              <a:t>Tipos de dados</a:t>
            </a:r>
          </a:p>
          <a:p>
            <a:pPr lvl="2"/>
            <a:r>
              <a:rPr lang="pt-BR" dirty="0"/>
              <a:t>Operadores aritméticos</a:t>
            </a:r>
          </a:p>
          <a:p>
            <a:pPr lvl="2"/>
            <a:r>
              <a:rPr lang="pt-BR" dirty="0"/>
              <a:t>Operadores lógico</a:t>
            </a:r>
          </a:p>
          <a:p>
            <a:pPr lvl="2"/>
            <a:r>
              <a:rPr lang="pt-BR" dirty="0"/>
              <a:t>Operadores relacionais</a:t>
            </a:r>
          </a:p>
          <a:p>
            <a:pPr lvl="1"/>
            <a:r>
              <a:rPr 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2250224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Revisão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81223E-E97F-4832-B1D9-851736FE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7315200" cy="320952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Entrada/ Saída (input/output)</a:t>
            </a:r>
          </a:p>
          <a:p>
            <a:r>
              <a:rPr lang="pt-BR" sz="2800" dirty="0"/>
              <a:t>	Dispositivos utilizados para receber ou exibir alguma informação</a:t>
            </a:r>
          </a:p>
          <a:p>
            <a:r>
              <a:rPr lang="pt-BR" sz="2800" dirty="0" err="1"/>
              <a:t>Ex</a:t>
            </a:r>
            <a:r>
              <a:rPr lang="pt-BR" sz="2800" dirty="0"/>
              <a:t>: Mouse, teclado, monitor, impressora</a:t>
            </a:r>
          </a:p>
        </p:txBody>
      </p:sp>
    </p:spTree>
    <p:extLst>
      <p:ext uri="{BB962C8B-B14F-4D97-AF65-F5344CB8AC3E}">
        <p14:creationId xmlns:p14="http://schemas.microsoft.com/office/powerpoint/2010/main" val="71934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Revisão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81223E-E97F-4832-B1D9-851736FE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223448" cy="3353544"/>
          </a:xfrm>
        </p:spPr>
        <p:txBody>
          <a:bodyPr/>
          <a:lstStyle/>
          <a:p>
            <a:r>
              <a:rPr lang="pt-BR" dirty="0"/>
              <a:t>Variáveis</a:t>
            </a:r>
          </a:p>
          <a:p>
            <a:pPr lvl="1"/>
            <a:r>
              <a:rPr lang="pt-BR" dirty="0"/>
              <a:t>Maneira que o computador utiliza para nomear um espaço da memoria do computador</a:t>
            </a:r>
          </a:p>
          <a:p>
            <a:pPr lvl="1"/>
            <a:r>
              <a:rPr lang="pt-BR" dirty="0"/>
              <a:t>REGRA</a:t>
            </a:r>
          </a:p>
          <a:p>
            <a:pPr lvl="2"/>
            <a:r>
              <a:rPr lang="pt-BR" dirty="0"/>
              <a:t>Não pode ter caracteres especiais (exceto _)</a:t>
            </a:r>
          </a:p>
          <a:p>
            <a:pPr lvl="2"/>
            <a:r>
              <a:rPr lang="pt-BR" dirty="0"/>
              <a:t>Começar com número</a:t>
            </a:r>
          </a:p>
          <a:p>
            <a:pPr lvl="2"/>
            <a:r>
              <a:rPr lang="pt-BR" dirty="0"/>
              <a:t>Espaço no nome</a:t>
            </a:r>
          </a:p>
          <a:p>
            <a:pPr lvl="2"/>
            <a:r>
              <a:rPr lang="pt-BR" dirty="0"/>
              <a:t>Recomenda-se não adicionar acentuação</a:t>
            </a:r>
          </a:p>
        </p:txBody>
      </p:sp>
    </p:spTree>
    <p:extLst>
      <p:ext uri="{BB962C8B-B14F-4D97-AF65-F5344CB8AC3E}">
        <p14:creationId xmlns:p14="http://schemas.microsoft.com/office/powerpoint/2010/main" val="67283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Revisão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81223E-E97F-4832-B1D9-851736FE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223448" cy="715963"/>
          </a:xfrm>
        </p:spPr>
        <p:txBody>
          <a:bodyPr/>
          <a:lstStyle/>
          <a:p>
            <a:r>
              <a:rPr lang="pt-BR" dirty="0"/>
              <a:t>Tipos de dados</a:t>
            </a:r>
          </a:p>
          <a:p>
            <a:endParaRPr lang="pt-BR" dirty="0"/>
          </a:p>
          <a:p>
            <a:pPr marL="914400" lvl="2" indent="0">
              <a:buNone/>
            </a:pP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9C29B49-3EBA-46AD-A4B8-1E5F37CE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119249"/>
              </p:ext>
            </p:extLst>
          </p:nvPr>
        </p:nvGraphicFramePr>
        <p:xfrm>
          <a:off x="755576" y="1928849"/>
          <a:ext cx="6096000" cy="1500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58599548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231424"/>
                    </a:ext>
                  </a:extLst>
                </a:gridCol>
              </a:tblGrid>
              <a:tr h="309854"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091972"/>
                  </a:ext>
                </a:extLst>
              </a:tr>
              <a:tr h="309854"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1,2,3,4,-1,-2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452320"/>
                  </a:ext>
                </a:extLst>
              </a:tr>
              <a:tr h="309854">
                <a:tc>
                  <a:txBody>
                    <a:bodyPr/>
                    <a:lstStyle/>
                    <a:p>
                      <a:r>
                        <a:rPr lang="pt-BR" dirty="0" err="1"/>
                        <a:t>Float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1.5,-3.8,1.0,10.3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844317"/>
                  </a:ext>
                </a:extLst>
              </a:tr>
              <a:tr h="402871"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“casa”,”82220415”, “”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112919"/>
                  </a:ext>
                </a:extLst>
              </a:tr>
            </a:tbl>
          </a:graphicData>
        </a:graphic>
      </p:graphicFrame>
      <p:sp>
        <p:nvSpPr>
          <p:cNvPr id="11" name="Espaço Reservado para Conteúdo 5">
            <a:extLst>
              <a:ext uri="{FF2B5EF4-FFF2-40B4-BE49-F238E27FC236}">
                <a16:creationId xmlns:a16="http://schemas.microsoft.com/office/drawing/2014/main" id="{5E11CF61-E76B-448E-8033-5239C0886CD6}"/>
              </a:ext>
            </a:extLst>
          </p:cNvPr>
          <p:cNvSpPr txBox="1">
            <a:spLocks/>
          </p:cNvSpPr>
          <p:nvPr/>
        </p:nvSpPr>
        <p:spPr bwMode="auto">
          <a:xfrm>
            <a:off x="381000" y="3628267"/>
            <a:ext cx="8223448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idade = 25, </a:t>
            </a:r>
          </a:p>
          <a:p>
            <a:pPr lvl="1"/>
            <a:r>
              <a:rPr lang="pt-BR" dirty="0"/>
              <a:t>endereço = “Rua dos bobos, n° 0”</a:t>
            </a:r>
          </a:p>
          <a:p>
            <a:pPr lvl="1"/>
            <a:r>
              <a:rPr lang="pt-BR" dirty="0"/>
              <a:t>Salário =3500.50</a:t>
            </a:r>
          </a:p>
          <a:p>
            <a:endParaRPr lang="pt-BR" dirty="0"/>
          </a:p>
          <a:p>
            <a:pPr marL="914400" lvl="2" indent="0">
              <a:buFontTx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847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Revisão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81223E-E97F-4832-B1D9-851736FE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223448" cy="5105400"/>
          </a:xfrm>
        </p:spPr>
        <p:txBody>
          <a:bodyPr/>
          <a:lstStyle/>
          <a:p>
            <a:r>
              <a:rPr lang="pt-BR" dirty="0">
                <a:sym typeface="Wingdings" panose="05000000000000000000" pitchFamily="2" charset="2"/>
              </a:rPr>
              <a:t>Operadores aritméticos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Ordem de resolução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 err="1">
                <a:sym typeface="Wingdings" panose="05000000000000000000" pitchFamily="2" charset="2"/>
              </a:rPr>
              <a:t>Ex</a:t>
            </a:r>
            <a:r>
              <a:rPr lang="pt-BR" dirty="0">
                <a:sym typeface="Wingdings" panose="05000000000000000000" pitchFamily="2" charset="2"/>
              </a:rPr>
              <a:t>: 3+5**2 =28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A02E889-3A93-4392-AC02-46E247AFD76C}"/>
              </a:ext>
            </a:extLst>
          </p:cNvPr>
          <p:cNvSpPr/>
          <p:nvPr/>
        </p:nvSpPr>
        <p:spPr bwMode="auto">
          <a:xfrm>
            <a:off x="755576" y="2132856"/>
            <a:ext cx="4320480" cy="1296144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 - * /  // ** %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25A409C-E273-4B9E-A4DF-C3D4BB6D4234}"/>
              </a:ext>
            </a:extLst>
          </p:cNvPr>
          <p:cNvSpPr/>
          <p:nvPr/>
        </p:nvSpPr>
        <p:spPr bwMode="auto">
          <a:xfrm>
            <a:off x="4572496" y="3652837"/>
            <a:ext cx="4320480" cy="1296144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</a:rPr>
              <a:t>** </a:t>
            </a: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 // %</a:t>
            </a: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</a:rPr>
              <a:t>+ -</a:t>
            </a:r>
            <a:endParaRPr kumimoji="0" 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02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Aula 2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81223E-E97F-4832-B1D9-851736FE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223448" cy="4505672"/>
          </a:xfrm>
        </p:spPr>
        <p:txBody>
          <a:bodyPr/>
          <a:lstStyle/>
          <a:p>
            <a:r>
              <a:rPr lang="pt-BR" dirty="0"/>
              <a:t>Operadores relacionais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Ex</a:t>
            </a:r>
            <a:r>
              <a:rPr lang="pt-BR" dirty="0"/>
              <a:t>: 50&gt;25</a:t>
            </a:r>
          </a:p>
          <a:p>
            <a:r>
              <a:rPr lang="pt-BR" dirty="0"/>
              <a:t>“casa”&gt;=“casa”</a:t>
            </a:r>
          </a:p>
          <a:p>
            <a:r>
              <a:rPr lang="pt-BR" dirty="0"/>
              <a:t>“barco”&gt;=“anel”</a:t>
            </a:r>
          </a:p>
          <a:p>
            <a:r>
              <a:rPr lang="pt-BR" dirty="0"/>
              <a:t>18!=“18”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48C62BD-F203-4CAC-96E8-78A8EC777ADC}"/>
              </a:ext>
            </a:extLst>
          </p:cNvPr>
          <p:cNvSpPr/>
          <p:nvPr/>
        </p:nvSpPr>
        <p:spPr bwMode="auto">
          <a:xfrm>
            <a:off x="251520" y="2102644"/>
            <a:ext cx="4320480" cy="1296144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 &gt;= &lt; &lt;= != ==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B137886-8700-4144-9C3E-32068CF8BEBC}"/>
              </a:ext>
            </a:extLst>
          </p:cNvPr>
          <p:cNvSpPr/>
          <p:nvPr/>
        </p:nvSpPr>
        <p:spPr bwMode="auto">
          <a:xfrm>
            <a:off x="4644008" y="1988840"/>
            <a:ext cx="4392488" cy="2952328"/>
          </a:xfrm>
          <a:prstGeom prst="rect">
            <a:avLst/>
          </a:prstGeom>
          <a:solidFill>
            <a:srgbClr val="FF0000"/>
          </a:solidFill>
          <a:ln/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Comparação entre duas </a:t>
            </a:r>
            <a:r>
              <a:rPr lang="pt-BR" sz="1800" b="1" dirty="0" err="1">
                <a:solidFill>
                  <a:srgbClr val="FFFF00"/>
                </a:solidFill>
                <a:latin typeface="Arial" panose="020B0604020202020204" pitchFamily="34" charset="0"/>
              </a:rPr>
              <a:t>strings</a:t>
            </a:r>
            <a:endParaRPr lang="pt-BR" sz="1800" b="1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b="1" dirty="0">
                <a:solidFill>
                  <a:srgbClr val="FFFF00"/>
                </a:solidFill>
                <a:latin typeface="Arial" panose="020B0604020202020204" pitchFamily="34" charset="0"/>
              </a:rPr>
              <a:t>funciona igual ordem alfabética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*tipos diferentes sempre vai dar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Falso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1800" b="1" dirty="0">
                <a:solidFill>
                  <a:srgbClr val="FFFF00"/>
                </a:solidFill>
                <a:latin typeface="Arial" panose="020B0604020202020204" pitchFamily="34" charset="0"/>
              </a:rPr>
              <a:t>O RESULTADO DE UM OPERADOR 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RELACIONAL SEMPRE VAI RETORNAR 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1800" b="1" dirty="0" err="1">
                <a:solidFill>
                  <a:srgbClr val="FFFF00"/>
                </a:solidFill>
                <a:latin typeface="Arial" panose="020B0604020202020204" pitchFamily="34" charset="0"/>
              </a:rPr>
              <a:t>true</a:t>
            </a:r>
            <a:r>
              <a:rPr lang="pt-BR" sz="1800" b="1" dirty="0">
                <a:solidFill>
                  <a:srgbClr val="FFFF00"/>
                </a:solidFill>
                <a:latin typeface="Arial" panose="020B0604020202020204" pitchFamily="34" charset="0"/>
              </a:rPr>
              <a:t>(Verdadeiro) ou false(falso)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Revisão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81223E-E97F-4832-B1D9-851736FE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223448" cy="5105400"/>
          </a:xfrm>
        </p:spPr>
        <p:txBody>
          <a:bodyPr/>
          <a:lstStyle/>
          <a:p>
            <a:r>
              <a:rPr lang="pt-BR" dirty="0"/>
              <a:t>Operadores lógicos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7657B4-1F52-48F0-B242-427E30472829}"/>
              </a:ext>
            </a:extLst>
          </p:cNvPr>
          <p:cNvSpPr/>
          <p:nvPr/>
        </p:nvSpPr>
        <p:spPr bwMode="auto">
          <a:xfrm>
            <a:off x="539552" y="1916832"/>
            <a:ext cx="4320480" cy="1296144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</a:rPr>
              <a:t>E OU 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</a:rPr>
              <a:t>Not</a:t>
            </a:r>
            <a:endParaRPr kumimoji="0" 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284BA4B-3957-4A48-AE17-CAFEBEDE7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576823"/>
              </p:ext>
            </p:extLst>
          </p:nvPr>
        </p:nvGraphicFramePr>
        <p:xfrm>
          <a:off x="539552" y="3487613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793172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6929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47471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3026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 OU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 E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01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17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2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14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u="sng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46660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17679F9-E5F3-45E1-98AC-53D04EE30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140378"/>
              </p:ext>
            </p:extLst>
          </p:nvPr>
        </p:nvGraphicFramePr>
        <p:xfrm>
          <a:off x="567904" y="5501799"/>
          <a:ext cx="25439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972">
                  <a:extLst>
                    <a:ext uri="{9D8B030D-6E8A-4147-A177-3AD203B41FA5}">
                      <a16:colId xmlns:a16="http://schemas.microsoft.com/office/drawing/2014/main" val="387831021"/>
                    </a:ext>
                  </a:extLst>
                </a:gridCol>
                <a:gridCol w="1271972">
                  <a:extLst>
                    <a:ext uri="{9D8B030D-6E8A-4147-A177-3AD203B41FA5}">
                      <a16:colId xmlns:a16="http://schemas.microsoft.com/office/drawing/2014/main" val="3467643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¬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01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76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80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99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Revisão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81223E-E97F-4832-B1D9-851736FE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728" y="2564904"/>
            <a:ext cx="5400600" cy="1368152"/>
          </a:xfrm>
        </p:spPr>
        <p:txBody>
          <a:bodyPr/>
          <a:lstStyle/>
          <a:p>
            <a:pPr marL="0" indent="0">
              <a:buNone/>
            </a:pPr>
            <a:r>
              <a:rPr lang="pt-BR" sz="8800" dirty="0"/>
              <a:t>Exercícios</a:t>
            </a:r>
          </a:p>
          <a:p>
            <a:pPr marL="0" indent="0">
              <a:buNone/>
            </a:pPr>
            <a:endParaRPr lang="pt-BR" sz="8800" dirty="0"/>
          </a:p>
        </p:txBody>
      </p:sp>
      <p:sp>
        <p:nvSpPr>
          <p:cNvPr id="8" name="Espaço Reservado para Conteúdo 5">
            <a:extLst>
              <a:ext uri="{FF2B5EF4-FFF2-40B4-BE49-F238E27FC236}">
                <a16:creationId xmlns:a16="http://schemas.microsoft.com/office/drawing/2014/main" id="{05E130A2-B23D-49C0-AA59-E0C374254DBE}"/>
              </a:ext>
            </a:extLst>
          </p:cNvPr>
          <p:cNvSpPr txBox="1">
            <a:spLocks/>
          </p:cNvSpPr>
          <p:nvPr/>
        </p:nvSpPr>
        <p:spPr bwMode="auto">
          <a:xfrm>
            <a:off x="179512" y="4032845"/>
            <a:ext cx="8473988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pt-BR" sz="4400" dirty="0">
                <a:hlinkClick r:id="rId3"/>
              </a:rPr>
              <a:t>https://forms.gle/yHQg1V9BXFhfzNDy8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26993730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3">
      <a:dk1>
        <a:srgbClr val="4D4D4D"/>
      </a:dk1>
      <a:lt1>
        <a:srgbClr val="FFFFFF"/>
      </a:lt1>
      <a:dk2>
        <a:srgbClr val="4D4D4D"/>
      </a:dk2>
      <a:lt2>
        <a:srgbClr val="015802"/>
      </a:lt2>
      <a:accent1>
        <a:srgbClr val="016E01"/>
      </a:accent1>
      <a:accent2>
        <a:srgbClr val="019003"/>
      </a:accent2>
      <a:accent3>
        <a:srgbClr val="FFFFFF"/>
      </a:accent3>
      <a:accent4>
        <a:srgbClr val="404040"/>
      </a:accent4>
      <a:accent5>
        <a:srgbClr val="AABAAA"/>
      </a:accent5>
      <a:accent6>
        <a:srgbClr val="018202"/>
      </a:accent6>
      <a:hlink>
        <a:srgbClr val="DE0000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1E14F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4C8E3D"/>
        </a:lt2>
        <a:accent1>
          <a:srgbClr val="66A050"/>
        </a:accent1>
        <a:accent2>
          <a:srgbClr val="6EA552"/>
        </a:accent2>
        <a:accent3>
          <a:srgbClr val="FFFFFF"/>
        </a:accent3>
        <a:accent4>
          <a:srgbClr val="404040"/>
        </a:accent4>
        <a:accent5>
          <a:srgbClr val="B8CDB3"/>
        </a:accent5>
        <a:accent6>
          <a:srgbClr val="639549"/>
        </a:accent6>
        <a:hlink>
          <a:srgbClr val="89B9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4D7C48"/>
        </a:lt2>
        <a:accent1>
          <a:srgbClr val="599148"/>
        </a:accent1>
        <a:accent2>
          <a:srgbClr val="69A253"/>
        </a:accent2>
        <a:accent3>
          <a:srgbClr val="FFFFFF"/>
        </a:accent3>
        <a:accent4>
          <a:srgbClr val="404040"/>
        </a:accent4>
        <a:accent5>
          <a:srgbClr val="B5C7B1"/>
        </a:accent5>
        <a:accent6>
          <a:srgbClr val="5E924A"/>
        </a:accent6>
        <a:hlink>
          <a:srgbClr val="80C1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DE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743</TotalTime>
  <Words>268</Words>
  <Application>Microsoft Office PowerPoint</Application>
  <PresentationFormat>Apresentação na tela (4:3)</PresentationFormat>
  <Paragraphs>111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Microsoft Sans Serif</vt:lpstr>
      <vt:lpstr>powerpoint-template-24</vt:lpstr>
      <vt:lpstr>OFICINA DE PROGRAMAÇÃO</vt:lpstr>
      <vt:lpstr>Programação – Revisão</vt:lpstr>
      <vt:lpstr>Programação – Revisão</vt:lpstr>
      <vt:lpstr>Programação – Revisão</vt:lpstr>
      <vt:lpstr>Programação – Revisão</vt:lpstr>
      <vt:lpstr>Programação – Revisão</vt:lpstr>
      <vt:lpstr>Programação – Aula 2</vt:lpstr>
      <vt:lpstr>Programação – Revisão</vt:lpstr>
      <vt:lpstr>Programação – Revisão</vt:lpstr>
    </vt:vector>
  </TitlesOfParts>
  <Company>Templates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OFICINA DE PROGRAMAÇÃO</dc:title>
  <dc:creator>igor.barreto</dc:creator>
  <cp:lastModifiedBy>Igor Barreto</cp:lastModifiedBy>
  <cp:revision>57</cp:revision>
  <dcterms:created xsi:type="dcterms:W3CDTF">2019-03-13T14:43:30Z</dcterms:created>
  <dcterms:modified xsi:type="dcterms:W3CDTF">2019-08-07T16:05:54Z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