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72" r:id="rId4"/>
    <p:sldId id="261" r:id="rId5"/>
    <p:sldId id="273" r:id="rId6"/>
    <p:sldId id="274" r:id="rId7"/>
    <p:sldId id="277" r:id="rId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00"/>
    <a:srgbClr val="FFFFFF"/>
    <a:srgbClr val="096713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com Tema 2 - Ênfas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5596" autoAdjust="0"/>
  </p:normalViewPr>
  <p:slideViewPr>
    <p:cSldViewPr>
      <p:cViewPr>
        <p:scale>
          <a:sx n="75" d="100"/>
          <a:sy n="75" d="100"/>
        </p:scale>
        <p:origin x="112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BFFFE25A-CE03-45A1-B125-CD8F2D50F1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pt-BR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4D20167C-B530-4AF1-92AC-6505DCAB62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pt-BR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E878FBD6-E879-43E7-B14E-63E9744CC9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A42B61D3-97A5-471D-9FF4-7E19D4D5957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E399FB58-ED02-4C4B-B25F-9BC07DEAD56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pt-BR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DB835884-761A-47AC-9380-585133CE24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E4FB35-7FF2-4DC3-9DEC-FC88F591C5AB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AFFD49F-669F-422A-B52D-E9BB9DA82C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7CC91-57BB-458F-8B2C-1DA3A9983766}" type="slidenum">
              <a:rPr lang="en-US" altLang="pt-BR"/>
              <a:pPr/>
              <a:t>1</a:t>
            </a:fld>
            <a:endParaRPr lang="en-US" altLang="pt-BR" dirty="0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675FF9E5-076E-4896-B54D-D7D61DCFFB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BFE3058D-3973-4D7A-8144-EC6C23A858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2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260355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3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41818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4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10002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5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13519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6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142216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B23EE54-D8C2-40B1-B917-9B436BEFF7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777875"/>
            <a:ext cx="63246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pt-BR" noProof="0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22B04C4-B319-4AF2-B112-4D425BA9D9F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1463675"/>
            <a:ext cx="6324600" cy="44132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pt-BR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E413-136C-4D25-849A-D9307BF1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3CE81-9EA8-42E8-87DA-749D197F6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68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83A096-B625-4D89-BCE4-7BED80A82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867400" y="381000"/>
            <a:ext cx="18288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B9781-605B-41AE-8368-0185098F7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5334000" cy="5562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90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1B7B-2EEE-4670-9F26-D83769AC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2F57-7088-4E47-A860-EC085C758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292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FC33-253C-43C9-9567-FE5DD135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60F2D-36D8-40AB-8D06-000D50725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19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A376-8CA7-45F7-85DB-7654E30C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1C5F-6FB6-42FE-935D-7119E0504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5814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1D8D8-D123-4EF6-BD21-9EFF06459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4800" y="1371600"/>
            <a:ext cx="35814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24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E56A-B9E8-437F-BA0D-11C4CCD74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043E2-B97E-4017-9CA1-4F0BAD152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13241-883C-4E19-BA9F-837418604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F6239-14D1-4F77-9256-A5C0857E9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A3E5B-72BE-4B7E-B7C8-8E7BA73D8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33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BF61-79F0-4CDD-A3CE-2DFEFDE7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29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48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61BF-928D-47C9-90D2-26656E79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F4113-A898-466B-888C-7D22D1739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EBD7A-57CA-4286-99DB-87CA7AC3C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140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6F31-4DA9-45AE-A21B-2C57118E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B321A-B78F-442C-AD5D-51330EDC5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B1688-175A-40C9-A9D1-B94D3A2C4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267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5F85099-AB70-4239-B00C-F865B6801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315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3236188-1D3F-49CE-ACC8-FB3D6A06A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7315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F7248225-A3D8-4F37-9317-0B83D20FD9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576" y="2001093"/>
            <a:ext cx="6324600" cy="704850"/>
          </a:xfrm>
        </p:spPr>
        <p:txBody>
          <a:bodyPr/>
          <a:lstStyle/>
          <a:p>
            <a:r>
              <a:rPr lang="pt-BR" altLang="pt-BR" dirty="0"/>
              <a:t>OFICINA DE PROGRAMAÇÃO</a:t>
            </a:r>
            <a:endParaRPr lang="ru-RU" altLang="pt-BR" dirty="0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0371130E-1BD6-4BBA-9D09-526C1A73852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55576" y="3460498"/>
            <a:ext cx="6324600" cy="441325"/>
          </a:xfrm>
        </p:spPr>
        <p:txBody>
          <a:bodyPr/>
          <a:lstStyle/>
          <a:p>
            <a:r>
              <a:rPr lang="pt-BR" altLang="pt-BR" dirty="0"/>
              <a:t>Igor Barreto</a:t>
            </a:r>
          </a:p>
          <a:p>
            <a:r>
              <a:rPr lang="pt-BR" altLang="pt-BR" dirty="0"/>
              <a:t>José Augusto</a:t>
            </a:r>
            <a:endParaRPr lang="ru-RU" alt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B62165-DA5D-4D13-A33E-7232D02BF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84784"/>
            <a:ext cx="7315200" cy="4572000"/>
          </a:xfrm>
        </p:spPr>
        <p:txBody>
          <a:bodyPr/>
          <a:lstStyle/>
          <a:p>
            <a:r>
              <a:rPr lang="pt-BR" dirty="0"/>
              <a:t>Roteiro</a:t>
            </a:r>
          </a:p>
          <a:p>
            <a:pPr lvl="1"/>
            <a:r>
              <a:rPr lang="pt-BR" b="1" dirty="0"/>
              <a:t>Relembrando...</a:t>
            </a:r>
          </a:p>
          <a:p>
            <a:pPr lvl="2"/>
            <a:r>
              <a:rPr lang="pt-BR" b="1" dirty="0"/>
              <a:t>Entrada/saída de dados em </a:t>
            </a:r>
            <a:r>
              <a:rPr lang="pt-BR" b="1" dirty="0" err="1"/>
              <a:t>python</a:t>
            </a:r>
            <a:endParaRPr lang="pt-BR" b="1" dirty="0"/>
          </a:p>
          <a:p>
            <a:pPr lvl="1"/>
            <a:r>
              <a:rPr lang="pt-BR" b="1" dirty="0"/>
              <a:t>Condicionais</a:t>
            </a:r>
          </a:p>
          <a:p>
            <a:pPr lvl="1"/>
            <a:r>
              <a:rPr lang="pt-BR" b="1" dirty="0"/>
              <a:t>Exercícios de fixação</a:t>
            </a:r>
          </a:p>
          <a:p>
            <a:pPr lvl="1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250224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06B96A0-AC2C-4C34-A2CB-0DB6C4F5E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7315200" cy="4572000"/>
          </a:xfrm>
        </p:spPr>
        <p:txBody>
          <a:bodyPr/>
          <a:lstStyle/>
          <a:p>
            <a:pPr lvl="2"/>
            <a:r>
              <a:rPr lang="pt-BR" b="1" dirty="0"/>
              <a:t>Entrada/saída de dados em </a:t>
            </a:r>
            <a:r>
              <a:rPr lang="pt-BR" b="1" dirty="0" err="1"/>
              <a:t>python</a:t>
            </a:r>
            <a:endParaRPr lang="pt-BR" b="1" dirty="0"/>
          </a:p>
          <a:p>
            <a:pPr lvl="3"/>
            <a:r>
              <a:rPr lang="pt-BR" b="1" dirty="0"/>
              <a:t>input – armazenar textos</a:t>
            </a:r>
          </a:p>
          <a:p>
            <a:pPr lvl="3"/>
            <a:r>
              <a:rPr lang="pt-BR" b="1" dirty="0" err="1"/>
              <a:t>float</a:t>
            </a:r>
            <a:r>
              <a:rPr lang="pt-BR" b="1" dirty="0"/>
              <a:t> – armazenar decimais</a:t>
            </a:r>
          </a:p>
          <a:p>
            <a:pPr lvl="3"/>
            <a:r>
              <a:rPr lang="pt-BR" b="1" dirty="0" err="1"/>
              <a:t>int</a:t>
            </a:r>
            <a:r>
              <a:rPr lang="pt-BR" b="1" dirty="0"/>
              <a:t> – armazenar números inteiros</a:t>
            </a:r>
          </a:p>
          <a:p>
            <a:pPr lvl="3"/>
            <a:r>
              <a:rPr lang="pt-BR" b="1" dirty="0" err="1"/>
              <a:t>Ex</a:t>
            </a:r>
            <a:r>
              <a:rPr lang="pt-BR" b="1" dirty="0"/>
              <a:t>:</a:t>
            </a:r>
          </a:p>
          <a:p>
            <a:pPr lvl="4"/>
            <a:r>
              <a:rPr lang="pt-BR" dirty="0"/>
              <a:t>1. Armazenar o nome de uma pessoa</a:t>
            </a:r>
          </a:p>
          <a:p>
            <a:pPr lvl="5"/>
            <a:r>
              <a:rPr lang="pt-BR" dirty="0"/>
              <a:t>nome = input(‘Qual é o seu nome?’)</a:t>
            </a:r>
          </a:p>
          <a:p>
            <a:pPr lvl="4"/>
            <a:r>
              <a:rPr lang="pt-BR" dirty="0"/>
              <a:t>2. Armazenar a altura de uma pessoa</a:t>
            </a:r>
          </a:p>
          <a:p>
            <a:pPr lvl="5"/>
            <a:r>
              <a:rPr lang="pt-BR" dirty="0"/>
              <a:t>altura = </a:t>
            </a:r>
            <a:r>
              <a:rPr lang="pt-BR" dirty="0" err="1"/>
              <a:t>float</a:t>
            </a:r>
            <a:r>
              <a:rPr lang="pt-BR" dirty="0"/>
              <a:t>(input(‘Qual é o sua altura’))</a:t>
            </a:r>
          </a:p>
          <a:p>
            <a:pPr lvl="4"/>
            <a:r>
              <a:rPr lang="pt-BR" dirty="0"/>
              <a:t>3. Armazenar a idade de uma pessoa</a:t>
            </a:r>
          </a:p>
          <a:p>
            <a:pPr lvl="5"/>
            <a:r>
              <a:rPr lang="pt-BR" dirty="0"/>
              <a:t>idade =  </a:t>
            </a:r>
            <a:r>
              <a:rPr lang="pt-BR" dirty="0" err="1"/>
              <a:t>int</a:t>
            </a:r>
            <a:r>
              <a:rPr lang="pt-BR" dirty="0"/>
              <a:t>(input(‘Qual a sua idade?’)) 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2911685-F249-4616-B652-596CB1DE64E8}"/>
              </a:ext>
            </a:extLst>
          </p:cNvPr>
          <p:cNvSpPr/>
          <p:nvPr/>
        </p:nvSpPr>
        <p:spPr bwMode="auto">
          <a:xfrm>
            <a:off x="381000" y="5448052"/>
            <a:ext cx="8223448" cy="99109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* SEMPRE AVALIE O DADO QUE VOCÊ FOR ARMAZENAR</a:t>
            </a:r>
          </a:p>
        </p:txBody>
      </p:sp>
    </p:spTree>
    <p:extLst>
      <p:ext uri="{BB962C8B-B14F-4D97-AF65-F5344CB8AC3E}">
        <p14:creationId xmlns:p14="http://schemas.microsoft.com/office/powerpoint/2010/main" val="104847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</a:t>
            </a:r>
          </a:p>
        </p:txBody>
      </p:sp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03BAF691-DB5F-4A61-91AF-9EBAE0F30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7315200" cy="4572000"/>
          </a:xfrm>
        </p:spPr>
        <p:txBody>
          <a:bodyPr/>
          <a:lstStyle/>
          <a:p>
            <a:r>
              <a:rPr lang="pt-BR" dirty="0"/>
              <a:t>Condicionais</a:t>
            </a:r>
          </a:p>
          <a:p>
            <a:pPr lvl="1"/>
            <a:r>
              <a:rPr lang="pt-BR" dirty="0"/>
              <a:t>É uma maneira de interromper o fluxo de um programa baseado em uma situação ou variável.</a:t>
            </a:r>
          </a:p>
          <a:p>
            <a:pPr lvl="1"/>
            <a:r>
              <a:rPr lang="pt-BR" dirty="0"/>
              <a:t>Estrutura</a:t>
            </a:r>
          </a:p>
          <a:p>
            <a:pPr lvl="2"/>
            <a:r>
              <a:rPr lang="pt-BR" dirty="0" err="1"/>
              <a:t>if</a:t>
            </a:r>
            <a:r>
              <a:rPr lang="pt-BR" dirty="0"/>
              <a:t> [condição]:</a:t>
            </a:r>
          </a:p>
          <a:p>
            <a:pPr lvl="3"/>
            <a:r>
              <a:rPr lang="pt-BR" dirty="0" err="1"/>
              <a:t>Pass</a:t>
            </a:r>
            <a:endParaRPr lang="pt-BR" dirty="0"/>
          </a:p>
          <a:p>
            <a:pPr lvl="2"/>
            <a:r>
              <a:rPr lang="pt-BR" dirty="0" err="1"/>
              <a:t>Elif</a:t>
            </a:r>
            <a:r>
              <a:rPr lang="pt-BR" dirty="0"/>
              <a:t>:</a:t>
            </a:r>
          </a:p>
          <a:p>
            <a:pPr lvl="3"/>
            <a:r>
              <a:rPr lang="pt-BR" dirty="0" err="1"/>
              <a:t>Pass</a:t>
            </a:r>
            <a:endParaRPr lang="pt-BR" dirty="0"/>
          </a:p>
          <a:p>
            <a:pPr lvl="2"/>
            <a:r>
              <a:rPr lang="pt-BR" dirty="0" err="1"/>
              <a:t>Else</a:t>
            </a:r>
            <a:r>
              <a:rPr lang="pt-BR" dirty="0"/>
              <a:t>:</a:t>
            </a:r>
          </a:p>
          <a:p>
            <a:pPr marL="914400" lvl="2" indent="0">
              <a:buNone/>
            </a:pPr>
            <a:r>
              <a:rPr lang="pt-BR" dirty="0"/>
              <a:t>	</a:t>
            </a:r>
            <a:r>
              <a:rPr lang="pt-BR" dirty="0" err="1"/>
              <a:t>pass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934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81223E-E97F-4832-B1D9-851736FEF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223448" cy="5105400"/>
          </a:xfrm>
        </p:spPr>
        <p:txBody>
          <a:bodyPr/>
          <a:lstStyle/>
          <a:p>
            <a:pPr lvl="1"/>
            <a:r>
              <a:rPr lang="pt-BR" dirty="0">
                <a:sym typeface="Wingdings" panose="05000000000000000000" pitchFamily="2" charset="2"/>
              </a:rPr>
              <a:t>Algoritmo atravessar a rua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00FF4F0-1B7E-4E46-BC99-D9B64F6AA910}"/>
              </a:ext>
            </a:extLst>
          </p:cNvPr>
          <p:cNvSpPr/>
          <p:nvPr/>
        </p:nvSpPr>
        <p:spPr bwMode="auto">
          <a:xfrm>
            <a:off x="827584" y="1944080"/>
            <a:ext cx="7776864" cy="4077208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 err="1">
                <a:solidFill>
                  <a:srgbClr val="000000"/>
                </a:solidFill>
              </a:rPr>
              <a:t>sinalFechado</a:t>
            </a:r>
            <a:r>
              <a:rPr lang="pt-BR" dirty="0">
                <a:solidFill>
                  <a:srgbClr val="000000"/>
                </a:solidFill>
              </a:rPr>
              <a:t> = false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 err="1">
                <a:solidFill>
                  <a:srgbClr val="000000"/>
                </a:solidFill>
              </a:rPr>
              <a:t>olhouEsquerda</a:t>
            </a:r>
            <a:r>
              <a:rPr lang="pt-BR" dirty="0">
                <a:solidFill>
                  <a:srgbClr val="000000"/>
                </a:solidFill>
              </a:rPr>
              <a:t> = </a:t>
            </a:r>
            <a:r>
              <a:rPr lang="pt-BR" dirty="0" err="1">
                <a:solidFill>
                  <a:srgbClr val="000000"/>
                </a:solidFill>
              </a:rPr>
              <a:t>true</a:t>
            </a:r>
            <a:endParaRPr lang="pt-BR" dirty="0">
              <a:solidFill>
                <a:srgbClr val="000000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 err="1">
                <a:solidFill>
                  <a:srgbClr val="000000"/>
                </a:solidFill>
              </a:rPr>
              <a:t>olhouDireita</a:t>
            </a:r>
            <a:r>
              <a:rPr lang="pt-BR" dirty="0">
                <a:solidFill>
                  <a:srgbClr val="000000"/>
                </a:solidFill>
              </a:rPr>
              <a:t> = false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 err="1">
                <a:solidFill>
                  <a:srgbClr val="000000"/>
                </a:solidFill>
              </a:rPr>
              <a:t>if</a:t>
            </a:r>
            <a:r>
              <a:rPr lang="pt-BR" dirty="0">
                <a:solidFill>
                  <a:srgbClr val="000000"/>
                </a:solidFill>
              </a:rPr>
              <a:t> (</a:t>
            </a:r>
            <a:r>
              <a:rPr lang="pt-BR" dirty="0" err="1">
                <a:solidFill>
                  <a:srgbClr val="000000"/>
                </a:solidFill>
              </a:rPr>
              <a:t>sinhalfechado</a:t>
            </a:r>
            <a:r>
              <a:rPr lang="pt-BR" dirty="0">
                <a:solidFill>
                  <a:srgbClr val="000000"/>
                </a:solidFill>
              </a:rPr>
              <a:t> and </a:t>
            </a:r>
            <a:r>
              <a:rPr lang="pt-BR" dirty="0" err="1">
                <a:solidFill>
                  <a:srgbClr val="000000"/>
                </a:solidFill>
              </a:rPr>
              <a:t>olhouesquerda</a:t>
            </a:r>
            <a:r>
              <a:rPr lang="pt-BR" dirty="0">
                <a:solidFill>
                  <a:srgbClr val="000000"/>
                </a:solidFill>
              </a:rPr>
              <a:t> and </a:t>
            </a:r>
            <a:r>
              <a:rPr lang="pt-BR" dirty="0" err="1">
                <a:solidFill>
                  <a:srgbClr val="000000"/>
                </a:solidFill>
              </a:rPr>
              <a:t>olhoudireita</a:t>
            </a:r>
            <a:r>
              <a:rPr lang="pt-BR" dirty="0">
                <a:solidFill>
                  <a:srgbClr val="000000"/>
                </a:solidFill>
              </a:rPr>
              <a:t>):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>
                <a:solidFill>
                  <a:srgbClr val="000000"/>
                </a:solidFill>
              </a:rPr>
              <a:t>	print(‘pode atravessar’)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 err="1">
                <a:solidFill>
                  <a:srgbClr val="000000"/>
                </a:solidFill>
              </a:rPr>
              <a:t>else</a:t>
            </a:r>
            <a:r>
              <a:rPr lang="pt-BR" dirty="0">
                <a:solidFill>
                  <a:srgbClr val="000000"/>
                </a:solidFill>
              </a:rPr>
              <a:t>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>
                <a:solidFill>
                  <a:srgbClr val="000000"/>
                </a:solidFill>
              </a:rPr>
              <a:t>	print(‘não pode atravessar’)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36026C-EADD-439E-84D7-59B352F82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66" y="1944080"/>
            <a:ext cx="2265450" cy="175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2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81223E-E97F-4832-B1D9-851736FEF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223448" cy="4505672"/>
          </a:xfrm>
        </p:spPr>
        <p:txBody>
          <a:bodyPr/>
          <a:lstStyle/>
          <a:p>
            <a:r>
              <a:rPr lang="pt-BR" dirty="0"/>
              <a:t>Verificar se pode dirigir e votar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D4B8C58-130D-4090-80D9-A763E8C490DA}"/>
              </a:ext>
            </a:extLst>
          </p:cNvPr>
          <p:cNvSpPr/>
          <p:nvPr/>
        </p:nvSpPr>
        <p:spPr bwMode="auto">
          <a:xfrm>
            <a:off x="423392" y="1947664"/>
            <a:ext cx="7821016" cy="364157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>
                <a:solidFill>
                  <a:srgbClr val="000000"/>
                </a:solidFill>
              </a:rPr>
              <a:t>Idade = </a:t>
            </a:r>
            <a:r>
              <a:rPr lang="pt-BR" dirty="0" err="1">
                <a:solidFill>
                  <a:srgbClr val="000000"/>
                </a:solidFill>
              </a:rPr>
              <a:t>int</a:t>
            </a:r>
            <a:r>
              <a:rPr lang="pt-BR" dirty="0">
                <a:solidFill>
                  <a:srgbClr val="000000"/>
                </a:solidFill>
              </a:rPr>
              <a:t>(input(‘Qual a sua idade?’))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 err="1">
                <a:solidFill>
                  <a:srgbClr val="000000"/>
                </a:solidFill>
              </a:rPr>
              <a:t>If</a:t>
            </a:r>
            <a:r>
              <a:rPr lang="pt-BR" dirty="0">
                <a:solidFill>
                  <a:srgbClr val="000000"/>
                </a:solidFill>
              </a:rPr>
              <a:t> idade &lt;16: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>
                <a:solidFill>
                  <a:srgbClr val="000000"/>
                </a:solidFill>
              </a:rPr>
              <a:t>	print(‘Você não pode dirigir nem votar’)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 err="1">
                <a:solidFill>
                  <a:srgbClr val="000000"/>
                </a:solidFill>
              </a:rPr>
              <a:t>elIf</a:t>
            </a:r>
            <a:r>
              <a:rPr lang="pt-BR" dirty="0">
                <a:solidFill>
                  <a:srgbClr val="000000"/>
                </a:solidFill>
              </a:rPr>
              <a:t> idade &lt;18: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>
                <a:solidFill>
                  <a:srgbClr val="000000"/>
                </a:solidFill>
              </a:rPr>
              <a:t>	print(‘Você não pode dirigir mas pode votar’)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>
                <a:solidFill>
                  <a:srgbClr val="000000"/>
                </a:solidFill>
              </a:rPr>
              <a:t>Eles: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>
                <a:solidFill>
                  <a:srgbClr val="000000"/>
                </a:solidFill>
              </a:rPr>
              <a:t>	print(‘Parabéns!!! Você pode votar e dirigir’)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7AD7EC4-5D69-4891-81E3-BD87EEFA6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453952"/>
            <a:ext cx="20097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22CB1-E44F-478A-887B-978A17C7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CDA596-6253-42E2-B8BC-55C906927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Exercícios de fixação</a:t>
            </a:r>
          </a:p>
          <a:p>
            <a:pPr lvl="1"/>
            <a:r>
              <a:rPr lang="pt-BR" dirty="0"/>
              <a:t>1. Mostre se um número é par ou impar</a:t>
            </a:r>
          </a:p>
          <a:p>
            <a:pPr lvl="1"/>
            <a:r>
              <a:rPr lang="pt-BR" dirty="0"/>
              <a:t>2. Mostre se uma pessoa terá reajuste de 20% no salário, aja visto que se ela ganha mais que 1500 esse reajuste é permitido</a:t>
            </a:r>
          </a:p>
          <a:p>
            <a:pPr lvl="1"/>
            <a:r>
              <a:rPr lang="pt-BR" dirty="0"/>
              <a:t>3. Mostre se um ano é bissexto ou não</a:t>
            </a:r>
          </a:p>
          <a:p>
            <a:pPr lvl="1"/>
            <a:r>
              <a:rPr lang="pt-BR" dirty="0"/>
              <a:t>4. De acordo com a data de aniversario de uma pessoa mostre qual é o seu signo</a:t>
            </a:r>
          </a:p>
        </p:txBody>
      </p:sp>
    </p:spTree>
    <p:extLst>
      <p:ext uri="{BB962C8B-B14F-4D97-AF65-F5344CB8AC3E}">
        <p14:creationId xmlns:p14="http://schemas.microsoft.com/office/powerpoint/2010/main" val="1829408294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24">
  <a:themeElements>
    <a:clrScheme name="powerpoint-template-24 13">
      <a:dk1>
        <a:srgbClr val="4D4D4D"/>
      </a:dk1>
      <a:lt1>
        <a:srgbClr val="FFFFFF"/>
      </a:lt1>
      <a:dk2>
        <a:srgbClr val="4D4D4D"/>
      </a:dk2>
      <a:lt2>
        <a:srgbClr val="015802"/>
      </a:lt2>
      <a:accent1>
        <a:srgbClr val="016E01"/>
      </a:accent1>
      <a:accent2>
        <a:srgbClr val="019003"/>
      </a:accent2>
      <a:accent3>
        <a:srgbClr val="FFFFFF"/>
      </a:accent3>
      <a:accent4>
        <a:srgbClr val="404040"/>
      </a:accent4>
      <a:accent5>
        <a:srgbClr val="AABAAA"/>
      </a:accent5>
      <a:accent6>
        <a:srgbClr val="018202"/>
      </a:accent6>
      <a:hlink>
        <a:srgbClr val="DE0000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1E14F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4C8E3D"/>
        </a:lt2>
        <a:accent1>
          <a:srgbClr val="66A050"/>
        </a:accent1>
        <a:accent2>
          <a:srgbClr val="6EA552"/>
        </a:accent2>
        <a:accent3>
          <a:srgbClr val="FFFFFF"/>
        </a:accent3>
        <a:accent4>
          <a:srgbClr val="404040"/>
        </a:accent4>
        <a:accent5>
          <a:srgbClr val="B8CDB3"/>
        </a:accent5>
        <a:accent6>
          <a:srgbClr val="639549"/>
        </a:accent6>
        <a:hlink>
          <a:srgbClr val="89B96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4D7C48"/>
        </a:lt2>
        <a:accent1>
          <a:srgbClr val="599148"/>
        </a:accent1>
        <a:accent2>
          <a:srgbClr val="69A253"/>
        </a:accent2>
        <a:accent3>
          <a:srgbClr val="FFFFFF"/>
        </a:accent3>
        <a:accent4>
          <a:srgbClr val="404040"/>
        </a:accent4>
        <a:accent5>
          <a:srgbClr val="B5C7B1"/>
        </a:accent5>
        <a:accent6>
          <a:srgbClr val="5E924A"/>
        </a:accent6>
        <a:hlink>
          <a:srgbClr val="80C1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DE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675</TotalTime>
  <Words>261</Words>
  <Application>Microsoft Office PowerPoint</Application>
  <PresentationFormat>Apresentação na tela (4:3)</PresentationFormat>
  <Paragraphs>62</Paragraphs>
  <Slides>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Microsoft Sans Serif</vt:lpstr>
      <vt:lpstr>powerpoint-template-24</vt:lpstr>
      <vt:lpstr>OFICINA DE PROGRAMAÇÃO</vt:lpstr>
      <vt:lpstr>Programação</vt:lpstr>
      <vt:lpstr>Programação</vt:lpstr>
      <vt:lpstr>Programação</vt:lpstr>
      <vt:lpstr>Programação</vt:lpstr>
      <vt:lpstr>Programação</vt:lpstr>
      <vt:lpstr>Programação</vt:lpstr>
    </vt:vector>
  </TitlesOfParts>
  <Company>Templates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OFICINA DE PROGRAMAÇÃO</dc:title>
  <dc:creator>igor.barreto</dc:creator>
  <cp:lastModifiedBy>Igor Barreto</cp:lastModifiedBy>
  <cp:revision>56</cp:revision>
  <dcterms:created xsi:type="dcterms:W3CDTF">2019-03-13T14:43:30Z</dcterms:created>
  <dcterms:modified xsi:type="dcterms:W3CDTF">2019-08-12T16:25:33Z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