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70" r:id="rId4"/>
    <p:sldId id="261" r:id="rId5"/>
    <p:sldId id="271" r:id="rId6"/>
    <p:sldId id="272" r:id="rId7"/>
    <p:sldId id="273" r:id="rId8"/>
    <p:sldId id="274" r:id="rId9"/>
    <p:sldId id="276" r:id="rId10"/>
    <p:sldId id="277" r:id="rId1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FFFFFF"/>
    <a:srgbClr val="096713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96" autoAdjust="0"/>
  </p:normalViewPr>
  <p:slideViewPr>
    <p:cSldViewPr>
      <p:cViewPr varScale="1">
        <p:scale>
          <a:sx n="68" d="100"/>
          <a:sy n="68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FFFE25A-CE03-45A1-B125-CD8F2D50F1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D20167C-B530-4AF1-92AC-6505DCAB62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pt-BR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E878FBD6-E879-43E7-B14E-63E9744CC9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A42B61D3-97A5-471D-9FF4-7E19D4D59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399FB58-ED02-4C4B-B25F-9BC07DEAD5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DB835884-761A-47AC-9380-585133CE2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E4FB35-7FF2-4DC3-9DEC-FC88F591C5AB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FFD49F-669F-422A-B52D-E9BB9DA82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7CC91-57BB-458F-8B2C-1DA3A9983766}" type="slidenum">
              <a:rPr lang="en-US" altLang="pt-BR"/>
              <a:pPr/>
              <a:t>1</a:t>
            </a:fld>
            <a:endParaRPr lang="en-US" altLang="pt-BR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75FF9E5-076E-4896-B54D-D7D61DCF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FE3058D-3973-4D7A-8144-EC6C23A85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10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217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60355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53840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1000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89326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41818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13519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4221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9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3030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B23EE54-D8C2-40B1-B917-9B436BEFF7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77875"/>
            <a:ext cx="6324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pt-BR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22B04C4-B319-4AF2-B112-4D425BA9D9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1463675"/>
            <a:ext cx="6324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pt-BR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E413-136C-4D25-849A-D9307BF1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3CE81-9EA8-42E8-87DA-749D197F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3A096-B625-4D89-BCE4-7BED80A82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67400" y="381000"/>
            <a:ext cx="1828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9781-605B-41AE-8368-0185098F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5334000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90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1B7B-2EEE-4670-9F26-D83769AC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2F57-7088-4E47-A860-EC085C75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92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FC33-253C-43C9-9567-FE5DD135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60F2D-36D8-40AB-8D06-000D5072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19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A376-8CA7-45F7-85DB-7654E30C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1C5F-6FB6-42FE-935D-7119E0504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1D8D8-D123-4EF6-BD21-9EFF0645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24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E56A-B9E8-437F-BA0D-11C4CCD7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43E2-B97E-4017-9CA1-4F0BAD15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13241-883C-4E19-BA9F-837418604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F6239-14D1-4F77-9256-A5C0857E9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A3E5B-72BE-4B7E-B7C8-8E7BA73D8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3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BF61-79F0-4CDD-A3CE-2DFEFDE7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29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48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61BF-928D-47C9-90D2-26656E79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4113-A898-466B-888C-7D22D173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BD7A-57CA-4286-99DB-87CA7AC3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4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6F31-4DA9-45AE-A21B-2C57118E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321A-B78F-442C-AD5D-51330EDC5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B1688-175A-40C9-A9D1-B94D3A2C4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267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F85099-AB70-4239-B00C-F865B68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3236188-1D3F-49CE-ACC8-FB3D6A06A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F7248225-A3D8-4F37-9317-0B83D20FD9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2001093"/>
            <a:ext cx="6324600" cy="704850"/>
          </a:xfrm>
        </p:spPr>
        <p:txBody>
          <a:bodyPr/>
          <a:lstStyle/>
          <a:p>
            <a:r>
              <a:rPr lang="pt-BR" altLang="pt-BR" dirty="0"/>
              <a:t>OFICINA DE PROGRAMAÇÃO</a:t>
            </a:r>
            <a:endParaRPr lang="ru-RU" altLang="pt-BR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371130E-1BD6-4BBA-9D09-526C1A7385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576" y="3460498"/>
            <a:ext cx="6324600" cy="441325"/>
          </a:xfrm>
        </p:spPr>
        <p:txBody>
          <a:bodyPr/>
          <a:lstStyle/>
          <a:p>
            <a:r>
              <a:rPr lang="pt-BR" altLang="pt-BR" dirty="0"/>
              <a:t>Igor Barreto</a:t>
            </a:r>
          </a:p>
          <a:p>
            <a:r>
              <a:rPr lang="pt-BR" altLang="pt-BR" dirty="0"/>
              <a:t>José Augusto</a:t>
            </a:r>
            <a:endParaRPr lang="ru-RU" alt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2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223448" cy="5105400"/>
          </a:xfrm>
        </p:spPr>
        <p:txBody>
          <a:bodyPr/>
          <a:lstStyle/>
          <a:p>
            <a:r>
              <a:rPr lang="pt-BR" dirty="0"/>
              <a:t>Operadores aritmético – Exercícios</a:t>
            </a:r>
          </a:p>
          <a:p>
            <a:r>
              <a:rPr lang="pt-BR" dirty="0"/>
              <a:t>3 – Resolva as operações a seguir sem utilizar a programação ou calculadora.</a:t>
            </a:r>
          </a:p>
          <a:p>
            <a:pPr lvl="1"/>
            <a:r>
              <a:rPr lang="pt-BR" dirty="0"/>
              <a:t>A) 2 + 2 * 4 – 2 / 4</a:t>
            </a:r>
          </a:p>
          <a:p>
            <a:pPr lvl="1"/>
            <a:r>
              <a:rPr lang="pt-BR" dirty="0"/>
              <a:t>B) 4 // 2 ** 2</a:t>
            </a:r>
          </a:p>
          <a:p>
            <a:pPr lvl="1"/>
            <a:r>
              <a:rPr lang="pt-BR" dirty="0"/>
              <a:t>C) 100 % 5 + 10</a:t>
            </a:r>
          </a:p>
          <a:p>
            <a:pPr lvl="1"/>
            <a:r>
              <a:rPr lang="pt-BR" dirty="0"/>
              <a:t>D) (10 + 25)*10+25</a:t>
            </a:r>
          </a:p>
          <a:p>
            <a:pPr lvl="1"/>
            <a:r>
              <a:rPr lang="pt-BR" dirty="0"/>
              <a:t>E) 10+25*10+25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780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2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B62165-DA5D-4D13-A33E-7232D02B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  <a:p>
            <a:pPr lvl="1"/>
            <a:r>
              <a:rPr lang="pt-BR" dirty="0"/>
              <a:t>Tipo de dados</a:t>
            </a:r>
          </a:p>
          <a:p>
            <a:pPr lvl="2"/>
            <a:r>
              <a:rPr lang="pt-BR" dirty="0"/>
              <a:t>Por que tem vários tipos</a:t>
            </a:r>
          </a:p>
          <a:p>
            <a:pPr lvl="2"/>
            <a:r>
              <a:rPr lang="pt-BR" dirty="0"/>
              <a:t>Linguagens fortemente tipadas</a:t>
            </a:r>
          </a:p>
          <a:p>
            <a:pPr lvl="2"/>
            <a:r>
              <a:rPr lang="pt-BR" dirty="0"/>
              <a:t>Linguagens dinâmicas</a:t>
            </a:r>
          </a:p>
          <a:p>
            <a:pPr lvl="1"/>
            <a:r>
              <a:rPr lang="pt-BR" dirty="0"/>
              <a:t>Operadores Aritméticos</a:t>
            </a:r>
          </a:p>
          <a:p>
            <a:pPr lvl="1"/>
            <a:r>
              <a:rPr lang="pt-BR" dirty="0"/>
              <a:t>Operadores Lógicos</a:t>
            </a:r>
          </a:p>
          <a:p>
            <a:pPr lvl="1"/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25022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2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B62165-DA5D-4D13-A33E-7232D02B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  <a:p>
            <a:pPr lvl="1"/>
            <a:r>
              <a:rPr lang="pt-BR" dirty="0"/>
              <a:t>Tipo de dados</a:t>
            </a:r>
          </a:p>
          <a:p>
            <a:pPr lvl="2"/>
            <a:r>
              <a:rPr lang="pt-BR" dirty="0"/>
              <a:t>Por que tem vários tipos</a:t>
            </a:r>
          </a:p>
          <a:p>
            <a:pPr lvl="2"/>
            <a:r>
              <a:rPr lang="pt-BR" dirty="0"/>
              <a:t>Linguagens fortemente tipadas</a:t>
            </a:r>
          </a:p>
          <a:p>
            <a:pPr lvl="2"/>
            <a:r>
              <a:rPr lang="pt-BR" dirty="0"/>
              <a:t>Linguagens fracamente tipadas</a:t>
            </a:r>
          </a:p>
          <a:p>
            <a:pPr lvl="1"/>
            <a:r>
              <a:rPr lang="pt-BR" dirty="0"/>
              <a:t>Operadores Aritméticos</a:t>
            </a:r>
          </a:p>
          <a:p>
            <a:pPr lvl="2"/>
            <a:r>
              <a:rPr lang="pt-BR" dirty="0"/>
              <a:t>Exercícios de fixação</a:t>
            </a:r>
          </a:p>
          <a:p>
            <a:pPr lvl="1"/>
            <a:r>
              <a:rPr lang="pt-BR" dirty="0"/>
              <a:t>Operadores Lógicos</a:t>
            </a:r>
          </a:p>
          <a:p>
            <a:pPr lvl="1"/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66358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2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  <a:p>
            <a:r>
              <a:rPr lang="pt-BR" dirty="0"/>
              <a:t>Por que?</a:t>
            </a:r>
          </a:p>
          <a:p>
            <a:pPr lvl="1"/>
            <a:r>
              <a:rPr lang="pt-BR" dirty="0"/>
              <a:t>Cada tipo de dado tem uma finalidade, por exemplo: escrever uma frase, mostrar um salário, mostrar se a operação é verdadeira, por isso existe várias maneiras de representar um dado</a:t>
            </a:r>
          </a:p>
        </p:txBody>
      </p:sp>
    </p:spTree>
    <p:extLst>
      <p:ext uri="{BB962C8B-B14F-4D97-AF65-F5344CB8AC3E}">
        <p14:creationId xmlns:p14="http://schemas.microsoft.com/office/powerpoint/2010/main" val="71934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2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223448" cy="715963"/>
          </a:xfrm>
        </p:spPr>
        <p:txBody>
          <a:bodyPr/>
          <a:lstStyle/>
          <a:p>
            <a:r>
              <a:rPr lang="pt-BR" dirty="0"/>
              <a:t>Tipos de dados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BBA1250-35CF-40AD-88C1-3E5CCEF05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47644"/>
              </p:ext>
            </p:extLst>
          </p:nvPr>
        </p:nvGraphicFramePr>
        <p:xfrm>
          <a:off x="413897" y="2087563"/>
          <a:ext cx="7863408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136">
                  <a:extLst>
                    <a:ext uri="{9D8B030D-6E8A-4147-A177-3AD203B41FA5}">
                      <a16:colId xmlns:a16="http://schemas.microsoft.com/office/drawing/2014/main" val="2376411236"/>
                    </a:ext>
                  </a:extLst>
                </a:gridCol>
                <a:gridCol w="2621136">
                  <a:extLst>
                    <a:ext uri="{9D8B030D-6E8A-4147-A177-3AD203B41FA5}">
                      <a16:colId xmlns:a16="http://schemas.microsoft.com/office/drawing/2014/main" val="4129418472"/>
                    </a:ext>
                  </a:extLst>
                </a:gridCol>
                <a:gridCol w="2621136">
                  <a:extLst>
                    <a:ext uri="{9D8B030D-6E8A-4147-A177-3AD203B41FA5}">
                      <a16:colId xmlns:a16="http://schemas.microsoft.com/office/drawing/2014/main" val="983836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 </a:t>
                      </a:r>
                      <a:r>
                        <a:rPr lang="pt-BR" dirty="0" err="1"/>
                        <a:t>python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75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2; 3 ;-5;-222222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2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2.5;3.8;-5.25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41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‘casa’; ‘Igor’,’123’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36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BOOLEANO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bool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True;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1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list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[1,’casa’,2.5]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57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TUPLA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tuple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(1,’casa’,2.5)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8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DICIONÁRIO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dict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[nome:’igor’;idade:25]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32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83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2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223448" cy="5105400"/>
          </a:xfrm>
        </p:spPr>
        <p:txBody>
          <a:bodyPr/>
          <a:lstStyle/>
          <a:p>
            <a:r>
              <a:rPr lang="pt-BR" dirty="0"/>
              <a:t>Tipos de dados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914400" lvl="2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40D2D9-6B6F-44A0-BF23-A27675FB1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0" y="2564904"/>
            <a:ext cx="4435690" cy="20162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46668E9-A482-423C-8072-C8BEA16A7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46" y="4581128"/>
            <a:ext cx="4418550" cy="219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7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2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223448" cy="5105400"/>
          </a:xfrm>
        </p:spPr>
        <p:txBody>
          <a:bodyPr/>
          <a:lstStyle/>
          <a:p>
            <a:r>
              <a:rPr lang="pt-BR" dirty="0"/>
              <a:t>Operadores aritmético</a:t>
            </a:r>
          </a:p>
          <a:p>
            <a:pPr lvl="1"/>
            <a:r>
              <a:rPr lang="pt-BR" dirty="0"/>
              <a:t>São símbolos que ajudam a realizar operações matemáticas simples e complexas</a:t>
            </a:r>
          </a:p>
          <a:p>
            <a:pPr marL="457200" lvl="1" indent="0">
              <a:buNone/>
            </a:pPr>
            <a:r>
              <a:rPr lang="pt-BR" dirty="0"/>
              <a:t>Em </a:t>
            </a:r>
            <a:r>
              <a:rPr lang="pt-BR" dirty="0" err="1"/>
              <a:t>python</a:t>
            </a:r>
            <a:r>
              <a:rPr lang="pt-BR" dirty="0"/>
              <a:t> os operadores aritméticos são os seguintes:</a:t>
            </a:r>
          </a:p>
          <a:p>
            <a:pPr marL="457200" lvl="1" indent="0">
              <a:buNone/>
            </a:pPr>
            <a:r>
              <a:rPr lang="pt-BR" dirty="0"/>
              <a:t>+  -  *  /  ** //  %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FFC000"/>
                </a:solidFill>
              </a:rPr>
              <a:t>IMPORTANTE  </a:t>
            </a:r>
            <a:r>
              <a:rPr lang="pt-BR" dirty="0">
                <a:solidFill>
                  <a:srgbClr val="FFC000"/>
                </a:solidFill>
                <a:sym typeface="Wingdings" panose="05000000000000000000" pitchFamily="2" charset="2"/>
              </a:rPr>
              <a:t> ORDEM DE PRECEDÊNCI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4285AD2-6FB4-4718-891F-9F2F7AB44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636878"/>
              </p:ext>
            </p:extLst>
          </p:nvPr>
        </p:nvGraphicFramePr>
        <p:xfrm>
          <a:off x="899592" y="4922837"/>
          <a:ext cx="1391816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1816">
                  <a:extLst>
                    <a:ext uri="{9D8B030D-6E8A-4147-A177-3AD203B41FA5}">
                      <a16:colId xmlns:a16="http://schemas.microsoft.com/office/drawing/2014/main" val="246963158"/>
                    </a:ext>
                  </a:extLst>
                </a:gridCol>
              </a:tblGrid>
              <a:tr h="252561"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000000"/>
                          </a:solidFill>
                        </a:rPr>
                        <a:t>(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000000"/>
                          </a:solidFill>
                        </a:rPr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1769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000000"/>
                          </a:solidFill>
                        </a:rPr>
                        <a:t>*  /  // 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4832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000000"/>
                          </a:solidFill>
                        </a:rPr>
                        <a:t>+ 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10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02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2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223448" cy="5105400"/>
          </a:xfrm>
        </p:spPr>
        <p:txBody>
          <a:bodyPr/>
          <a:lstStyle/>
          <a:p>
            <a:r>
              <a:rPr lang="pt-BR" dirty="0"/>
              <a:t>Operadores aritmético – Exercícios</a:t>
            </a:r>
          </a:p>
          <a:p>
            <a:r>
              <a:rPr lang="pt-BR" dirty="0"/>
              <a:t>1 – Ajude uma pessoa precisa saber qual é o seu salário com um acréscimo de 20%, então desenvolva um programa que receba um salário e mostre ele com mais 20%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7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2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223448" cy="5105400"/>
          </a:xfrm>
        </p:spPr>
        <p:txBody>
          <a:bodyPr/>
          <a:lstStyle/>
          <a:p>
            <a:r>
              <a:rPr lang="pt-BR" dirty="0"/>
              <a:t>Operadores aritmético – Exercícios</a:t>
            </a:r>
          </a:p>
          <a:p>
            <a:r>
              <a:rPr lang="pt-BR" dirty="0"/>
              <a:t>2 – Um aluno precisa saber se atingiu a nota necessária para passar em uma matéria. O cálculo da nota é feita através da média ponderada de 3 provas com peso 1 2 e 3 respectivamente. Faça um programa que receba 3 notas e mostre se o aluno atingiu uma nota maior que 6</a:t>
            </a:r>
          </a:p>
          <a:p>
            <a:r>
              <a:rPr lang="pt-BR" dirty="0"/>
              <a:t>DICA: use IF para verificar</a:t>
            </a:r>
          </a:p>
        </p:txBody>
      </p:sp>
    </p:spTree>
    <p:extLst>
      <p:ext uri="{BB962C8B-B14F-4D97-AF65-F5344CB8AC3E}">
        <p14:creationId xmlns:p14="http://schemas.microsoft.com/office/powerpoint/2010/main" val="94999455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015802"/>
      </a:lt2>
      <a:accent1>
        <a:srgbClr val="016E01"/>
      </a:accent1>
      <a:accent2>
        <a:srgbClr val="019003"/>
      </a:accent2>
      <a:accent3>
        <a:srgbClr val="FFFFFF"/>
      </a:accent3>
      <a:accent4>
        <a:srgbClr val="404040"/>
      </a:accent4>
      <a:accent5>
        <a:srgbClr val="AABAAA"/>
      </a:accent5>
      <a:accent6>
        <a:srgbClr val="018202"/>
      </a:accent6>
      <a:hlink>
        <a:srgbClr val="DE000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DE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575</TotalTime>
  <Words>406</Words>
  <Application>Microsoft Office PowerPoint</Application>
  <PresentationFormat>Apresentação na tela (4:3)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Microsoft Sans Serif</vt:lpstr>
      <vt:lpstr>Wingdings</vt:lpstr>
      <vt:lpstr>powerpoint-template-24</vt:lpstr>
      <vt:lpstr>OFICINA DE PROGRAMAÇÃO</vt:lpstr>
      <vt:lpstr>Programação – Aula 2</vt:lpstr>
      <vt:lpstr>Programação – Aula 2</vt:lpstr>
      <vt:lpstr>Programação – Aula 2</vt:lpstr>
      <vt:lpstr>Programação – Aula 2</vt:lpstr>
      <vt:lpstr>Programação – Aula 2</vt:lpstr>
      <vt:lpstr>Programação – Aula 2</vt:lpstr>
      <vt:lpstr>Programação – Aula 2</vt:lpstr>
      <vt:lpstr>Programação – Aula 2</vt:lpstr>
      <vt:lpstr>Programação – Aula 2</vt:lpstr>
    </vt:vector>
  </TitlesOfParts>
  <Company>Templates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PROGRAMAÇÃO</dc:title>
  <dc:creator>igor.barreto</dc:creator>
  <cp:lastModifiedBy>Igor Barreto</cp:lastModifiedBy>
  <cp:revision>44</cp:revision>
  <dcterms:created xsi:type="dcterms:W3CDTF">2019-03-13T14:43:30Z</dcterms:created>
  <dcterms:modified xsi:type="dcterms:W3CDTF">2019-05-02T12:42:20Z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